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ink/ink1.xml" ContentType="application/inkml+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omments/comment3.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9" r:id="rId4"/>
  </p:sldMasterIdLst>
  <p:notesMasterIdLst>
    <p:notesMasterId r:id="rId58"/>
  </p:notesMasterIdLst>
  <p:handoutMasterIdLst>
    <p:handoutMasterId r:id="rId59"/>
  </p:handoutMasterIdLst>
  <p:sldIdLst>
    <p:sldId id="293" r:id="rId5"/>
    <p:sldId id="294" r:id="rId6"/>
    <p:sldId id="295" r:id="rId7"/>
    <p:sldId id="296" r:id="rId8"/>
    <p:sldId id="298" r:id="rId9"/>
    <p:sldId id="299" r:id="rId10"/>
    <p:sldId id="300" r:id="rId11"/>
    <p:sldId id="302" r:id="rId12"/>
    <p:sldId id="303" r:id="rId13"/>
    <p:sldId id="350" r:id="rId14"/>
    <p:sldId id="304" r:id="rId15"/>
    <p:sldId id="305" r:id="rId16"/>
    <p:sldId id="301" r:id="rId17"/>
    <p:sldId id="352" r:id="rId18"/>
    <p:sldId id="306" r:id="rId19"/>
    <p:sldId id="307" r:id="rId20"/>
    <p:sldId id="308" r:id="rId21"/>
    <p:sldId id="309" r:id="rId22"/>
    <p:sldId id="310" r:id="rId23"/>
    <p:sldId id="311" r:id="rId24"/>
    <p:sldId id="312" r:id="rId25"/>
    <p:sldId id="313" r:id="rId26"/>
    <p:sldId id="353" r:id="rId27"/>
    <p:sldId id="314" r:id="rId28"/>
    <p:sldId id="315" r:id="rId29"/>
    <p:sldId id="356" r:id="rId30"/>
    <p:sldId id="319" r:id="rId31"/>
    <p:sldId id="320" r:id="rId32"/>
    <p:sldId id="321" r:id="rId33"/>
    <p:sldId id="339" r:id="rId34"/>
    <p:sldId id="340" r:id="rId35"/>
    <p:sldId id="322" r:id="rId36"/>
    <p:sldId id="323" r:id="rId37"/>
    <p:sldId id="316" r:id="rId38"/>
    <p:sldId id="317" r:id="rId39"/>
    <p:sldId id="324" r:id="rId40"/>
    <p:sldId id="325" r:id="rId41"/>
    <p:sldId id="326" r:id="rId42"/>
    <p:sldId id="327" r:id="rId43"/>
    <p:sldId id="328" r:id="rId44"/>
    <p:sldId id="329" r:id="rId45"/>
    <p:sldId id="344" r:id="rId46"/>
    <p:sldId id="343" r:id="rId47"/>
    <p:sldId id="355" r:id="rId48"/>
    <p:sldId id="354" r:id="rId49"/>
    <p:sldId id="345" r:id="rId50"/>
    <p:sldId id="338" r:id="rId51"/>
    <p:sldId id="341" r:id="rId52"/>
    <p:sldId id="342" r:id="rId53"/>
    <p:sldId id="332" r:id="rId54"/>
    <p:sldId id="336" r:id="rId55"/>
    <p:sldId id="335" r:id="rId56"/>
    <p:sldId id="33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ller, Nora M." initials="FNM" lastIdx="10" clrIdx="0">
    <p:extLst>
      <p:ext uri="{19B8F6BF-5375-455C-9EA6-DF929625EA0E}">
        <p15:presenceInfo xmlns:p15="http://schemas.microsoft.com/office/powerpoint/2012/main" userId="S::nfull1@lsuhsc.edu::40cdfcda-fd67-4504-a1f1-c1f71cf49fe6" providerId="AD"/>
      </p:ext>
    </p:extLst>
  </p:cmAuthor>
  <p:cmAuthor id="2" name="Laura Pegram" initials="LP" lastIdx="11" clrIdx="1">
    <p:extLst>
      <p:ext uri="{19B8F6BF-5375-455C-9EA6-DF929625EA0E}">
        <p15:presenceInfo xmlns:p15="http://schemas.microsoft.com/office/powerpoint/2012/main" userId="S::lpegram@nastad.org::2408208a-584b-47b6-a3b2-14eeee836590" providerId="AD"/>
      </p:ext>
    </p:extLst>
  </p:cmAuthor>
  <p:cmAuthor id="3" name="Brookmeyer, Kathryn A. (CDC/DDID/NCHHSTP/DSTDP)" initials="B(" lastIdx="1" clrIdx="2">
    <p:extLst>
      <p:ext uri="{19B8F6BF-5375-455C-9EA6-DF929625EA0E}">
        <p15:presenceInfo xmlns:p15="http://schemas.microsoft.com/office/powerpoint/2012/main" userId="S::guu1@cdc.gov::47de1416-e69a-445e-8f2f-dfbb280dcbea" providerId="AD"/>
      </p:ext>
    </p:extLst>
  </p:cmAuthor>
  <p:cmAuthor id="4" name="Furukawa, Nathan (CDC/DDID/NCHHSTP/DVH)" initials="FN(" lastIdx="10" clrIdx="3">
    <p:extLst>
      <p:ext uri="{19B8F6BF-5375-455C-9EA6-DF929625EA0E}">
        <p15:presenceInfo xmlns:p15="http://schemas.microsoft.com/office/powerpoint/2012/main" userId="S::nmt6@cdc.gov::ee21442b-e20f-4584-8a47-b5953c23675e" providerId="AD"/>
      </p:ext>
    </p:extLst>
  </p:cmAuthor>
  <p:cmAuthor id="5" name="Asher, Alice (CDC/DDID/NCHHSTP/OD)" initials="AA(" lastIdx="4" clrIdx="4">
    <p:extLst>
      <p:ext uri="{19B8F6BF-5375-455C-9EA6-DF929625EA0E}">
        <p15:presenceInfo xmlns:p15="http://schemas.microsoft.com/office/powerpoint/2012/main" userId="S::luq1@cdc.gov::f5569818-9e89-41f2-a8b3-f0132b15aa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6EFE"/>
    <a:srgbClr val="008BC3"/>
    <a:srgbClr val="262626"/>
    <a:srgbClr val="E9564D"/>
    <a:srgbClr val="008FC5"/>
    <a:srgbClr val="4DC0AC"/>
    <a:srgbClr val="000000"/>
    <a:srgbClr val="7E45F1"/>
    <a:srgbClr val="ACE8DC"/>
    <a:srgbClr val="F5DC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59244" autoAdjust="0"/>
  </p:normalViewPr>
  <p:slideViewPr>
    <p:cSldViewPr snapToGrid="0">
      <p:cViewPr varScale="1">
        <p:scale>
          <a:sx n="42" d="100"/>
          <a:sy n="42" d="100"/>
        </p:scale>
        <p:origin x="1229" y="48"/>
      </p:cViewPr>
      <p:guideLst/>
    </p:cSldViewPr>
  </p:slideViewPr>
  <p:notesTextViewPr>
    <p:cViewPr>
      <p:scale>
        <a:sx n="1" d="1"/>
        <a:sy n="1" d="1"/>
      </p:scale>
      <p:origin x="0" y="0"/>
    </p:cViewPr>
  </p:notesTextViewPr>
  <p:notesViewPr>
    <p:cSldViewPr snapToGrid="0">
      <p:cViewPr varScale="1">
        <p:scale>
          <a:sx n="61" d="100"/>
          <a:sy n="61" d="100"/>
        </p:scale>
        <p:origin x="274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0-11-09T12:50:07.024" idx="3">
    <p:pos x="10" y="10"/>
    <p:text>HHS policy doesn't let us recommend fentanyl test strips. Can leave in the POC drug testing.</p:text>
    <p:extLst>
      <p:ext uri="{C676402C-5697-4E1C-873F-D02D1690AC5C}">
        <p15:threadingInfo xmlns:p15="http://schemas.microsoft.com/office/powerpoint/2012/main" timeZoneBias="300"/>
      </p:ext>
    </p:extLst>
  </p:cm>
  <p:cm authorId="1" dt="2021-02-13T21:05:07.460" idx="8">
    <p:pos x="10" y="106"/>
    <p:text>I put in the disclaimer.... so??</p:text>
    <p:extLst>
      <p:ext uri="{C676402C-5697-4E1C-873F-D02D1690AC5C}">
        <p15:threadingInfo xmlns:p15="http://schemas.microsoft.com/office/powerpoint/2012/main" timeZoneBias="360">
          <p15:parentCm authorId="5" idx="3"/>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0-11-09T12:51:23.319" idx="4">
    <p:pos x="10" y="10"/>
    <p:text>Have to remove mention of fentanyl test strips</p:text>
    <p:extLst>
      <p:ext uri="{C676402C-5697-4E1C-873F-D02D1690AC5C}">
        <p15:threadingInfo xmlns:p15="http://schemas.microsoft.com/office/powerpoint/2012/main" timeZoneBias="300"/>
      </p:ext>
    </p:extLst>
  </p:cm>
  <p:cm authorId="1" dt="2021-02-13T21:05:25.017" idx="9">
    <p:pos x="10" y="106"/>
    <p:text>Ditto above, I included disclaimer</p:text>
    <p:extLst>
      <p:ext uri="{C676402C-5697-4E1C-873F-D02D1690AC5C}">
        <p15:threadingInfo xmlns:p15="http://schemas.microsoft.com/office/powerpoint/2012/main" timeZoneBias="360">
          <p15:parentCm authorId="5" idx="4"/>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0-11-05T05:58:29.235" idx="1">
    <p:pos x="10" y="10"/>
    <p:text>there could be an entire slide dedicated to how to ask these questions and the types of questions to ask if there's interest. 
For example, you can include:
"what kind of sex do you have?" (for example, anal, vaginal, oral) and then, "what about in the last month?"
“what do you think about using condoms?” 
"what kinds of sex partners do you usually have?" and then, "how well do you usually know them?"
</p:text>
    <p:extLst>
      <p:ext uri="{C676402C-5697-4E1C-873F-D02D1690AC5C}">
        <p15:threadingInfo xmlns:p15="http://schemas.microsoft.com/office/powerpoint/2012/main" timeZoneBias="48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ata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ata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ata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ata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ata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ata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ata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ata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ata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2.PNG"/></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ata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ata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ata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ata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ata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6.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75C07C-2A56-4B20-A2AC-25F2A5CC2624}"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en-US"/>
        </a:p>
      </dgm:t>
    </dgm:pt>
    <dgm:pt modelId="{88912A9F-6C98-47CF-9605-BFB4F1B7BE1B}">
      <dgm:prSet phldrT="[Text]"/>
      <dgm:spPr/>
      <dgm:t>
        <a:bodyPr/>
        <a:lstStyle/>
        <a:p>
          <a:pPr>
            <a:buNone/>
          </a:pPr>
          <a:r>
            <a:rPr lang="en-US" dirty="0">
              <a:solidFill>
                <a:schemeClr val="bg1"/>
              </a:solidFill>
            </a:rPr>
            <a:t>Messaging</a:t>
          </a:r>
        </a:p>
      </dgm:t>
    </dgm:pt>
    <dgm:pt modelId="{AE858A81-98E4-4AA9-B8B8-BC4A2F7B0717}" type="parTrans" cxnId="{F6CDF0C7-E93E-4469-A4A3-A3B0CC7FF1D9}">
      <dgm:prSet/>
      <dgm:spPr/>
      <dgm:t>
        <a:bodyPr/>
        <a:lstStyle/>
        <a:p>
          <a:endParaRPr lang="en-US"/>
        </a:p>
      </dgm:t>
    </dgm:pt>
    <dgm:pt modelId="{C6AB2C92-3C4C-42DA-A14C-782574054014}" type="sibTrans" cxnId="{F6CDF0C7-E93E-4469-A4A3-A3B0CC7FF1D9}">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t>
        <a:bodyPr/>
        <a:lstStyle/>
        <a:p>
          <a:endParaRPr lang="en-US"/>
        </a:p>
      </dgm:t>
    </dgm:pt>
    <dgm:pt modelId="{293ED7E7-3126-45CD-82F9-8495886DF8E0}">
      <dgm:prSet custT="1"/>
      <dgm:spPr/>
      <dgm:t>
        <a:bodyPr/>
        <a:lstStyle/>
        <a:p>
          <a:r>
            <a:rPr lang="en-US" sz="1800" dirty="0"/>
            <a:t>Explain to a program participant about how to use each material and what its purpose is.</a:t>
          </a:r>
        </a:p>
      </dgm:t>
    </dgm:pt>
    <dgm:pt modelId="{15744379-52C0-417C-A9AE-9B5149702F38}" type="parTrans" cxnId="{D924C2D6-367B-49A0-9894-EE3150A81114}">
      <dgm:prSet/>
      <dgm:spPr/>
      <dgm:t>
        <a:bodyPr/>
        <a:lstStyle/>
        <a:p>
          <a:endParaRPr lang="en-US"/>
        </a:p>
      </dgm:t>
    </dgm:pt>
    <dgm:pt modelId="{5049CBB6-F9A3-4625-BFB6-429F727A8C90}" type="sibTrans" cxnId="{D924C2D6-367B-49A0-9894-EE3150A81114}">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C1AEB325-7FA4-4584-982B-203E2B4454A6}">
      <dgm:prSet phldrT="[Text]" custT="1"/>
      <dgm:spPr/>
      <dgm:t>
        <a:bodyPr/>
        <a:lstStyle/>
        <a:p>
          <a:pPr>
            <a:buNone/>
          </a:pPr>
          <a:r>
            <a:rPr lang="en-US" sz="2400" dirty="0"/>
            <a:t>About</a:t>
          </a:r>
        </a:p>
        <a:p>
          <a:pPr>
            <a:buNone/>
          </a:pPr>
          <a:r>
            <a:rPr lang="en-US" sz="1800" dirty="0"/>
            <a:t>The role of each type of material in the prevention of viral hepatitis, HIV, viral endocarditis, and other skin and soft tissue infections. </a:t>
          </a:r>
        </a:p>
      </dgm:t>
    </dgm:pt>
    <dgm:pt modelId="{4629A56D-F6CD-4C38-813D-25B5D6211FA6}" type="parTrans" cxnId="{6643E527-DB76-4BBF-B630-531245F3B79C}">
      <dgm:prSet/>
      <dgm:spPr/>
      <dgm:t>
        <a:bodyPr/>
        <a:lstStyle/>
        <a:p>
          <a:endParaRPr lang="en-US"/>
        </a:p>
      </dgm:t>
    </dgm:pt>
    <dgm:pt modelId="{E7874878-2781-459E-9A00-3A276D241E87}" type="sibTrans" cxnId="{6643E527-DB76-4BBF-B630-531245F3B79C}">
      <dgm:prSet/>
      <dgm:spPr>
        <a:blipFill dpi="0" rotWithShape="1">
          <a:blip xmlns:r="http://schemas.openxmlformats.org/officeDocument/2006/relationships" r:embed="rId3"/>
          <a:srcRect/>
          <a:stretch>
            <a:fillRect l="-2" r="-2"/>
          </a:stretch>
        </a:blipFill>
      </dgm:spPr>
      <dgm:t>
        <a:bodyPr/>
        <a:lstStyle/>
        <a:p>
          <a:endParaRPr lang="en-US"/>
        </a:p>
      </dgm:t>
    </dgm:pt>
    <dgm:pt modelId="{5B43DCDA-C13F-4E08-9C88-4220EDE90496}">
      <dgm:prSet custT="1"/>
      <dgm:spPr/>
      <dgm:t>
        <a:bodyPr/>
        <a:lstStyle/>
        <a:p>
          <a:r>
            <a:rPr lang="en-US" sz="2400" dirty="0"/>
            <a:t>Messaging</a:t>
          </a:r>
        </a:p>
        <a:p>
          <a:r>
            <a:rPr lang="en-US" sz="1800" dirty="0"/>
            <a:t>Counsel participants with a “best, ok, please avoid” framework</a:t>
          </a:r>
        </a:p>
      </dgm:t>
    </dgm:pt>
    <dgm:pt modelId="{C241C5B8-705A-4C6E-A7D8-51FA48026822}" type="sibTrans" cxnId="{24711FF8-5604-4D3F-B265-0E90C9009ED1}">
      <dgm:prSet/>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D5E3465A-302F-4BB4-81BE-F1D0894A767B}" type="parTrans" cxnId="{24711FF8-5604-4D3F-B265-0E90C9009ED1}">
      <dgm:prSet/>
      <dgm:spPr/>
      <dgm:t>
        <a:bodyPr/>
        <a:lstStyle/>
        <a:p>
          <a:endParaRPr lang="en-US"/>
        </a:p>
      </dgm:t>
    </dgm:pt>
    <dgm:pt modelId="{01AF1132-1241-4C26-8377-993CB11CDB21}" type="pres">
      <dgm:prSet presAssocID="{A375C07C-2A56-4B20-A2AC-25F2A5CC2624}" presName="Name0" presStyleCnt="0">
        <dgm:presLayoutVars>
          <dgm:chMax val="8"/>
          <dgm:chPref val="8"/>
          <dgm:dir/>
        </dgm:presLayoutVars>
      </dgm:prSet>
      <dgm:spPr/>
    </dgm:pt>
    <dgm:pt modelId="{7A0DEE56-4C96-4CFD-AA72-58212B3EE155}" type="pres">
      <dgm:prSet presAssocID="{88912A9F-6C98-47CF-9605-BFB4F1B7BE1B}" presName="parent_text_1" presStyleLbl="revTx" presStyleIdx="0" presStyleCnt="4">
        <dgm:presLayoutVars>
          <dgm:chMax val="0"/>
          <dgm:chPref val="0"/>
          <dgm:bulletEnabled val="1"/>
        </dgm:presLayoutVars>
      </dgm:prSet>
      <dgm:spPr/>
    </dgm:pt>
    <dgm:pt modelId="{CF7A2C1D-7E7C-44E5-BAC2-E071C0BB409B}" type="pres">
      <dgm:prSet presAssocID="{88912A9F-6C98-47CF-9605-BFB4F1B7BE1B}" presName="image_accent_1" presStyleCnt="0"/>
      <dgm:spPr/>
    </dgm:pt>
    <dgm:pt modelId="{DDD54B91-CE00-4F9E-B6E5-74EAF71C1CA8}" type="pres">
      <dgm:prSet presAssocID="{88912A9F-6C98-47CF-9605-BFB4F1B7BE1B}" presName="imageAccentRepeatNode" presStyleLbl="alignNode1" presStyleIdx="0" presStyleCnt="8"/>
      <dgm:spPr/>
    </dgm:pt>
    <dgm:pt modelId="{7A258CF9-2200-4E73-97A6-F7A2421FB3DC}" type="pres">
      <dgm:prSet presAssocID="{88912A9F-6C98-47CF-9605-BFB4F1B7BE1B}" presName="accent_1" presStyleLbl="alignNode1" presStyleIdx="1" presStyleCnt="8"/>
      <dgm:spPr/>
    </dgm:pt>
    <dgm:pt modelId="{D709A1CB-B5DB-4ADE-B981-D70A27CDC371}" type="pres">
      <dgm:prSet presAssocID="{C6AB2C92-3C4C-42DA-A14C-782574054014}" presName="image_1" presStyleCnt="0"/>
      <dgm:spPr/>
    </dgm:pt>
    <dgm:pt modelId="{082E96A4-628E-40D1-9D65-0317863EA044}" type="pres">
      <dgm:prSet presAssocID="{C6AB2C92-3C4C-42DA-A14C-782574054014}" presName="imageRepeatNode" presStyleLbl="fgImgPlace1" presStyleIdx="0" presStyleCnt="4"/>
      <dgm:spPr/>
    </dgm:pt>
    <dgm:pt modelId="{51173F36-3861-472D-B105-1F346DE84B97}" type="pres">
      <dgm:prSet presAssocID="{293ED7E7-3126-45CD-82F9-8495886DF8E0}" presName="parent_text_2" presStyleLbl="revTx" presStyleIdx="1" presStyleCnt="4" custLinFactNeighborX="0" custLinFactNeighborY="-10946">
        <dgm:presLayoutVars>
          <dgm:chMax val="0"/>
          <dgm:chPref val="0"/>
          <dgm:bulletEnabled val="1"/>
        </dgm:presLayoutVars>
      </dgm:prSet>
      <dgm:spPr/>
    </dgm:pt>
    <dgm:pt modelId="{54A69B50-AD3D-4F09-ACDE-B3EC4FD788A4}" type="pres">
      <dgm:prSet presAssocID="{293ED7E7-3126-45CD-82F9-8495886DF8E0}" presName="image_accent_2" presStyleCnt="0"/>
      <dgm:spPr/>
    </dgm:pt>
    <dgm:pt modelId="{D8B8A842-CE22-4CE1-8760-0D9E75DF9FE5}" type="pres">
      <dgm:prSet presAssocID="{293ED7E7-3126-45CD-82F9-8495886DF8E0}" presName="imageAccentRepeatNode" presStyleLbl="alignNode1" presStyleIdx="2" presStyleCnt="8"/>
      <dgm:spPr/>
    </dgm:pt>
    <dgm:pt modelId="{3074923A-745C-4E85-B4CA-53559B036F68}" type="pres">
      <dgm:prSet presAssocID="{5049CBB6-F9A3-4625-BFB6-429F727A8C90}" presName="image_2" presStyleCnt="0"/>
      <dgm:spPr/>
    </dgm:pt>
    <dgm:pt modelId="{0CB2D336-2BC6-4B07-A8FC-488869F92864}" type="pres">
      <dgm:prSet presAssocID="{5049CBB6-F9A3-4625-BFB6-429F727A8C90}" presName="imageRepeatNode" presStyleLbl="fgImgPlace1" presStyleIdx="1" presStyleCnt="4"/>
      <dgm:spPr/>
    </dgm:pt>
    <dgm:pt modelId="{78D8BF90-627D-4327-AF5E-F880FE9791CA}" type="pres">
      <dgm:prSet presAssocID="{5B43DCDA-C13F-4E08-9C88-4220EDE90496}" presName="image_accent_3" presStyleCnt="0"/>
      <dgm:spPr/>
    </dgm:pt>
    <dgm:pt modelId="{9FE57A4C-40DF-4CEE-AD59-0E23431D3D15}" type="pres">
      <dgm:prSet presAssocID="{5B43DCDA-C13F-4E08-9C88-4220EDE90496}" presName="imageAccentRepeatNode" presStyleLbl="alignNode1" presStyleIdx="3" presStyleCnt="8"/>
      <dgm:spPr/>
    </dgm:pt>
    <dgm:pt modelId="{1FFEAFD5-2CA4-4D47-8B14-230F2EB0C3E6}" type="pres">
      <dgm:prSet presAssocID="{5B43DCDA-C13F-4E08-9C88-4220EDE90496}" presName="parent_text_3" presStyleLbl="revTx" presStyleIdx="2" presStyleCnt="4" custLinFactNeighborX="3687" custLinFactNeighborY="-842">
        <dgm:presLayoutVars>
          <dgm:chMax val="0"/>
          <dgm:chPref val="0"/>
          <dgm:bulletEnabled val="1"/>
        </dgm:presLayoutVars>
      </dgm:prSet>
      <dgm:spPr/>
    </dgm:pt>
    <dgm:pt modelId="{E2DF2D86-F11E-4251-BFCA-8BD340B6FE60}" type="pres">
      <dgm:prSet presAssocID="{5B43DCDA-C13F-4E08-9C88-4220EDE90496}" presName="accent_2" presStyleLbl="alignNode1" presStyleIdx="4" presStyleCnt="8"/>
      <dgm:spPr/>
    </dgm:pt>
    <dgm:pt modelId="{705A6D9C-E727-4A57-882A-017C233BFD83}" type="pres">
      <dgm:prSet presAssocID="{5B43DCDA-C13F-4E08-9C88-4220EDE90496}" presName="accent_3" presStyleLbl="alignNode1" presStyleIdx="5" presStyleCnt="8"/>
      <dgm:spPr/>
    </dgm:pt>
    <dgm:pt modelId="{11A74ADF-044E-4D24-A88B-BF983EDA628C}" type="pres">
      <dgm:prSet presAssocID="{C241C5B8-705A-4C6E-A7D8-51FA48026822}" presName="image_3" presStyleCnt="0"/>
      <dgm:spPr/>
    </dgm:pt>
    <dgm:pt modelId="{CC906754-98D2-4B3B-8AAA-C88934A99BDD}" type="pres">
      <dgm:prSet presAssocID="{C241C5B8-705A-4C6E-A7D8-51FA48026822}" presName="imageRepeatNode" presStyleLbl="fgImgPlace1" presStyleIdx="2" presStyleCnt="4"/>
      <dgm:spPr/>
    </dgm:pt>
    <dgm:pt modelId="{9FD2A7C1-EC63-4932-A7BF-08C5A4F30907}" type="pres">
      <dgm:prSet presAssocID="{C1AEB325-7FA4-4584-982B-203E2B4454A6}" presName="image_accent_4" presStyleCnt="0"/>
      <dgm:spPr/>
    </dgm:pt>
    <dgm:pt modelId="{46C51ABC-7B11-4845-BC4A-8E5191DA94FC}" type="pres">
      <dgm:prSet presAssocID="{C1AEB325-7FA4-4584-982B-203E2B4454A6}" presName="imageAccentRepeatNode" presStyleLbl="alignNode1" presStyleIdx="6" presStyleCnt="8"/>
      <dgm:spPr/>
    </dgm:pt>
    <dgm:pt modelId="{935B1313-B628-4AE7-8326-AF5C41DC95C7}" type="pres">
      <dgm:prSet presAssocID="{C1AEB325-7FA4-4584-982B-203E2B4454A6}" presName="parent_text_4" presStyleLbl="revTx" presStyleIdx="3" presStyleCnt="4" custLinFactNeighborX="13064" custLinFactNeighborY="-39392">
        <dgm:presLayoutVars>
          <dgm:chMax val="0"/>
          <dgm:chPref val="0"/>
          <dgm:bulletEnabled val="1"/>
        </dgm:presLayoutVars>
      </dgm:prSet>
      <dgm:spPr/>
    </dgm:pt>
    <dgm:pt modelId="{E537FE64-B5B0-4874-A0D2-1E9F8AF2217E}" type="pres">
      <dgm:prSet presAssocID="{C1AEB325-7FA4-4584-982B-203E2B4454A6}" presName="accent_4" presStyleLbl="alignNode1" presStyleIdx="7" presStyleCnt="8"/>
      <dgm:spPr/>
    </dgm:pt>
    <dgm:pt modelId="{1A9292A1-2487-43F6-8C3B-D78B9C71AF6D}" type="pres">
      <dgm:prSet presAssocID="{E7874878-2781-459E-9A00-3A276D241E87}" presName="image_4" presStyleCnt="0"/>
      <dgm:spPr/>
    </dgm:pt>
    <dgm:pt modelId="{CD368A7A-D67A-44EA-9DA4-CB228CD8604F}" type="pres">
      <dgm:prSet presAssocID="{E7874878-2781-459E-9A00-3A276D241E87}" presName="imageRepeatNode" presStyleLbl="fgImgPlace1" presStyleIdx="3" presStyleCnt="4"/>
      <dgm:spPr/>
    </dgm:pt>
  </dgm:ptLst>
  <dgm:cxnLst>
    <dgm:cxn modelId="{0F9A180C-431A-484D-A2ED-C1B7531F3D84}" type="presOf" srcId="{C1AEB325-7FA4-4584-982B-203E2B4454A6}" destId="{935B1313-B628-4AE7-8326-AF5C41DC95C7}" srcOrd="0" destOrd="0" presId="urn:microsoft.com/office/officeart/2008/layout/BubblePictureList"/>
    <dgm:cxn modelId="{6643E527-DB76-4BBF-B630-531245F3B79C}" srcId="{A375C07C-2A56-4B20-A2AC-25F2A5CC2624}" destId="{C1AEB325-7FA4-4584-982B-203E2B4454A6}" srcOrd="3" destOrd="0" parTransId="{4629A56D-F6CD-4C38-813D-25B5D6211FA6}" sibTransId="{E7874878-2781-459E-9A00-3A276D241E87}"/>
    <dgm:cxn modelId="{F5C0625F-942F-4EDC-B186-FD027BAA4EF6}" type="presOf" srcId="{88912A9F-6C98-47CF-9605-BFB4F1B7BE1B}" destId="{7A0DEE56-4C96-4CFD-AA72-58212B3EE155}" srcOrd="0" destOrd="0" presId="urn:microsoft.com/office/officeart/2008/layout/BubblePictureList"/>
    <dgm:cxn modelId="{956F9745-3B55-4986-99AC-BCEC8DA764F9}" type="presOf" srcId="{A375C07C-2A56-4B20-A2AC-25F2A5CC2624}" destId="{01AF1132-1241-4C26-8377-993CB11CDB21}" srcOrd="0" destOrd="0" presId="urn:microsoft.com/office/officeart/2008/layout/BubblePictureList"/>
    <dgm:cxn modelId="{08B03B59-BB5A-425F-9E47-6C6D14F853F4}" type="presOf" srcId="{5049CBB6-F9A3-4625-BFB6-429F727A8C90}" destId="{0CB2D336-2BC6-4B07-A8FC-488869F92864}" srcOrd="0" destOrd="0" presId="urn:microsoft.com/office/officeart/2008/layout/BubblePictureList"/>
    <dgm:cxn modelId="{A2A37989-DA5C-47FC-B92D-D1925D0381FE}" type="presOf" srcId="{E7874878-2781-459E-9A00-3A276D241E87}" destId="{CD368A7A-D67A-44EA-9DA4-CB228CD8604F}" srcOrd="0" destOrd="0" presId="urn:microsoft.com/office/officeart/2008/layout/BubblePictureList"/>
    <dgm:cxn modelId="{F6CDF0C7-E93E-4469-A4A3-A3B0CC7FF1D9}" srcId="{A375C07C-2A56-4B20-A2AC-25F2A5CC2624}" destId="{88912A9F-6C98-47CF-9605-BFB4F1B7BE1B}" srcOrd="0" destOrd="0" parTransId="{AE858A81-98E4-4AA9-B8B8-BC4A2F7B0717}" sibTransId="{C6AB2C92-3C4C-42DA-A14C-782574054014}"/>
    <dgm:cxn modelId="{3CABAEC8-87B7-42E6-9BAF-353C8138BA43}" type="presOf" srcId="{5B43DCDA-C13F-4E08-9C88-4220EDE90496}" destId="{1FFEAFD5-2CA4-4D47-8B14-230F2EB0C3E6}" srcOrd="0" destOrd="0" presId="urn:microsoft.com/office/officeart/2008/layout/BubblePictureList"/>
    <dgm:cxn modelId="{757B71CE-68BD-427B-9394-49293AC57BB8}" type="presOf" srcId="{C241C5B8-705A-4C6E-A7D8-51FA48026822}" destId="{CC906754-98D2-4B3B-8AAA-C88934A99BDD}" srcOrd="0" destOrd="0" presId="urn:microsoft.com/office/officeart/2008/layout/BubblePictureList"/>
    <dgm:cxn modelId="{D924C2D6-367B-49A0-9894-EE3150A81114}" srcId="{A375C07C-2A56-4B20-A2AC-25F2A5CC2624}" destId="{293ED7E7-3126-45CD-82F9-8495886DF8E0}" srcOrd="1" destOrd="0" parTransId="{15744379-52C0-417C-A9AE-9B5149702F38}" sibTransId="{5049CBB6-F9A3-4625-BFB6-429F727A8C90}"/>
    <dgm:cxn modelId="{C0C88ADB-342C-4946-A366-260F7258B8B6}" type="presOf" srcId="{C6AB2C92-3C4C-42DA-A14C-782574054014}" destId="{082E96A4-628E-40D1-9D65-0317863EA044}" srcOrd="0" destOrd="0" presId="urn:microsoft.com/office/officeart/2008/layout/BubblePictureList"/>
    <dgm:cxn modelId="{785C8FF5-C0B0-4757-BF7E-A84F3E6712CC}" type="presOf" srcId="{293ED7E7-3126-45CD-82F9-8495886DF8E0}" destId="{51173F36-3861-472D-B105-1F346DE84B97}" srcOrd="0" destOrd="0" presId="urn:microsoft.com/office/officeart/2008/layout/BubblePictureList"/>
    <dgm:cxn modelId="{24711FF8-5604-4D3F-B265-0E90C9009ED1}" srcId="{A375C07C-2A56-4B20-A2AC-25F2A5CC2624}" destId="{5B43DCDA-C13F-4E08-9C88-4220EDE90496}" srcOrd="2" destOrd="0" parTransId="{D5E3465A-302F-4BB4-81BE-F1D0894A767B}" sibTransId="{C241C5B8-705A-4C6E-A7D8-51FA48026822}"/>
    <dgm:cxn modelId="{69303BB7-22DF-4F91-AC79-7D09378809FD}" type="presParOf" srcId="{01AF1132-1241-4C26-8377-993CB11CDB21}" destId="{7A0DEE56-4C96-4CFD-AA72-58212B3EE155}" srcOrd="0" destOrd="0" presId="urn:microsoft.com/office/officeart/2008/layout/BubblePictureList"/>
    <dgm:cxn modelId="{CBB81E56-9E09-4438-B2FB-4F0B141E8C56}" type="presParOf" srcId="{01AF1132-1241-4C26-8377-993CB11CDB21}" destId="{CF7A2C1D-7E7C-44E5-BAC2-E071C0BB409B}" srcOrd="1" destOrd="0" presId="urn:microsoft.com/office/officeart/2008/layout/BubblePictureList"/>
    <dgm:cxn modelId="{214AEA61-2BC2-43FB-9A41-46F349EDAD54}" type="presParOf" srcId="{CF7A2C1D-7E7C-44E5-BAC2-E071C0BB409B}" destId="{DDD54B91-CE00-4F9E-B6E5-74EAF71C1CA8}" srcOrd="0" destOrd="0" presId="urn:microsoft.com/office/officeart/2008/layout/BubblePictureList"/>
    <dgm:cxn modelId="{BA4F9938-0AEB-40F4-B084-E2D402655556}" type="presParOf" srcId="{01AF1132-1241-4C26-8377-993CB11CDB21}" destId="{7A258CF9-2200-4E73-97A6-F7A2421FB3DC}" srcOrd="2" destOrd="0" presId="urn:microsoft.com/office/officeart/2008/layout/BubblePictureList"/>
    <dgm:cxn modelId="{5622939F-F1C6-411F-B709-72245408500B}" type="presParOf" srcId="{01AF1132-1241-4C26-8377-993CB11CDB21}" destId="{D709A1CB-B5DB-4ADE-B981-D70A27CDC371}" srcOrd="3" destOrd="0" presId="urn:microsoft.com/office/officeart/2008/layout/BubblePictureList"/>
    <dgm:cxn modelId="{B0C081D5-699C-4917-A39C-C59D65EBFC06}" type="presParOf" srcId="{D709A1CB-B5DB-4ADE-B981-D70A27CDC371}" destId="{082E96A4-628E-40D1-9D65-0317863EA044}" srcOrd="0" destOrd="0" presId="urn:microsoft.com/office/officeart/2008/layout/BubblePictureList"/>
    <dgm:cxn modelId="{C41F5521-8318-4801-BB16-E248CA544E8B}" type="presParOf" srcId="{01AF1132-1241-4C26-8377-993CB11CDB21}" destId="{51173F36-3861-472D-B105-1F346DE84B97}" srcOrd="4" destOrd="0" presId="urn:microsoft.com/office/officeart/2008/layout/BubblePictureList"/>
    <dgm:cxn modelId="{3C00728F-FAFF-4846-BB32-5F48321AAD85}" type="presParOf" srcId="{01AF1132-1241-4C26-8377-993CB11CDB21}" destId="{54A69B50-AD3D-4F09-ACDE-B3EC4FD788A4}" srcOrd="5" destOrd="0" presId="urn:microsoft.com/office/officeart/2008/layout/BubblePictureList"/>
    <dgm:cxn modelId="{D5BCF700-4B24-463B-BD68-79155691AB52}" type="presParOf" srcId="{54A69B50-AD3D-4F09-ACDE-B3EC4FD788A4}" destId="{D8B8A842-CE22-4CE1-8760-0D9E75DF9FE5}" srcOrd="0" destOrd="0" presId="urn:microsoft.com/office/officeart/2008/layout/BubblePictureList"/>
    <dgm:cxn modelId="{819F537C-F8D9-4084-A7C9-F4A30175B985}" type="presParOf" srcId="{01AF1132-1241-4C26-8377-993CB11CDB21}" destId="{3074923A-745C-4E85-B4CA-53559B036F68}" srcOrd="6" destOrd="0" presId="urn:microsoft.com/office/officeart/2008/layout/BubblePictureList"/>
    <dgm:cxn modelId="{5007D6CC-3163-4619-A1C5-9939EAD3EB90}" type="presParOf" srcId="{3074923A-745C-4E85-B4CA-53559B036F68}" destId="{0CB2D336-2BC6-4B07-A8FC-488869F92864}" srcOrd="0" destOrd="0" presId="urn:microsoft.com/office/officeart/2008/layout/BubblePictureList"/>
    <dgm:cxn modelId="{C6D524D6-00ED-4AFD-881B-5723191E5ED3}" type="presParOf" srcId="{01AF1132-1241-4C26-8377-993CB11CDB21}" destId="{78D8BF90-627D-4327-AF5E-F880FE9791CA}" srcOrd="7" destOrd="0" presId="urn:microsoft.com/office/officeart/2008/layout/BubblePictureList"/>
    <dgm:cxn modelId="{AB6701A9-C1CD-4315-97DC-DF263A68B7AB}" type="presParOf" srcId="{78D8BF90-627D-4327-AF5E-F880FE9791CA}" destId="{9FE57A4C-40DF-4CEE-AD59-0E23431D3D15}" srcOrd="0" destOrd="0" presId="urn:microsoft.com/office/officeart/2008/layout/BubblePictureList"/>
    <dgm:cxn modelId="{9FB15227-9991-4061-8E50-469FEDB60A57}" type="presParOf" srcId="{01AF1132-1241-4C26-8377-993CB11CDB21}" destId="{1FFEAFD5-2CA4-4D47-8B14-230F2EB0C3E6}" srcOrd="8" destOrd="0" presId="urn:microsoft.com/office/officeart/2008/layout/BubblePictureList"/>
    <dgm:cxn modelId="{A46A8354-AD8B-461A-B0A5-862DC97B8FFF}" type="presParOf" srcId="{01AF1132-1241-4C26-8377-993CB11CDB21}" destId="{E2DF2D86-F11E-4251-BFCA-8BD340B6FE60}" srcOrd="9" destOrd="0" presId="urn:microsoft.com/office/officeart/2008/layout/BubblePictureList"/>
    <dgm:cxn modelId="{20391411-D98C-4771-BD6A-F80C41F96C45}" type="presParOf" srcId="{01AF1132-1241-4C26-8377-993CB11CDB21}" destId="{705A6D9C-E727-4A57-882A-017C233BFD83}" srcOrd="10" destOrd="0" presId="urn:microsoft.com/office/officeart/2008/layout/BubblePictureList"/>
    <dgm:cxn modelId="{C1DF62C5-167A-4635-9114-F76088F5758A}" type="presParOf" srcId="{01AF1132-1241-4C26-8377-993CB11CDB21}" destId="{11A74ADF-044E-4D24-A88B-BF983EDA628C}" srcOrd="11" destOrd="0" presId="urn:microsoft.com/office/officeart/2008/layout/BubblePictureList"/>
    <dgm:cxn modelId="{73D338D8-FEEA-45F4-B7A2-2D5D505419E3}" type="presParOf" srcId="{11A74ADF-044E-4D24-A88B-BF983EDA628C}" destId="{CC906754-98D2-4B3B-8AAA-C88934A99BDD}" srcOrd="0" destOrd="0" presId="urn:microsoft.com/office/officeart/2008/layout/BubblePictureList"/>
    <dgm:cxn modelId="{269B3FF6-7C0D-45FF-B2C3-B586675A939D}" type="presParOf" srcId="{01AF1132-1241-4C26-8377-993CB11CDB21}" destId="{9FD2A7C1-EC63-4932-A7BF-08C5A4F30907}" srcOrd="12" destOrd="0" presId="urn:microsoft.com/office/officeart/2008/layout/BubblePictureList"/>
    <dgm:cxn modelId="{9512A1C8-191B-4C37-9680-ECF9679354D1}" type="presParOf" srcId="{9FD2A7C1-EC63-4932-A7BF-08C5A4F30907}" destId="{46C51ABC-7B11-4845-BC4A-8E5191DA94FC}" srcOrd="0" destOrd="0" presId="urn:microsoft.com/office/officeart/2008/layout/BubblePictureList"/>
    <dgm:cxn modelId="{B8B45A99-9CAA-4FCA-88BC-F04E98CE9C30}" type="presParOf" srcId="{01AF1132-1241-4C26-8377-993CB11CDB21}" destId="{935B1313-B628-4AE7-8326-AF5C41DC95C7}" srcOrd="13" destOrd="0" presId="urn:microsoft.com/office/officeart/2008/layout/BubblePictureList"/>
    <dgm:cxn modelId="{3C4A3D05-39A1-4ADB-8479-68510A796BE1}" type="presParOf" srcId="{01AF1132-1241-4C26-8377-993CB11CDB21}" destId="{E537FE64-B5B0-4874-A0D2-1E9F8AF2217E}" srcOrd="14" destOrd="0" presId="urn:microsoft.com/office/officeart/2008/layout/BubblePictureList"/>
    <dgm:cxn modelId="{BADB43F1-8C64-4594-A78E-0B25D9AB0012}" type="presParOf" srcId="{01AF1132-1241-4C26-8377-993CB11CDB21}" destId="{1A9292A1-2487-43F6-8C3B-D78B9C71AF6D}" srcOrd="15" destOrd="0" presId="urn:microsoft.com/office/officeart/2008/layout/BubblePictureList"/>
    <dgm:cxn modelId="{5A3C0152-C529-4DFC-9BAF-FCCE793B7AC7}" type="presParOf" srcId="{1A9292A1-2487-43F6-8C3B-D78B9C71AF6D}" destId="{CD368A7A-D67A-44EA-9DA4-CB228CD8604F}"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375C07C-2A56-4B20-A2AC-25F2A5CC262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88912A9F-6C98-47CF-9605-BFB4F1B7BE1B}">
      <dgm:prSet phldrT="[Text]"/>
      <dgm:spPr/>
      <dgm:t>
        <a:bodyPr/>
        <a:lstStyle/>
        <a:p>
          <a:pPr>
            <a:buNone/>
          </a:pPr>
          <a:r>
            <a:rPr lang="en-US" dirty="0"/>
            <a:t>New “harm reduction” cooker caps every time</a:t>
          </a:r>
        </a:p>
      </dgm:t>
    </dgm:pt>
    <dgm:pt modelId="{AE858A81-98E4-4AA9-B8B8-BC4A2F7B0717}" type="parTrans" cxnId="{F6CDF0C7-E93E-4469-A4A3-A3B0CC7FF1D9}">
      <dgm:prSet/>
      <dgm:spPr/>
      <dgm:t>
        <a:bodyPr/>
        <a:lstStyle/>
        <a:p>
          <a:endParaRPr lang="en-US"/>
        </a:p>
      </dgm:t>
    </dgm:pt>
    <dgm:pt modelId="{C6AB2C92-3C4C-42DA-A14C-782574054014}" type="sibTrans" cxnId="{F6CDF0C7-E93E-4469-A4A3-A3B0CC7FF1D9}">
      <dgm:prSet/>
      <dgm:spPr/>
      <dgm:t>
        <a:bodyPr/>
        <a:lstStyle/>
        <a:p>
          <a:endParaRPr lang="en-US"/>
        </a:p>
      </dgm:t>
    </dgm:pt>
    <dgm:pt modelId="{293ED7E7-3126-45CD-82F9-8495886DF8E0}">
      <dgm:prSet/>
      <dgm:spPr/>
      <dgm:t>
        <a:bodyPr/>
        <a:lstStyle/>
        <a:p>
          <a:r>
            <a:rPr lang="en-US" dirty="0"/>
            <a:t>Sterilize a spoon or bottle cap (wash with soap and water, wipe with alcohol, dry)</a:t>
          </a:r>
        </a:p>
      </dgm:t>
    </dgm:pt>
    <dgm:pt modelId="{15744379-52C0-417C-A9AE-9B5149702F38}" type="parTrans" cxnId="{D924C2D6-367B-49A0-9894-EE3150A81114}">
      <dgm:prSet/>
      <dgm:spPr/>
      <dgm:t>
        <a:bodyPr/>
        <a:lstStyle/>
        <a:p>
          <a:endParaRPr lang="en-US"/>
        </a:p>
      </dgm:t>
    </dgm:pt>
    <dgm:pt modelId="{5049CBB6-F9A3-4625-BFB6-429F727A8C90}" type="sibTrans" cxnId="{D924C2D6-367B-49A0-9894-EE3150A81114}">
      <dgm:prSet/>
      <dgm:spPr/>
      <dgm:t>
        <a:bodyPr/>
        <a:lstStyle/>
        <a:p>
          <a:endParaRPr lang="en-US"/>
        </a:p>
      </dgm:t>
    </dgm:pt>
    <dgm:pt modelId="{5B43DCDA-C13F-4E08-9C88-4220EDE90496}">
      <dgm:prSet/>
      <dgm:spPr/>
      <dgm:t>
        <a:bodyPr/>
        <a:lstStyle/>
        <a:p>
          <a:r>
            <a:rPr lang="en-US" dirty="0"/>
            <a:t>Sharing or reusing cookers – bacteria grow quickly, HCV sticks around</a:t>
          </a:r>
        </a:p>
      </dgm:t>
    </dgm:pt>
    <dgm:pt modelId="{D5E3465A-302F-4BB4-81BE-F1D0894A767B}" type="parTrans" cxnId="{24711FF8-5604-4D3F-B265-0E90C9009ED1}">
      <dgm:prSet/>
      <dgm:spPr/>
      <dgm:t>
        <a:bodyPr/>
        <a:lstStyle/>
        <a:p>
          <a:endParaRPr lang="en-US"/>
        </a:p>
      </dgm:t>
    </dgm:pt>
    <dgm:pt modelId="{C241C5B8-705A-4C6E-A7D8-51FA48026822}" type="sibTrans" cxnId="{24711FF8-5604-4D3F-B265-0E90C9009ED1}">
      <dgm:prSet/>
      <dgm:spPr/>
      <dgm:t>
        <a:bodyPr/>
        <a:lstStyle/>
        <a:p>
          <a:endParaRPr lang="en-US"/>
        </a:p>
      </dgm:t>
    </dgm:pt>
    <dgm:pt modelId="{0DCA4BE0-178E-4633-8511-2831B853F88C}" type="pres">
      <dgm:prSet presAssocID="{A375C07C-2A56-4B20-A2AC-25F2A5CC2624}" presName="Name0" presStyleCnt="0">
        <dgm:presLayoutVars>
          <dgm:dir/>
          <dgm:resizeHandles val="exact"/>
        </dgm:presLayoutVars>
      </dgm:prSet>
      <dgm:spPr/>
    </dgm:pt>
    <dgm:pt modelId="{D9259446-F843-42C7-88F6-C5D7A05B1079}" type="pres">
      <dgm:prSet presAssocID="{88912A9F-6C98-47CF-9605-BFB4F1B7BE1B}" presName="composite" presStyleCnt="0"/>
      <dgm:spPr/>
    </dgm:pt>
    <dgm:pt modelId="{DD45AA53-134B-44C4-931D-B6AB43B0DB63}" type="pres">
      <dgm:prSet presAssocID="{88912A9F-6C98-47CF-9605-BFB4F1B7BE1B}" presName="rect1" presStyleLbl="trAlignAcc1" presStyleIdx="0" presStyleCnt="3">
        <dgm:presLayoutVars>
          <dgm:bulletEnabled val="1"/>
        </dgm:presLayoutVars>
      </dgm:prSet>
      <dgm:spPr/>
    </dgm:pt>
    <dgm:pt modelId="{83D5B77C-DAA3-4F71-A214-97F39DE577C8}" type="pres">
      <dgm:prSet presAssocID="{88912A9F-6C98-47CF-9605-BFB4F1B7BE1B}" presName="rect2" presStyleLbl="fgImgPlace1" presStyleIdx="0" presStyleCnt="3" custScaleX="153927" custLinFactNeighborX="-19074"/>
      <dgm:spPr>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pt>
    <dgm:pt modelId="{40824964-E07C-4D18-A934-73B24DF3D6DE}" type="pres">
      <dgm:prSet presAssocID="{C6AB2C92-3C4C-42DA-A14C-782574054014}" presName="sibTrans" presStyleCnt="0"/>
      <dgm:spPr/>
    </dgm:pt>
    <dgm:pt modelId="{5B9F7DDE-EA34-4738-9946-13B90CEF4213}" type="pres">
      <dgm:prSet presAssocID="{293ED7E7-3126-45CD-82F9-8495886DF8E0}" presName="composite" presStyleCnt="0"/>
      <dgm:spPr/>
    </dgm:pt>
    <dgm:pt modelId="{89479D2C-B3AF-4173-97D2-EB0629C55881}" type="pres">
      <dgm:prSet presAssocID="{293ED7E7-3126-45CD-82F9-8495886DF8E0}" presName="rect1" presStyleLbl="trAlignAcc1" presStyleIdx="1" presStyleCnt="3">
        <dgm:presLayoutVars>
          <dgm:bulletEnabled val="1"/>
        </dgm:presLayoutVars>
      </dgm:prSet>
      <dgm:spPr/>
    </dgm:pt>
    <dgm:pt modelId="{AA96513C-FDE4-4D9E-9474-4F35B02CA0A7}" type="pres">
      <dgm:prSet presAssocID="{293ED7E7-3126-45CD-82F9-8495886DF8E0}" presName="rect2" presStyleLbl="fgImgPlace1" presStyleIdx="1" presStyleCnt="3" custScaleX="153927" custLinFactNeighborX="-19074"/>
      <dgm:spPr>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9F0ED5F-B3A9-47C7-B710-BF90F0A70A9F}" type="pres">
      <dgm:prSet presAssocID="{5049CBB6-F9A3-4625-BFB6-429F727A8C90}" presName="sibTrans" presStyleCnt="0"/>
      <dgm:spPr/>
    </dgm:pt>
    <dgm:pt modelId="{C83C0AFC-926B-4AA0-85A1-7FD828EE8B19}" type="pres">
      <dgm:prSet presAssocID="{5B43DCDA-C13F-4E08-9C88-4220EDE90496}" presName="composite" presStyleCnt="0"/>
      <dgm:spPr/>
    </dgm:pt>
    <dgm:pt modelId="{C42404CC-49CA-4EAF-9B15-08BA7347EEDD}" type="pres">
      <dgm:prSet presAssocID="{5B43DCDA-C13F-4E08-9C88-4220EDE90496}" presName="rect1" presStyleLbl="trAlignAcc1" presStyleIdx="2" presStyleCnt="3">
        <dgm:presLayoutVars>
          <dgm:bulletEnabled val="1"/>
        </dgm:presLayoutVars>
      </dgm:prSet>
      <dgm:spPr/>
    </dgm:pt>
    <dgm:pt modelId="{866DD468-70F1-4CE1-8504-C51DFCD7E5D4}" type="pres">
      <dgm:prSet presAssocID="{5B43DCDA-C13F-4E08-9C88-4220EDE90496}" presName="rect2" presStyleLbl="fgImgPlace1" presStyleIdx="2" presStyleCnt="3" custScaleX="139112" custLinFactNeighborX="-19074"/>
      <dgm:spPr>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047C411D-AE0F-431F-AA12-396514414BE6}" type="presOf" srcId="{A375C07C-2A56-4B20-A2AC-25F2A5CC2624}" destId="{0DCA4BE0-178E-4633-8511-2831B853F88C}" srcOrd="0" destOrd="0" presId="urn:microsoft.com/office/officeart/2008/layout/PictureStrips"/>
    <dgm:cxn modelId="{21825C61-1EBE-4188-84C1-7A934D3D2599}" type="presOf" srcId="{88912A9F-6C98-47CF-9605-BFB4F1B7BE1B}" destId="{DD45AA53-134B-44C4-931D-B6AB43B0DB63}" srcOrd="0" destOrd="0" presId="urn:microsoft.com/office/officeart/2008/layout/PictureStrips"/>
    <dgm:cxn modelId="{0CCC5068-309D-4B21-9CB2-6A56FB50ED31}" type="presOf" srcId="{5B43DCDA-C13F-4E08-9C88-4220EDE90496}" destId="{C42404CC-49CA-4EAF-9B15-08BA7347EEDD}" srcOrd="0" destOrd="0" presId="urn:microsoft.com/office/officeart/2008/layout/PictureStrips"/>
    <dgm:cxn modelId="{BA27858F-89DB-4355-A6E7-2476840DF63A}" type="presOf" srcId="{293ED7E7-3126-45CD-82F9-8495886DF8E0}" destId="{89479D2C-B3AF-4173-97D2-EB0629C55881}" srcOrd="0" destOrd="0" presId="urn:microsoft.com/office/officeart/2008/layout/PictureStrips"/>
    <dgm:cxn modelId="{F6CDF0C7-E93E-4469-A4A3-A3B0CC7FF1D9}" srcId="{A375C07C-2A56-4B20-A2AC-25F2A5CC2624}" destId="{88912A9F-6C98-47CF-9605-BFB4F1B7BE1B}" srcOrd="0" destOrd="0" parTransId="{AE858A81-98E4-4AA9-B8B8-BC4A2F7B0717}" sibTransId="{C6AB2C92-3C4C-42DA-A14C-782574054014}"/>
    <dgm:cxn modelId="{D924C2D6-367B-49A0-9894-EE3150A81114}" srcId="{A375C07C-2A56-4B20-A2AC-25F2A5CC2624}" destId="{293ED7E7-3126-45CD-82F9-8495886DF8E0}" srcOrd="1" destOrd="0" parTransId="{15744379-52C0-417C-A9AE-9B5149702F38}" sibTransId="{5049CBB6-F9A3-4625-BFB6-429F727A8C90}"/>
    <dgm:cxn modelId="{24711FF8-5604-4D3F-B265-0E90C9009ED1}" srcId="{A375C07C-2A56-4B20-A2AC-25F2A5CC2624}" destId="{5B43DCDA-C13F-4E08-9C88-4220EDE90496}" srcOrd="2" destOrd="0" parTransId="{D5E3465A-302F-4BB4-81BE-F1D0894A767B}" sibTransId="{C241C5B8-705A-4C6E-A7D8-51FA48026822}"/>
    <dgm:cxn modelId="{08CBE4EA-3313-4A60-B718-688400E98F55}" type="presParOf" srcId="{0DCA4BE0-178E-4633-8511-2831B853F88C}" destId="{D9259446-F843-42C7-88F6-C5D7A05B1079}" srcOrd="0" destOrd="0" presId="urn:microsoft.com/office/officeart/2008/layout/PictureStrips"/>
    <dgm:cxn modelId="{56DD2C2C-9513-4E17-BD56-47285E90149F}" type="presParOf" srcId="{D9259446-F843-42C7-88F6-C5D7A05B1079}" destId="{DD45AA53-134B-44C4-931D-B6AB43B0DB63}" srcOrd="0" destOrd="0" presId="urn:microsoft.com/office/officeart/2008/layout/PictureStrips"/>
    <dgm:cxn modelId="{19DD5006-63A4-4925-AB79-3AB1754081C8}" type="presParOf" srcId="{D9259446-F843-42C7-88F6-C5D7A05B1079}" destId="{83D5B77C-DAA3-4F71-A214-97F39DE577C8}" srcOrd="1" destOrd="0" presId="urn:microsoft.com/office/officeart/2008/layout/PictureStrips"/>
    <dgm:cxn modelId="{F869A510-73A5-4BB4-9425-216F4583DFFE}" type="presParOf" srcId="{0DCA4BE0-178E-4633-8511-2831B853F88C}" destId="{40824964-E07C-4D18-A934-73B24DF3D6DE}" srcOrd="1" destOrd="0" presId="urn:microsoft.com/office/officeart/2008/layout/PictureStrips"/>
    <dgm:cxn modelId="{DAF6EF7C-D148-4F40-A08B-0818C39079BC}" type="presParOf" srcId="{0DCA4BE0-178E-4633-8511-2831B853F88C}" destId="{5B9F7DDE-EA34-4738-9946-13B90CEF4213}" srcOrd="2" destOrd="0" presId="urn:microsoft.com/office/officeart/2008/layout/PictureStrips"/>
    <dgm:cxn modelId="{E2385A0F-BE1B-4FBC-B354-043EB25516D9}" type="presParOf" srcId="{5B9F7DDE-EA34-4738-9946-13B90CEF4213}" destId="{89479D2C-B3AF-4173-97D2-EB0629C55881}" srcOrd="0" destOrd="0" presId="urn:microsoft.com/office/officeart/2008/layout/PictureStrips"/>
    <dgm:cxn modelId="{62477682-295F-4E08-B10D-1F2F9B49D9EC}" type="presParOf" srcId="{5B9F7DDE-EA34-4738-9946-13B90CEF4213}" destId="{AA96513C-FDE4-4D9E-9474-4F35B02CA0A7}" srcOrd="1" destOrd="0" presId="urn:microsoft.com/office/officeart/2008/layout/PictureStrips"/>
    <dgm:cxn modelId="{820871EF-E4AB-4389-AA10-A6762364328D}" type="presParOf" srcId="{0DCA4BE0-178E-4633-8511-2831B853F88C}" destId="{C9F0ED5F-B3A9-47C7-B710-BF90F0A70A9F}" srcOrd="3" destOrd="0" presId="urn:microsoft.com/office/officeart/2008/layout/PictureStrips"/>
    <dgm:cxn modelId="{9461D558-2026-4177-8737-8ABA9948C442}" type="presParOf" srcId="{0DCA4BE0-178E-4633-8511-2831B853F88C}" destId="{C83C0AFC-926B-4AA0-85A1-7FD828EE8B19}" srcOrd="4" destOrd="0" presId="urn:microsoft.com/office/officeart/2008/layout/PictureStrips"/>
    <dgm:cxn modelId="{E2A85526-0E55-4AD4-A3C6-EC7659B6F920}" type="presParOf" srcId="{C83C0AFC-926B-4AA0-85A1-7FD828EE8B19}" destId="{C42404CC-49CA-4EAF-9B15-08BA7347EEDD}" srcOrd="0" destOrd="0" presId="urn:microsoft.com/office/officeart/2008/layout/PictureStrips"/>
    <dgm:cxn modelId="{080C7EF5-EEB8-4344-8034-E56206B55EAB}" type="presParOf" srcId="{C83C0AFC-926B-4AA0-85A1-7FD828EE8B19}" destId="{866DD468-70F1-4CE1-8504-C51DFCD7E5D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375C07C-2A56-4B20-A2AC-25F2A5CC262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88912A9F-6C98-47CF-9605-BFB4F1B7BE1B}">
      <dgm:prSet phldrT="[Text]"/>
      <dgm:spPr/>
      <dgm:t>
        <a:bodyPr/>
        <a:lstStyle/>
        <a:p>
          <a:pPr>
            <a:buNone/>
          </a:pPr>
          <a:r>
            <a:rPr lang="en-US" dirty="0"/>
            <a:t>Sterile water/saline strips (Addipaks), sealed bottled water, or boiled water </a:t>
          </a:r>
        </a:p>
      </dgm:t>
    </dgm:pt>
    <dgm:pt modelId="{AE858A81-98E4-4AA9-B8B8-BC4A2F7B0717}" type="parTrans" cxnId="{F6CDF0C7-E93E-4469-A4A3-A3B0CC7FF1D9}">
      <dgm:prSet/>
      <dgm:spPr/>
      <dgm:t>
        <a:bodyPr/>
        <a:lstStyle/>
        <a:p>
          <a:endParaRPr lang="en-US"/>
        </a:p>
      </dgm:t>
    </dgm:pt>
    <dgm:pt modelId="{C6AB2C92-3C4C-42DA-A14C-782574054014}" type="sibTrans" cxnId="{F6CDF0C7-E93E-4469-A4A3-A3B0CC7FF1D9}">
      <dgm:prSet/>
      <dgm:spPr/>
      <dgm:t>
        <a:bodyPr/>
        <a:lstStyle/>
        <a:p>
          <a:endParaRPr lang="en-US"/>
        </a:p>
      </dgm:t>
    </dgm:pt>
    <dgm:pt modelId="{293ED7E7-3126-45CD-82F9-8495886DF8E0}">
      <dgm:prSet/>
      <dgm:spPr/>
      <dgm:t>
        <a:bodyPr/>
        <a:lstStyle/>
        <a:p>
          <a:r>
            <a:rPr lang="en-US" dirty="0"/>
            <a:t>Opened bottles of water, tap water, water from back of toilet</a:t>
          </a:r>
        </a:p>
      </dgm:t>
    </dgm:pt>
    <dgm:pt modelId="{15744379-52C0-417C-A9AE-9B5149702F38}" type="parTrans" cxnId="{D924C2D6-367B-49A0-9894-EE3150A81114}">
      <dgm:prSet/>
      <dgm:spPr/>
      <dgm:t>
        <a:bodyPr/>
        <a:lstStyle/>
        <a:p>
          <a:endParaRPr lang="en-US"/>
        </a:p>
      </dgm:t>
    </dgm:pt>
    <dgm:pt modelId="{5049CBB6-F9A3-4625-BFB6-429F727A8C90}" type="sibTrans" cxnId="{D924C2D6-367B-49A0-9894-EE3150A81114}">
      <dgm:prSet/>
      <dgm:spPr/>
      <dgm:t>
        <a:bodyPr/>
        <a:lstStyle/>
        <a:p>
          <a:endParaRPr lang="en-US"/>
        </a:p>
      </dgm:t>
    </dgm:pt>
    <dgm:pt modelId="{5B43DCDA-C13F-4E08-9C88-4220EDE90496}">
      <dgm:prSet/>
      <dgm:spPr/>
      <dgm:t>
        <a:bodyPr/>
        <a:lstStyle/>
        <a:p>
          <a:r>
            <a:rPr lang="en-US" dirty="0"/>
            <a:t>Water from front of toilet, puddle/gutter water</a:t>
          </a:r>
        </a:p>
      </dgm:t>
    </dgm:pt>
    <dgm:pt modelId="{D5E3465A-302F-4BB4-81BE-F1D0894A767B}" type="parTrans" cxnId="{24711FF8-5604-4D3F-B265-0E90C9009ED1}">
      <dgm:prSet/>
      <dgm:spPr/>
      <dgm:t>
        <a:bodyPr/>
        <a:lstStyle/>
        <a:p>
          <a:endParaRPr lang="en-US"/>
        </a:p>
      </dgm:t>
    </dgm:pt>
    <dgm:pt modelId="{C241C5B8-705A-4C6E-A7D8-51FA48026822}" type="sibTrans" cxnId="{24711FF8-5604-4D3F-B265-0E90C9009ED1}">
      <dgm:prSet/>
      <dgm:spPr/>
      <dgm:t>
        <a:bodyPr/>
        <a:lstStyle/>
        <a:p>
          <a:endParaRPr lang="en-US"/>
        </a:p>
      </dgm:t>
    </dgm:pt>
    <dgm:pt modelId="{0DCA4BE0-178E-4633-8511-2831B853F88C}" type="pres">
      <dgm:prSet presAssocID="{A375C07C-2A56-4B20-A2AC-25F2A5CC2624}" presName="Name0" presStyleCnt="0">
        <dgm:presLayoutVars>
          <dgm:dir/>
          <dgm:resizeHandles val="exact"/>
        </dgm:presLayoutVars>
      </dgm:prSet>
      <dgm:spPr/>
    </dgm:pt>
    <dgm:pt modelId="{D9259446-F843-42C7-88F6-C5D7A05B1079}" type="pres">
      <dgm:prSet presAssocID="{88912A9F-6C98-47CF-9605-BFB4F1B7BE1B}" presName="composite" presStyleCnt="0"/>
      <dgm:spPr/>
    </dgm:pt>
    <dgm:pt modelId="{DD45AA53-134B-44C4-931D-B6AB43B0DB63}" type="pres">
      <dgm:prSet presAssocID="{88912A9F-6C98-47CF-9605-BFB4F1B7BE1B}" presName="rect1" presStyleLbl="trAlignAcc1" presStyleIdx="0" presStyleCnt="3">
        <dgm:presLayoutVars>
          <dgm:bulletEnabled val="1"/>
        </dgm:presLayoutVars>
      </dgm:prSet>
      <dgm:spPr/>
    </dgm:pt>
    <dgm:pt modelId="{83D5B77C-DAA3-4F71-A214-97F39DE577C8}" type="pres">
      <dgm:prSet presAssocID="{88912A9F-6C98-47CF-9605-BFB4F1B7BE1B}" presName="rect2" presStyleLbl="fgImgPlace1" presStyleIdx="0" presStyleCnt="3" custScaleX="153927" custLinFactNeighborX="-19074"/>
      <dgm:spPr>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pt>
    <dgm:pt modelId="{40824964-E07C-4D18-A934-73B24DF3D6DE}" type="pres">
      <dgm:prSet presAssocID="{C6AB2C92-3C4C-42DA-A14C-782574054014}" presName="sibTrans" presStyleCnt="0"/>
      <dgm:spPr/>
    </dgm:pt>
    <dgm:pt modelId="{5B9F7DDE-EA34-4738-9946-13B90CEF4213}" type="pres">
      <dgm:prSet presAssocID="{293ED7E7-3126-45CD-82F9-8495886DF8E0}" presName="composite" presStyleCnt="0"/>
      <dgm:spPr/>
    </dgm:pt>
    <dgm:pt modelId="{89479D2C-B3AF-4173-97D2-EB0629C55881}" type="pres">
      <dgm:prSet presAssocID="{293ED7E7-3126-45CD-82F9-8495886DF8E0}" presName="rect1" presStyleLbl="trAlignAcc1" presStyleIdx="1" presStyleCnt="3">
        <dgm:presLayoutVars>
          <dgm:bulletEnabled val="1"/>
        </dgm:presLayoutVars>
      </dgm:prSet>
      <dgm:spPr/>
    </dgm:pt>
    <dgm:pt modelId="{AA96513C-FDE4-4D9E-9474-4F35B02CA0A7}" type="pres">
      <dgm:prSet presAssocID="{293ED7E7-3126-45CD-82F9-8495886DF8E0}" presName="rect2" presStyleLbl="fgImgPlace1" presStyleIdx="1" presStyleCnt="3" custScaleX="153927" custLinFactNeighborX="-19074"/>
      <dgm:spPr>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9F0ED5F-B3A9-47C7-B710-BF90F0A70A9F}" type="pres">
      <dgm:prSet presAssocID="{5049CBB6-F9A3-4625-BFB6-429F727A8C90}" presName="sibTrans" presStyleCnt="0"/>
      <dgm:spPr/>
    </dgm:pt>
    <dgm:pt modelId="{C83C0AFC-926B-4AA0-85A1-7FD828EE8B19}" type="pres">
      <dgm:prSet presAssocID="{5B43DCDA-C13F-4E08-9C88-4220EDE90496}" presName="composite" presStyleCnt="0"/>
      <dgm:spPr/>
    </dgm:pt>
    <dgm:pt modelId="{C42404CC-49CA-4EAF-9B15-08BA7347EEDD}" type="pres">
      <dgm:prSet presAssocID="{5B43DCDA-C13F-4E08-9C88-4220EDE90496}" presName="rect1" presStyleLbl="trAlignAcc1" presStyleIdx="2" presStyleCnt="3">
        <dgm:presLayoutVars>
          <dgm:bulletEnabled val="1"/>
        </dgm:presLayoutVars>
      </dgm:prSet>
      <dgm:spPr/>
    </dgm:pt>
    <dgm:pt modelId="{866DD468-70F1-4CE1-8504-C51DFCD7E5D4}" type="pres">
      <dgm:prSet presAssocID="{5B43DCDA-C13F-4E08-9C88-4220EDE90496}" presName="rect2" presStyleLbl="fgImgPlace1" presStyleIdx="2" presStyleCnt="3" custScaleX="139112" custLinFactNeighborX="-19074"/>
      <dgm:spPr>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047C411D-AE0F-431F-AA12-396514414BE6}" type="presOf" srcId="{A375C07C-2A56-4B20-A2AC-25F2A5CC2624}" destId="{0DCA4BE0-178E-4633-8511-2831B853F88C}" srcOrd="0" destOrd="0" presId="urn:microsoft.com/office/officeart/2008/layout/PictureStrips"/>
    <dgm:cxn modelId="{21825C61-1EBE-4188-84C1-7A934D3D2599}" type="presOf" srcId="{88912A9F-6C98-47CF-9605-BFB4F1B7BE1B}" destId="{DD45AA53-134B-44C4-931D-B6AB43B0DB63}" srcOrd="0" destOrd="0" presId="urn:microsoft.com/office/officeart/2008/layout/PictureStrips"/>
    <dgm:cxn modelId="{0CCC5068-309D-4B21-9CB2-6A56FB50ED31}" type="presOf" srcId="{5B43DCDA-C13F-4E08-9C88-4220EDE90496}" destId="{C42404CC-49CA-4EAF-9B15-08BA7347EEDD}" srcOrd="0" destOrd="0" presId="urn:microsoft.com/office/officeart/2008/layout/PictureStrips"/>
    <dgm:cxn modelId="{BA27858F-89DB-4355-A6E7-2476840DF63A}" type="presOf" srcId="{293ED7E7-3126-45CD-82F9-8495886DF8E0}" destId="{89479D2C-B3AF-4173-97D2-EB0629C55881}" srcOrd="0" destOrd="0" presId="urn:microsoft.com/office/officeart/2008/layout/PictureStrips"/>
    <dgm:cxn modelId="{F6CDF0C7-E93E-4469-A4A3-A3B0CC7FF1D9}" srcId="{A375C07C-2A56-4B20-A2AC-25F2A5CC2624}" destId="{88912A9F-6C98-47CF-9605-BFB4F1B7BE1B}" srcOrd="0" destOrd="0" parTransId="{AE858A81-98E4-4AA9-B8B8-BC4A2F7B0717}" sibTransId="{C6AB2C92-3C4C-42DA-A14C-782574054014}"/>
    <dgm:cxn modelId="{D924C2D6-367B-49A0-9894-EE3150A81114}" srcId="{A375C07C-2A56-4B20-A2AC-25F2A5CC2624}" destId="{293ED7E7-3126-45CD-82F9-8495886DF8E0}" srcOrd="1" destOrd="0" parTransId="{15744379-52C0-417C-A9AE-9B5149702F38}" sibTransId="{5049CBB6-F9A3-4625-BFB6-429F727A8C90}"/>
    <dgm:cxn modelId="{24711FF8-5604-4D3F-B265-0E90C9009ED1}" srcId="{A375C07C-2A56-4B20-A2AC-25F2A5CC2624}" destId="{5B43DCDA-C13F-4E08-9C88-4220EDE90496}" srcOrd="2" destOrd="0" parTransId="{D5E3465A-302F-4BB4-81BE-F1D0894A767B}" sibTransId="{C241C5B8-705A-4C6E-A7D8-51FA48026822}"/>
    <dgm:cxn modelId="{08CBE4EA-3313-4A60-B718-688400E98F55}" type="presParOf" srcId="{0DCA4BE0-178E-4633-8511-2831B853F88C}" destId="{D9259446-F843-42C7-88F6-C5D7A05B1079}" srcOrd="0" destOrd="0" presId="urn:microsoft.com/office/officeart/2008/layout/PictureStrips"/>
    <dgm:cxn modelId="{56DD2C2C-9513-4E17-BD56-47285E90149F}" type="presParOf" srcId="{D9259446-F843-42C7-88F6-C5D7A05B1079}" destId="{DD45AA53-134B-44C4-931D-B6AB43B0DB63}" srcOrd="0" destOrd="0" presId="urn:microsoft.com/office/officeart/2008/layout/PictureStrips"/>
    <dgm:cxn modelId="{19DD5006-63A4-4925-AB79-3AB1754081C8}" type="presParOf" srcId="{D9259446-F843-42C7-88F6-C5D7A05B1079}" destId="{83D5B77C-DAA3-4F71-A214-97F39DE577C8}" srcOrd="1" destOrd="0" presId="urn:microsoft.com/office/officeart/2008/layout/PictureStrips"/>
    <dgm:cxn modelId="{F869A510-73A5-4BB4-9425-216F4583DFFE}" type="presParOf" srcId="{0DCA4BE0-178E-4633-8511-2831B853F88C}" destId="{40824964-E07C-4D18-A934-73B24DF3D6DE}" srcOrd="1" destOrd="0" presId="urn:microsoft.com/office/officeart/2008/layout/PictureStrips"/>
    <dgm:cxn modelId="{DAF6EF7C-D148-4F40-A08B-0818C39079BC}" type="presParOf" srcId="{0DCA4BE0-178E-4633-8511-2831B853F88C}" destId="{5B9F7DDE-EA34-4738-9946-13B90CEF4213}" srcOrd="2" destOrd="0" presId="urn:microsoft.com/office/officeart/2008/layout/PictureStrips"/>
    <dgm:cxn modelId="{E2385A0F-BE1B-4FBC-B354-043EB25516D9}" type="presParOf" srcId="{5B9F7DDE-EA34-4738-9946-13B90CEF4213}" destId="{89479D2C-B3AF-4173-97D2-EB0629C55881}" srcOrd="0" destOrd="0" presId="urn:microsoft.com/office/officeart/2008/layout/PictureStrips"/>
    <dgm:cxn modelId="{62477682-295F-4E08-B10D-1F2F9B49D9EC}" type="presParOf" srcId="{5B9F7DDE-EA34-4738-9946-13B90CEF4213}" destId="{AA96513C-FDE4-4D9E-9474-4F35B02CA0A7}" srcOrd="1" destOrd="0" presId="urn:microsoft.com/office/officeart/2008/layout/PictureStrips"/>
    <dgm:cxn modelId="{820871EF-E4AB-4389-AA10-A6762364328D}" type="presParOf" srcId="{0DCA4BE0-178E-4633-8511-2831B853F88C}" destId="{C9F0ED5F-B3A9-47C7-B710-BF90F0A70A9F}" srcOrd="3" destOrd="0" presId="urn:microsoft.com/office/officeart/2008/layout/PictureStrips"/>
    <dgm:cxn modelId="{9461D558-2026-4177-8737-8ABA9948C442}" type="presParOf" srcId="{0DCA4BE0-178E-4633-8511-2831B853F88C}" destId="{C83C0AFC-926B-4AA0-85A1-7FD828EE8B19}" srcOrd="4" destOrd="0" presId="urn:microsoft.com/office/officeart/2008/layout/PictureStrips"/>
    <dgm:cxn modelId="{E2A85526-0E55-4AD4-A3C6-EC7659B6F920}" type="presParOf" srcId="{C83C0AFC-926B-4AA0-85A1-7FD828EE8B19}" destId="{C42404CC-49CA-4EAF-9B15-08BA7347EEDD}" srcOrd="0" destOrd="0" presId="urn:microsoft.com/office/officeart/2008/layout/PictureStrips"/>
    <dgm:cxn modelId="{080C7EF5-EEB8-4344-8034-E56206B55EAB}" type="presParOf" srcId="{C83C0AFC-926B-4AA0-85A1-7FD828EE8B19}" destId="{866DD468-70F1-4CE1-8504-C51DFCD7E5D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375C07C-2A56-4B20-A2AC-25F2A5CC262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88912A9F-6C98-47CF-9605-BFB4F1B7BE1B}">
      <dgm:prSet phldrT="[Text]"/>
      <dgm:spPr/>
      <dgm:t>
        <a:bodyPr/>
        <a:lstStyle/>
        <a:p>
          <a:pPr>
            <a:buNone/>
          </a:pPr>
          <a:r>
            <a:rPr lang="en-US" dirty="0"/>
            <a:t>Smallest amount of Vitamin C or ascorbic acid from a packet</a:t>
          </a:r>
        </a:p>
      </dgm:t>
    </dgm:pt>
    <dgm:pt modelId="{AE858A81-98E4-4AA9-B8B8-BC4A2F7B0717}" type="parTrans" cxnId="{F6CDF0C7-E93E-4469-A4A3-A3B0CC7FF1D9}">
      <dgm:prSet/>
      <dgm:spPr/>
      <dgm:t>
        <a:bodyPr/>
        <a:lstStyle/>
        <a:p>
          <a:endParaRPr lang="en-US"/>
        </a:p>
      </dgm:t>
    </dgm:pt>
    <dgm:pt modelId="{C6AB2C92-3C4C-42DA-A14C-782574054014}" type="sibTrans" cxnId="{F6CDF0C7-E93E-4469-A4A3-A3B0CC7FF1D9}">
      <dgm:prSet/>
      <dgm:spPr/>
      <dgm:t>
        <a:bodyPr/>
        <a:lstStyle/>
        <a:p>
          <a:endParaRPr lang="en-US"/>
        </a:p>
      </dgm:t>
    </dgm:pt>
    <dgm:pt modelId="{293ED7E7-3126-45CD-82F9-8495886DF8E0}">
      <dgm:prSet/>
      <dgm:spPr/>
      <dgm:t>
        <a:bodyPr/>
        <a:lstStyle/>
        <a:p>
          <a:r>
            <a:rPr lang="en-US" dirty="0"/>
            <a:t>Bulk Vitamin C (ascorbic acid)</a:t>
          </a:r>
        </a:p>
      </dgm:t>
    </dgm:pt>
    <dgm:pt modelId="{15744379-52C0-417C-A9AE-9B5149702F38}" type="parTrans" cxnId="{D924C2D6-367B-49A0-9894-EE3150A81114}">
      <dgm:prSet/>
      <dgm:spPr/>
      <dgm:t>
        <a:bodyPr/>
        <a:lstStyle/>
        <a:p>
          <a:endParaRPr lang="en-US"/>
        </a:p>
      </dgm:t>
    </dgm:pt>
    <dgm:pt modelId="{5049CBB6-F9A3-4625-BFB6-429F727A8C90}" type="sibTrans" cxnId="{D924C2D6-367B-49A0-9894-EE3150A81114}">
      <dgm:prSet/>
      <dgm:spPr/>
      <dgm:t>
        <a:bodyPr/>
        <a:lstStyle/>
        <a:p>
          <a:endParaRPr lang="en-US"/>
        </a:p>
      </dgm:t>
    </dgm:pt>
    <dgm:pt modelId="{5B43DCDA-C13F-4E08-9C88-4220EDE90496}">
      <dgm:prSet/>
      <dgm:spPr/>
      <dgm:t>
        <a:bodyPr/>
        <a:lstStyle/>
        <a:p>
          <a:r>
            <a:rPr lang="en-US" dirty="0"/>
            <a:t>Vinegar, lemon juice or drink packets with sugar and dyes in them or lemon juice</a:t>
          </a:r>
        </a:p>
      </dgm:t>
    </dgm:pt>
    <dgm:pt modelId="{D5E3465A-302F-4BB4-81BE-F1D0894A767B}" type="parTrans" cxnId="{24711FF8-5604-4D3F-B265-0E90C9009ED1}">
      <dgm:prSet/>
      <dgm:spPr/>
      <dgm:t>
        <a:bodyPr/>
        <a:lstStyle/>
        <a:p>
          <a:endParaRPr lang="en-US"/>
        </a:p>
      </dgm:t>
    </dgm:pt>
    <dgm:pt modelId="{C241C5B8-705A-4C6E-A7D8-51FA48026822}" type="sibTrans" cxnId="{24711FF8-5604-4D3F-B265-0E90C9009ED1}">
      <dgm:prSet/>
      <dgm:spPr/>
      <dgm:t>
        <a:bodyPr/>
        <a:lstStyle/>
        <a:p>
          <a:endParaRPr lang="en-US"/>
        </a:p>
      </dgm:t>
    </dgm:pt>
    <dgm:pt modelId="{0DCA4BE0-178E-4633-8511-2831B853F88C}" type="pres">
      <dgm:prSet presAssocID="{A375C07C-2A56-4B20-A2AC-25F2A5CC2624}" presName="Name0" presStyleCnt="0">
        <dgm:presLayoutVars>
          <dgm:dir/>
          <dgm:resizeHandles val="exact"/>
        </dgm:presLayoutVars>
      </dgm:prSet>
      <dgm:spPr/>
    </dgm:pt>
    <dgm:pt modelId="{D9259446-F843-42C7-88F6-C5D7A05B1079}" type="pres">
      <dgm:prSet presAssocID="{88912A9F-6C98-47CF-9605-BFB4F1B7BE1B}" presName="composite" presStyleCnt="0"/>
      <dgm:spPr/>
    </dgm:pt>
    <dgm:pt modelId="{DD45AA53-134B-44C4-931D-B6AB43B0DB63}" type="pres">
      <dgm:prSet presAssocID="{88912A9F-6C98-47CF-9605-BFB4F1B7BE1B}" presName="rect1" presStyleLbl="trAlignAcc1" presStyleIdx="0" presStyleCnt="3">
        <dgm:presLayoutVars>
          <dgm:bulletEnabled val="1"/>
        </dgm:presLayoutVars>
      </dgm:prSet>
      <dgm:spPr/>
    </dgm:pt>
    <dgm:pt modelId="{83D5B77C-DAA3-4F71-A214-97F39DE577C8}" type="pres">
      <dgm:prSet presAssocID="{88912A9F-6C98-47CF-9605-BFB4F1B7BE1B}" presName="rect2" presStyleLbl="fgImgPlace1" presStyleIdx="0" presStyleCnt="3" custScaleX="153927" custLinFactNeighborX="-19074"/>
      <dgm:spPr>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pt>
    <dgm:pt modelId="{40824964-E07C-4D18-A934-73B24DF3D6DE}" type="pres">
      <dgm:prSet presAssocID="{C6AB2C92-3C4C-42DA-A14C-782574054014}" presName="sibTrans" presStyleCnt="0"/>
      <dgm:spPr/>
    </dgm:pt>
    <dgm:pt modelId="{5B9F7DDE-EA34-4738-9946-13B90CEF4213}" type="pres">
      <dgm:prSet presAssocID="{293ED7E7-3126-45CD-82F9-8495886DF8E0}" presName="composite" presStyleCnt="0"/>
      <dgm:spPr/>
    </dgm:pt>
    <dgm:pt modelId="{89479D2C-B3AF-4173-97D2-EB0629C55881}" type="pres">
      <dgm:prSet presAssocID="{293ED7E7-3126-45CD-82F9-8495886DF8E0}" presName="rect1" presStyleLbl="trAlignAcc1" presStyleIdx="1" presStyleCnt="3">
        <dgm:presLayoutVars>
          <dgm:bulletEnabled val="1"/>
        </dgm:presLayoutVars>
      </dgm:prSet>
      <dgm:spPr/>
    </dgm:pt>
    <dgm:pt modelId="{AA96513C-FDE4-4D9E-9474-4F35B02CA0A7}" type="pres">
      <dgm:prSet presAssocID="{293ED7E7-3126-45CD-82F9-8495886DF8E0}" presName="rect2" presStyleLbl="fgImgPlace1" presStyleIdx="1" presStyleCnt="3" custScaleX="153927" custLinFactNeighborX="-19074"/>
      <dgm:spPr>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9F0ED5F-B3A9-47C7-B710-BF90F0A70A9F}" type="pres">
      <dgm:prSet presAssocID="{5049CBB6-F9A3-4625-BFB6-429F727A8C90}" presName="sibTrans" presStyleCnt="0"/>
      <dgm:spPr/>
    </dgm:pt>
    <dgm:pt modelId="{C83C0AFC-926B-4AA0-85A1-7FD828EE8B19}" type="pres">
      <dgm:prSet presAssocID="{5B43DCDA-C13F-4E08-9C88-4220EDE90496}" presName="composite" presStyleCnt="0"/>
      <dgm:spPr/>
    </dgm:pt>
    <dgm:pt modelId="{C42404CC-49CA-4EAF-9B15-08BA7347EEDD}" type="pres">
      <dgm:prSet presAssocID="{5B43DCDA-C13F-4E08-9C88-4220EDE90496}" presName="rect1" presStyleLbl="trAlignAcc1" presStyleIdx="2" presStyleCnt="3">
        <dgm:presLayoutVars>
          <dgm:bulletEnabled val="1"/>
        </dgm:presLayoutVars>
      </dgm:prSet>
      <dgm:spPr/>
    </dgm:pt>
    <dgm:pt modelId="{866DD468-70F1-4CE1-8504-C51DFCD7E5D4}" type="pres">
      <dgm:prSet presAssocID="{5B43DCDA-C13F-4E08-9C88-4220EDE90496}" presName="rect2" presStyleLbl="fgImgPlace1" presStyleIdx="2" presStyleCnt="3" custScaleX="139112" custLinFactNeighborX="-19074"/>
      <dgm:spPr>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047C411D-AE0F-431F-AA12-396514414BE6}" type="presOf" srcId="{A375C07C-2A56-4B20-A2AC-25F2A5CC2624}" destId="{0DCA4BE0-178E-4633-8511-2831B853F88C}" srcOrd="0" destOrd="0" presId="urn:microsoft.com/office/officeart/2008/layout/PictureStrips"/>
    <dgm:cxn modelId="{21825C61-1EBE-4188-84C1-7A934D3D2599}" type="presOf" srcId="{88912A9F-6C98-47CF-9605-BFB4F1B7BE1B}" destId="{DD45AA53-134B-44C4-931D-B6AB43B0DB63}" srcOrd="0" destOrd="0" presId="urn:microsoft.com/office/officeart/2008/layout/PictureStrips"/>
    <dgm:cxn modelId="{0CCC5068-309D-4B21-9CB2-6A56FB50ED31}" type="presOf" srcId="{5B43DCDA-C13F-4E08-9C88-4220EDE90496}" destId="{C42404CC-49CA-4EAF-9B15-08BA7347EEDD}" srcOrd="0" destOrd="0" presId="urn:microsoft.com/office/officeart/2008/layout/PictureStrips"/>
    <dgm:cxn modelId="{BA27858F-89DB-4355-A6E7-2476840DF63A}" type="presOf" srcId="{293ED7E7-3126-45CD-82F9-8495886DF8E0}" destId="{89479D2C-B3AF-4173-97D2-EB0629C55881}" srcOrd="0" destOrd="0" presId="urn:microsoft.com/office/officeart/2008/layout/PictureStrips"/>
    <dgm:cxn modelId="{F6CDF0C7-E93E-4469-A4A3-A3B0CC7FF1D9}" srcId="{A375C07C-2A56-4B20-A2AC-25F2A5CC2624}" destId="{88912A9F-6C98-47CF-9605-BFB4F1B7BE1B}" srcOrd="0" destOrd="0" parTransId="{AE858A81-98E4-4AA9-B8B8-BC4A2F7B0717}" sibTransId="{C6AB2C92-3C4C-42DA-A14C-782574054014}"/>
    <dgm:cxn modelId="{D924C2D6-367B-49A0-9894-EE3150A81114}" srcId="{A375C07C-2A56-4B20-A2AC-25F2A5CC2624}" destId="{293ED7E7-3126-45CD-82F9-8495886DF8E0}" srcOrd="1" destOrd="0" parTransId="{15744379-52C0-417C-A9AE-9B5149702F38}" sibTransId="{5049CBB6-F9A3-4625-BFB6-429F727A8C90}"/>
    <dgm:cxn modelId="{24711FF8-5604-4D3F-B265-0E90C9009ED1}" srcId="{A375C07C-2A56-4B20-A2AC-25F2A5CC2624}" destId="{5B43DCDA-C13F-4E08-9C88-4220EDE90496}" srcOrd="2" destOrd="0" parTransId="{D5E3465A-302F-4BB4-81BE-F1D0894A767B}" sibTransId="{C241C5B8-705A-4C6E-A7D8-51FA48026822}"/>
    <dgm:cxn modelId="{08CBE4EA-3313-4A60-B718-688400E98F55}" type="presParOf" srcId="{0DCA4BE0-178E-4633-8511-2831B853F88C}" destId="{D9259446-F843-42C7-88F6-C5D7A05B1079}" srcOrd="0" destOrd="0" presId="urn:microsoft.com/office/officeart/2008/layout/PictureStrips"/>
    <dgm:cxn modelId="{56DD2C2C-9513-4E17-BD56-47285E90149F}" type="presParOf" srcId="{D9259446-F843-42C7-88F6-C5D7A05B1079}" destId="{DD45AA53-134B-44C4-931D-B6AB43B0DB63}" srcOrd="0" destOrd="0" presId="urn:microsoft.com/office/officeart/2008/layout/PictureStrips"/>
    <dgm:cxn modelId="{19DD5006-63A4-4925-AB79-3AB1754081C8}" type="presParOf" srcId="{D9259446-F843-42C7-88F6-C5D7A05B1079}" destId="{83D5B77C-DAA3-4F71-A214-97F39DE577C8}" srcOrd="1" destOrd="0" presId="urn:microsoft.com/office/officeart/2008/layout/PictureStrips"/>
    <dgm:cxn modelId="{F869A510-73A5-4BB4-9425-216F4583DFFE}" type="presParOf" srcId="{0DCA4BE0-178E-4633-8511-2831B853F88C}" destId="{40824964-E07C-4D18-A934-73B24DF3D6DE}" srcOrd="1" destOrd="0" presId="urn:microsoft.com/office/officeart/2008/layout/PictureStrips"/>
    <dgm:cxn modelId="{DAF6EF7C-D148-4F40-A08B-0818C39079BC}" type="presParOf" srcId="{0DCA4BE0-178E-4633-8511-2831B853F88C}" destId="{5B9F7DDE-EA34-4738-9946-13B90CEF4213}" srcOrd="2" destOrd="0" presId="urn:microsoft.com/office/officeart/2008/layout/PictureStrips"/>
    <dgm:cxn modelId="{E2385A0F-BE1B-4FBC-B354-043EB25516D9}" type="presParOf" srcId="{5B9F7DDE-EA34-4738-9946-13B90CEF4213}" destId="{89479D2C-B3AF-4173-97D2-EB0629C55881}" srcOrd="0" destOrd="0" presId="urn:microsoft.com/office/officeart/2008/layout/PictureStrips"/>
    <dgm:cxn modelId="{62477682-295F-4E08-B10D-1F2F9B49D9EC}" type="presParOf" srcId="{5B9F7DDE-EA34-4738-9946-13B90CEF4213}" destId="{AA96513C-FDE4-4D9E-9474-4F35B02CA0A7}" srcOrd="1" destOrd="0" presId="urn:microsoft.com/office/officeart/2008/layout/PictureStrips"/>
    <dgm:cxn modelId="{820871EF-E4AB-4389-AA10-A6762364328D}" type="presParOf" srcId="{0DCA4BE0-178E-4633-8511-2831B853F88C}" destId="{C9F0ED5F-B3A9-47C7-B710-BF90F0A70A9F}" srcOrd="3" destOrd="0" presId="urn:microsoft.com/office/officeart/2008/layout/PictureStrips"/>
    <dgm:cxn modelId="{9461D558-2026-4177-8737-8ABA9948C442}" type="presParOf" srcId="{0DCA4BE0-178E-4633-8511-2831B853F88C}" destId="{C83C0AFC-926B-4AA0-85A1-7FD828EE8B19}" srcOrd="4" destOrd="0" presId="urn:microsoft.com/office/officeart/2008/layout/PictureStrips"/>
    <dgm:cxn modelId="{E2A85526-0E55-4AD4-A3C6-EC7659B6F920}" type="presParOf" srcId="{C83C0AFC-926B-4AA0-85A1-7FD828EE8B19}" destId="{C42404CC-49CA-4EAF-9B15-08BA7347EEDD}" srcOrd="0" destOrd="0" presId="urn:microsoft.com/office/officeart/2008/layout/PictureStrips"/>
    <dgm:cxn modelId="{080C7EF5-EEB8-4344-8034-E56206B55EAB}" type="presParOf" srcId="{C83C0AFC-926B-4AA0-85A1-7FD828EE8B19}" destId="{866DD468-70F1-4CE1-8504-C51DFCD7E5D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375C07C-2A56-4B20-A2AC-25F2A5CC262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88912A9F-6C98-47CF-9605-BFB4F1B7BE1B}">
      <dgm:prSet phldrT="[Text]"/>
      <dgm:spPr/>
      <dgm:t>
        <a:bodyPr/>
        <a:lstStyle/>
        <a:p>
          <a:pPr>
            <a:buNone/>
          </a:pPr>
          <a:r>
            <a:rPr lang="en-US" dirty="0"/>
            <a:t>New cotton pellet for each new cooker for each new needle (each new shot)</a:t>
          </a:r>
        </a:p>
      </dgm:t>
    </dgm:pt>
    <dgm:pt modelId="{AE858A81-98E4-4AA9-B8B8-BC4A2F7B0717}" type="parTrans" cxnId="{F6CDF0C7-E93E-4469-A4A3-A3B0CC7FF1D9}">
      <dgm:prSet/>
      <dgm:spPr/>
      <dgm:t>
        <a:bodyPr/>
        <a:lstStyle/>
        <a:p>
          <a:endParaRPr lang="en-US"/>
        </a:p>
      </dgm:t>
    </dgm:pt>
    <dgm:pt modelId="{C6AB2C92-3C4C-42DA-A14C-782574054014}" type="sibTrans" cxnId="{F6CDF0C7-E93E-4469-A4A3-A3B0CC7FF1D9}">
      <dgm:prSet/>
      <dgm:spPr/>
      <dgm:t>
        <a:bodyPr/>
        <a:lstStyle/>
        <a:p>
          <a:endParaRPr lang="en-US"/>
        </a:p>
      </dgm:t>
    </dgm:pt>
    <dgm:pt modelId="{293ED7E7-3126-45CD-82F9-8495886DF8E0}">
      <dgm:prSet/>
      <dgm:spPr/>
      <dgm:t>
        <a:bodyPr/>
        <a:lstStyle/>
        <a:p>
          <a:r>
            <a:rPr lang="en-US" dirty="0"/>
            <a:t>Unused cotton swab or tampon (cotton) or cigarette filter (cellulose)</a:t>
          </a:r>
        </a:p>
      </dgm:t>
    </dgm:pt>
    <dgm:pt modelId="{15744379-52C0-417C-A9AE-9B5149702F38}" type="parTrans" cxnId="{D924C2D6-367B-49A0-9894-EE3150A81114}">
      <dgm:prSet/>
      <dgm:spPr/>
      <dgm:t>
        <a:bodyPr/>
        <a:lstStyle/>
        <a:p>
          <a:endParaRPr lang="en-US"/>
        </a:p>
      </dgm:t>
    </dgm:pt>
    <dgm:pt modelId="{5049CBB6-F9A3-4625-BFB6-429F727A8C90}" type="sibTrans" cxnId="{D924C2D6-367B-49A0-9894-EE3150A81114}">
      <dgm:prSet/>
      <dgm:spPr/>
      <dgm:t>
        <a:bodyPr/>
        <a:lstStyle/>
        <a:p>
          <a:endParaRPr lang="en-US"/>
        </a:p>
      </dgm:t>
    </dgm:pt>
    <dgm:pt modelId="{5B43DCDA-C13F-4E08-9C88-4220EDE90496}">
      <dgm:prSet/>
      <dgm:spPr/>
      <dgm:t>
        <a:bodyPr/>
        <a:lstStyle/>
        <a:p>
          <a:r>
            <a:rPr lang="en-US" dirty="0"/>
            <a:t>Old cottons</a:t>
          </a:r>
        </a:p>
      </dgm:t>
    </dgm:pt>
    <dgm:pt modelId="{D5E3465A-302F-4BB4-81BE-F1D0894A767B}" type="parTrans" cxnId="{24711FF8-5604-4D3F-B265-0E90C9009ED1}">
      <dgm:prSet/>
      <dgm:spPr/>
      <dgm:t>
        <a:bodyPr/>
        <a:lstStyle/>
        <a:p>
          <a:endParaRPr lang="en-US"/>
        </a:p>
      </dgm:t>
    </dgm:pt>
    <dgm:pt modelId="{C241C5B8-705A-4C6E-A7D8-51FA48026822}" type="sibTrans" cxnId="{24711FF8-5604-4D3F-B265-0E90C9009ED1}">
      <dgm:prSet/>
      <dgm:spPr/>
      <dgm:t>
        <a:bodyPr/>
        <a:lstStyle/>
        <a:p>
          <a:endParaRPr lang="en-US"/>
        </a:p>
      </dgm:t>
    </dgm:pt>
    <dgm:pt modelId="{0DCA4BE0-178E-4633-8511-2831B853F88C}" type="pres">
      <dgm:prSet presAssocID="{A375C07C-2A56-4B20-A2AC-25F2A5CC2624}" presName="Name0" presStyleCnt="0">
        <dgm:presLayoutVars>
          <dgm:dir/>
          <dgm:resizeHandles val="exact"/>
        </dgm:presLayoutVars>
      </dgm:prSet>
      <dgm:spPr/>
    </dgm:pt>
    <dgm:pt modelId="{D9259446-F843-42C7-88F6-C5D7A05B1079}" type="pres">
      <dgm:prSet presAssocID="{88912A9F-6C98-47CF-9605-BFB4F1B7BE1B}" presName="composite" presStyleCnt="0"/>
      <dgm:spPr/>
    </dgm:pt>
    <dgm:pt modelId="{DD45AA53-134B-44C4-931D-B6AB43B0DB63}" type="pres">
      <dgm:prSet presAssocID="{88912A9F-6C98-47CF-9605-BFB4F1B7BE1B}" presName="rect1" presStyleLbl="trAlignAcc1" presStyleIdx="0" presStyleCnt="3">
        <dgm:presLayoutVars>
          <dgm:bulletEnabled val="1"/>
        </dgm:presLayoutVars>
      </dgm:prSet>
      <dgm:spPr/>
    </dgm:pt>
    <dgm:pt modelId="{83D5B77C-DAA3-4F71-A214-97F39DE577C8}" type="pres">
      <dgm:prSet presAssocID="{88912A9F-6C98-47CF-9605-BFB4F1B7BE1B}" presName="rect2" presStyleLbl="fgImgPlace1" presStyleIdx="0" presStyleCnt="3" custScaleX="153927" custLinFactNeighborX="-19074"/>
      <dgm:spPr>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pt>
    <dgm:pt modelId="{40824964-E07C-4D18-A934-73B24DF3D6DE}" type="pres">
      <dgm:prSet presAssocID="{C6AB2C92-3C4C-42DA-A14C-782574054014}" presName="sibTrans" presStyleCnt="0"/>
      <dgm:spPr/>
    </dgm:pt>
    <dgm:pt modelId="{5B9F7DDE-EA34-4738-9946-13B90CEF4213}" type="pres">
      <dgm:prSet presAssocID="{293ED7E7-3126-45CD-82F9-8495886DF8E0}" presName="composite" presStyleCnt="0"/>
      <dgm:spPr/>
    </dgm:pt>
    <dgm:pt modelId="{89479D2C-B3AF-4173-97D2-EB0629C55881}" type="pres">
      <dgm:prSet presAssocID="{293ED7E7-3126-45CD-82F9-8495886DF8E0}" presName="rect1" presStyleLbl="trAlignAcc1" presStyleIdx="1" presStyleCnt="3">
        <dgm:presLayoutVars>
          <dgm:bulletEnabled val="1"/>
        </dgm:presLayoutVars>
      </dgm:prSet>
      <dgm:spPr/>
    </dgm:pt>
    <dgm:pt modelId="{AA96513C-FDE4-4D9E-9474-4F35B02CA0A7}" type="pres">
      <dgm:prSet presAssocID="{293ED7E7-3126-45CD-82F9-8495886DF8E0}" presName="rect2" presStyleLbl="fgImgPlace1" presStyleIdx="1" presStyleCnt="3" custScaleX="153927" custLinFactNeighborX="-19074"/>
      <dgm:spPr>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9F0ED5F-B3A9-47C7-B710-BF90F0A70A9F}" type="pres">
      <dgm:prSet presAssocID="{5049CBB6-F9A3-4625-BFB6-429F727A8C90}" presName="sibTrans" presStyleCnt="0"/>
      <dgm:spPr/>
    </dgm:pt>
    <dgm:pt modelId="{C83C0AFC-926B-4AA0-85A1-7FD828EE8B19}" type="pres">
      <dgm:prSet presAssocID="{5B43DCDA-C13F-4E08-9C88-4220EDE90496}" presName="composite" presStyleCnt="0"/>
      <dgm:spPr/>
    </dgm:pt>
    <dgm:pt modelId="{C42404CC-49CA-4EAF-9B15-08BA7347EEDD}" type="pres">
      <dgm:prSet presAssocID="{5B43DCDA-C13F-4E08-9C88-4220EDE90496}" presName="rect1" presStyleLbl="trAlignAcc1" presStyleIdx="2" presStyleCnt="3">
        <dgm:presLayoutVars>
          <dgm:bulletEnabled val="1"/>
        </dgm:presLayoutVars>
      </dgm:prSet>
      <dgm:spPr/>
    </dgm:pt>
    <dgm:pt modelId="{866DD468-70F1-4CE1-8504-C51DFCD7E5D4}" type="pres">
      <dgm:prSet presAssocID="{5B43DCDA-C13F-4E08-9C88-4220EDE90496}" presName="rect2" presStyleLbl="fgImgPlace1" presStyleIdx="2" presStyleCnt="3" custScaleX="139112" custLinFactNeighborX="-19074"/>
      <dgm:spPr>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047C411D-AE0F-431F-AA12-396514414BE6}" type="presOf" srcId="{A375C07C-2A56-4B20-A2AC-25F2A5CC2624}" destId="{0DCA4BE0-178E-4633-8511-2831B853F88C}" srcOrd="0" destOrd="0" presId="urn:microsoft.com/office/officeart/2008/layout/PictureStrips"/>
    <dgm:cxn modelId="{21825C61-1EBE-4188-84C1-7A934D3D2599}" type="presOf" srcId="{88912A9F-6C98-47CF-9605-BFB4F1B7BE1B}" destId="{DD45AA53-134B-44C4-931D-B6AB43B0DB63}" srcOrd="0" destOrd="0" presId="urn:microsoft.com/office/officeart/2008/layout/PictureStrips"/>
    <dgm:cxn modelId="{0CCC5068-309D-4B21-9CB2-6A56FB50ED31}" type="presOf" srcId="{5B43DCDA-C13F-4E08-9C88-4220EDE90496}" destId="{C42404CC-49CA-4EAF-9B15-08BA7347EEDD}" srcOrd="0" destOrd="0" presId="urn:microsoft.com/office/officeart/2008/layout/PictureStrips"/>
    <dgm:cxn modelId="{BA27858F-89DB-4355-A6E7-2476840DF63A}" type="presOf" srcId="{293ED7E7-3126-45CD-82F9-8495886DF8E0}" destId="{89479D2C-B3AF-4173-97D2-EB0629C55881}" srcOrd="0" destOrd="0" presId="urn:microsoft.com/office/officeart/2008/layout/PictureStrips"/>
    <dgm:cxn modelId="{F6CDF0C7-E93E-4469-A4A3-A3B0CC7FF1D9}" srcId="{A375C07C-2A56-4B20-A2AC-25F2A5CC2624}" destId="{88912A9F-6C98-47CF-9605-BFB4F1B7BE1B}" srcOrd="0" destOrd="0" parTransId="{AE858A81-98E4-4AA9-B8B8-BC4A2F7B0717}" sibTransId="{C6AB2C92-3C4C-42DA-A14C-782574054014}"/>
    <dgm:cxn modelId="{D924C2D6-367B-49A0-9894-EE3150A81114}" srcId="{A375C07C-2A56-4B20-A2AC-25F2A5CC2624}" destId="{293ED7E7-3126-45CD-82F9-8495886DF8E0}" srcOrd="1" destOrd="0" parTransId="{15744379-52C0-417C-A9AE-9B5149702F38}" sibTransId="{5049CBB6-F9A3-4625-BFB6-429F727A8C90}"/>
    <dgm:cxn modelId="{24711FF8-5604-4D3F-B265-0E90C9009ED1}" srcId="{A375C07C-2A56-4B20-A2AC-25F2A5CC2624}" destId="{5B43DCDA-C13F-4E08-9C88-4220EDE90496}" srcOrd="2" destOrd="0" parTransId="{D5E3465A-302F-4BB4-81BE-F1D0894A767B}" sibTransId="{C241C5B8-705A-4C6E-A7D8-51FA48026822}"/>
    <dgm:cxn modelId="{08CBE4EA-3313-4A60-B718-688400E98F55}" type="presParOf" srcId="{0DCA4BE0-178E-4633-8511-2831B853F88C}" destId="{D9259446-F843-42C7-88F6-C5D7A05B1079}" srcOrd="0" destOrd="0" presId="urn:microsoft.com/office/officeart/2008/layout/PictureStrips"/>
    <dgm:cxn modelId="{56DD2C2C-9513-4E17-BD56-47285E90149F}" type="presParOf" srcId="{D9259446-F843-42C7-88F6-C5D7A05B1079}" destId="{DD45AA53-134B-44C4-931D-B6AB43B0DB63}" srcOrd="0" destOrd="0" presId="urn:microsoft.com/office/officeart/2008/layout/PictureStrips"/>
    <dgm:cxn modelId="{19DD5006-63A4-4925-AB79-3AB1754081C8}" type="presParOf" srcId="{D9259446-F843-42C7-88F6-C5D7A05B1079}" destId="{83D5B77C-DAA3-4F71-A214-97F39DE577C8}" srcOrd="1" destOrd="0" presId="urn:microsoft.com/office/officeart/2008/layout/PictureStrips"/>
    <dgm:cxn modelId="{F869A510-73A5-4BB4-9425-216F4583DFFE}" type="presParOf" srcId="{0DCA4BE0-178E-4633-8511-2831B853F88C}" destId="{40824964-E07C-4D18-A934-73B24DF3D6DE}" srcOrd="1" destOrd="0" presId="urn:microsoft.com/office/officeart/2008/layout/PictureStrips"/>
    <dgm:cxn modelId="{DAF6EF7C-D148-4F40-A08B-0818C39079BC}" type="presParOf" srcId="{0DCA4BE0-178E-4633-8511-2831B853F88C}" destId="{5B9F7DDE-EA34-4738-9946-13B90CEF4213}" srcOrd="2" destOrd="0" presId="urn:microsoft.com/office/officeart/2008/layout/PictureStrips"/>
    <dgm:cxn modelId="{E2385A0F-BE1B-4FBC-B354-043EB25516D9}" type="presParOf" srcId="{5B9F7DDE-EA34-4738-9946-13B90CEF4213}" destId="{89479D2C-B3AF-4173-97D2-EB0629C55881}" srcOrd="0" destOrd="0" presId="urn:microsoft.com/office/officeart/2008/layout/PictureStrips"/>
    <dgm:cxn modelId="{62477682-295F-4E08-B10D-1F2F9B49D9EC}" type="presParOf" srcId="{5B9F7DDE-EA34-4738-9946-13B90CEF4213}" destId="{AA96513C-FDE4-4D9E-9474-4F35B02CA0A7}" srcOrd="1" destOrd="0" presId="urn:microsoft.com/office/officeart/2008/layout/PictureStrips"/>
    <dgm:cxn modelId="{820871EF-E4AB-4389-AA10-A6762364328D}" type="presParOf" srcId="{0DCA4BE0-178E-4633-8511-2831B853F88C}" destId="{C9F0ED5F-B3A9-47C7-B710-BF90F0A70A9F}" srcOrd="3" destOrd="0" presId="urn:microsoft.com/office/officeart/2008/layout/PictureStrips"/>
    <dgm:cxn modelId="{9461D558-2026-4177-8737-8ABA9948C442}" type="presParOf" srcId="{0DCA4BE0-178E-4633-8511-2831B853F88C}" destId="{C83C0AFC-926B-4AA0-85A1-7FD828EE8B19}" srcOrd="4" destOrd="0" presId="urn:microsoft.com/office/officeart/2008/layout/PictureStrips"/>
    <dgm:cxn modelId="{E2A85526-0E55-4AD4-A3C6-EC7659B6F920}" type="presParOf" srcId="{C83C0AFC-926B-4AA0-85A1-7FD828EE8B19}" destId="{C42404CC-49CA-4EAF-9B15-08BA7347EEDD}" srcOrd="0" destOrd="0" presId="urn:microsoft.com/office/officeart/2008/layout/PictureStrips"/>
    <dgm:cxn modelId="{080C7EF5-EEB8-4344-8034-E56206B55EAB}" type="presParOf" srcId="{C83C0AFC-926B-4AA0-85A1-7FD828EE8B19}" destId="{866DD468-70F1-4CE1-8504-C51DFCD7E5D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375C07C-2A56-4B20-A2AC-25F2A5CC262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88912A9F-6C98-47CF-9605-BFB4F1B7BE1B}">
      <dgm:prSet phldrT="[Text]"/>
      <dgm:spPr/>
      <dgm:t>
        <a:bodyPr/>
        <a:lstStyle/>
        <a:p>
          <a:pPr>
            <a:buNone/>
          </a:pPr>
          <a:r>
            <a:rPr lang="en-US" dirty="0"/>
            <a:t>Soap and water, then alcohol wipe</a:t>
          </a:r>
        </a:p>
      </dgm:t>
    </dgm:pt>
    <dgm:pt modelId="{AE858A81-98E4-4AA9-B8B8-BC4A2F7B0717}" type="parTrans" cxnId="{F6CDF0C7-E93E-4469-A4A3-A3B0CC7FF1D9}">
      <dgm:prSet/>
      <dgm:spPr/>
      <dgm:t>
        <a:bodyPr/>
        <a:lstStyle/>
        <a:p>
          <a:endParaRPr lang="en-US"/>
        </a:p>
      </dgm:t>
    </dgm:pt>
    <dgm:pt modelId="{C6AB2C92-3C4C-42DA-A14C-782574054014}" type="sibTrans" cxnId="{F6CDF0C7-E93E-4469-A4A3-A3B0CC7FF1D9}">
      <dgm:prSet/>
      <dgm:spPr/>
      <dgm:t>
        <a:bodyPr/>
        <a:lstStyle/>
        <a:p>
          <a:endParaRPr lang="en-US"/>
        </a:p>
      </dgm:t>
    </dgm:pt>
    <dgm:pt modelId="{293ED7E7-3126-45CD-82F9-8495886DF8E0}">
      <dgm:prSet/>
      <dgm:spPr/>
      <dgm:t>
        <a:bodyPr/>
        <a:lstStyle/>
        <a:p>
          <a:r>
            <a:rPr lang="en-US" dirty="0"/>
            <a:t>Just alcohol pad; liquor (without sugar)</a:t>
          </a:r>
        </a:p>
      </dgm:t>
    </dgm:pt>
    <dgm:pt modelId="{15744379-52C0-417C-A9AE-9B5149702F38}" type="parTrans" cxnId="{D924C2D6-367B-49A0-9894-EE3150A81114}">
      <dgm:prSet/>
      <dgm:spPr/>
      <dgm:t>
        <a:bodyPr/>
        <a:lstStyle/>
        <a:p>
          <a:endParaRPr lang="en-US"/>
        </a:p>
      </dgm:t>
    </dgm:pt>
    <dgm:pt modelId="{5049CBB6-F9A3-4625-BFB6-429F727A8C90}" type="sibTrans" cxnId="{D924C2D6-367B-49A0-9894-EE3150A81114}">
      <dgm:prSet/>
      <dgm:spPr/>
      <dgm:t>
        <a:bodyPr/>
        <a:lstStyle/>
        <a:p>
          <a:endParaRPr lang="en-US"/>
        </a:p>
      </dgm:t>
    </dgm:pt>
    <dgm:pt modelId="{5B43DCDA-C13F-4E08-9C88-4220EDE90496}">
      <dgm:prSet/>
      <dgm:spPr/>
      <dgm:t>
        <a:bodyPr/>
        <a:lstStyle/>
        <a:p>
          <a:r>
            <a:rPr lang="en-US" dirty="0"/>
            <a:t>No cleaning at all.</a:t>
          </a:r>
        </a:p>
      </dgm:t>
    </dgm:pt>
    <dgm:pt modelId="{D5E3465A-302F-4BB4-81BE-F1D0894A767B}" type="parTrans" cxnId="{24711FF8-5604-4D3F-B265-0E90C9009ED1}">
      <dgm:prSet/>
      <dgm:spPr/>
      <dgm:t>
        <a:bodyPr/>
        <a:lstStyle/>
        <a:p>
          <a:endParaRPr lang="en-US"/>
        </a:p>
      </dgm:t>
    </dgm:pt>
    <dgm:pt modelId="{C241C5B8-705A-4C6E-A7D8-51FA48026822}" type="sibTrans" cxnId="{24711FF8-5604-4D3F-B265-0E90C9009ED1}">
      <dgm:prSet/>
      <dgm:spPr/>
      <dgm:t>
        <a:bodyPr/>
        <a:lstStyle/>
        <a:p>
          <a:endParaRPr lang="en-US"/>
        </a:p>
      </dgm:t>
    </dgm:pt>
    <dgm:pt modelId="{0DCA4BE0-178E-4633-8511-2831B853F88C}" type="pres">
      <dgm:prSet presAssocID="{A375C07C-2A56-4B20-A2AC-25F2A5CC2624}" presName="Name0" presStyleCnt="0">
        <dgm:presLayoutVars>
          <dgm:dir/>
          <dgm:resizeHandles val="exact"/>
        </dgm:presLayoutVars>
      </dgm:prSet>
      <dgm:spPr/>
    </dgm:pt>
    <dgm:pt modelId="{D9259446-F843-42C7-88F6-C5D7A05B1079}" type="pres">
      <dgm:prSet presAssocID="{88912A9F-6C98-47CF-9605-BFB4F1B7BE1B}" presName="composite" presStyleCnt="0"/>
      <dgm:spPr/>
    </dgm:pt>
    <dgm:pt modelId="{DD45AA53-134B-44C4-931D-B6AB43B0DB63}" type="pres">
      <dgm:prSet presAssocID="{88912A9F-6C98-47CF-9605-BFB4F1B7BE1B}" presName="rect1" presStyleLbl="trAlignAcc1" presStyleIdx="0" presStyleCnt="3">
        <dgm:presLayoutVars>
          <dgm:bulletEnabled val="1"/>
        </dgm:presLayoutVars>
      </dgm:prSet>
      <dgm:spPr/>
    </dgm:pt>
    <dgm:pt modelId="{83D5B77C-DAA3-4F71-A214-97F39DE577C8}" type="pres">
      <dgm:prSet presAssocID="{88912A9F-6C98-47CF-9605-BFB4F1B7BE1B}" presName="rect2" presStyleLbl="fgImgPlace1" presStyleIdx="0" presStyleCnt="3" custScaleX="153927" custLinFactNeighborX="-19074"/>
      <dgm:spPr>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pt>
    <dgm:pt modelId="{40824964-E07C-4D18-A934-73B24DF3D6DE}" type="pres">
      <dgm:prSet presAssocID="{C6AB2C92-3C4C-42DA-A14C-782574054014}" presName="sibTrans" presStyleCnt="0"/>
      <dgm:spPr/>
    </dgm:pt>
    <dgm:pt modelId="{5B9F7DDE-EA34-4738-9946-13B90CEF4213}" type="pres">
      <dgm:prSet presAssocID="{293ED7E7-3126-45CD-82F9-8495886DF8E0}" presName="composite" presStyleCnt="0"/>
      <dgm:spPr/>
    </dgm:pt>
    <dgm:pt modelId="{89479D2C-B3AF-4173-97D2-EB0629C55881}" type="pres">
      <dgm:prSet presAssocID="{293ED7E7-3126-45CD-82F9-8495886DF8E0}" presName="rect1" presStyleLbl="trAlignAcc1" presStyleIdx="1" presStyleCnt="3">
        <dgm:presLayoutVars>
          <dgm:bulletEnabled val="1"/>
        </dgm:presLayoutVars>
      </dgm:prSet>
      <dgm:spPr/>
    </dgm:pt>
    <dgm:pt modelId="{AA96513C-FDE4-4D9E-9474-4F35B02CA0A7}" type="pres">
      <dgm:prSet presAssocID="{293ED7E7-3126-45CD-82F9-8495886DF8E0}" presName="rect2" presStyleLbl="fgImgPlace1" presStyleIdx="1" presStyleCnt="3" custScaleX="153927" custLinFactNeighborX="-19074"/>
      <dgm:spPr>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9F0ED5F-B3A9-47C7-B710-BF90F0A70A9F}" type="pres">
      <dgm:prSet presAssocID="{5049CBB6-F9A3-4625-BFB6-429F727A8C90}" presName="sibTrans" presStyleCnt="0"/>
      <dgm:spPr/>
    </dgm:pt>
    <dgm:pt modelId="{C83C0AFC-926B-4AA0-85A1-7FD828EE8B19}" type="pres">
      <dgm:prSet presAssocID="{5B43DCDA-C13F-4E08-9C88-4220EDE90496}" presName="composite" presStyleCnt="0"/>
      <dgm:spPr/>
    </dgm:pt>
    <dgm:pt modelId="{C42404CC-49CA-4EAF-9B15-08BA7347EEDD}" type="pres">
      <dgm:prSet presAssocID="{5B43DCDA-C13F-4E08-9C88-4220EDE90496}" presName="rect1" presStyleLbl="trAlignAcc1" presStyleIdx="2" presStyleCnt="3">
        <dgm:presLayoutVars>
          <dgm:bulletEnabled val="1"/>
        </dgm:presLayoutVars>
      </dgm:prSet>
      <dgm:spPr/>
    </dgm:pt>
    <dgm:pt modelId="{866DD468-70F1-4CE1-8504-C51DFCD7E5D4}" type="pres">
      <dgm:prSet presAssocID="{5B43DCDA-C13F-4E08-9C88-4220EDE90496}" presName="rect2" presStyleLbl="fgImgPlace1" presStyleIdx="2" presStyleCnt="3" custScaleX="139112" custLinFactNeighborX="-19074"/>
      <dgm:spPr>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047C411D-AE0F-431F-AA12-396514414BE6}" type="presOf" srcId="{A375C07C-2A56-4B20-A2AC-25F2A5CC2624}" destId="{0DCA4BE0-178E-4633-8511-2831B853F88C}" srcOrd="0" destOrd="0" presId="urn:microsoft.com/office/officeart/2008/layout/PictureStrips"/>
    <dgm:cxn modelId="{21825C61-1EBE-4188-84C1-7A934D3D2599}" type="presOf" srcId="{88912A9F-6C98-47CF-9605-BFB4F1B7BE1B}" destId="{DD45AA53-134B-44C4-931D-B6AB43B0DB63}" srcOrd="0" destOrd="0" presId="urn:microsoft.com/office/officeart/2008/layout/PictureStrips"/>
    <dgm:cxn modelId="{0CCC5068-309D-4B21-9CB2-6A56FB50ED31}" type="presOf" srcId="{5B43DCDA-C13F-4E08-9C88-4220EDE90496}" destId="{C42404CC-49CA-4EAF-9B15-08BA7347EEDD}" srcOrd="0" destOrd="0" presId="urn:microsoft.com/office/officeart/2008/layout/PictureStrips"/>
    <dgm:cxn modelId="{BA27858F-89DB-4355-A6E7-2476840DF63A}" type="presOf" srcId="{293ED7E7-3126-45CD-82F9-8495886DF8E0}" destId="{89479D2C-B3AF-4173-97D2-EB0629C55881}" srcOrd="0" destOrd="0" presId="urn:microsoft.com/office/officeart/2008/layout/PictureStrips"/>
    <dgm:cxn modelId="{F6CDF0C7-E93E-4469-A4A3-A3B0CC7FF1D9}" srcId="{A375C07C-2A56-4B20-A2AC-25F2A5CC2624}" destId="{88912A9F-6C98-47CF-9605-BFB4F1B7BE1B}" srcOrd="0" destOrd="0" parTransId="{AE858A81-98E4-4AA9-B8B8-BC4A2F7B0717}" sibTransId="{C6AB2C92-3C4C-42DA-A14C-782574054014}"/>
    <dgm:cxn modelId="{D924C2D6-367B-49A0-9894-EE3150A81114}" srcId="{A375C07C-2A56-4B20-A2AC-25F2A5CC2624}" destId="{293ED7E7-3126-45CD-82F9-8495886DF8E0}" srcOrd="1" destOrd="0" parTransId="{15744379-52C0-417C-A9AE-9B5149702F38}" sibTransId="{5049CBB6-F9A3-4625-BFB6-429F727A8C90}"/>
    <dgm:cxn modelId="{24711FF8-5604-4D3F-B265-0E90C9009ED1}" srcId="{A375C07C-2A56-4B20-A2AC-25F2A5CC2624}" destId="{5B43DCDA-C13F-4E08-9C88-4220EDE90496}" srcOrd="2" destOrd="0" parTransId="{D5E3465A-302F-4BB4-81BE-F1D0894A767B}" sibTransId="{C241C5B8-705A-4C6E-A7D8-51FA48026822}"/>
    <dgm:cxn modelId="{08CBE4EA-3313-4A60-B718-688400E98F55}" type="presParOf" srcId="{0DCA4BE0-178E-4633-8511-2831B853F88C}" destId="{D9259446-F843-42C7-88F6-C5D7A05B1079}" srcOrd="0" destOrd="0" presId="urn:microsoft.com/office/officeart/2008/layout/PictureStrips"/>
    <dgm:cxn modelId="{56DD2C2C-9513-4E17-BD56-47285E90149F}" type="presParOf" srcId="{D9259446-F843-42C7-88F6-C5D7A05B1079}" destId="{DD45AA53-134B-44C4-931D-B6AB43B0DB63}" srcOrd="0" destOrd="0" presId="urn:microsoft.com/office/officeart/2008/layout/PictureStrips"/>
    <dgm:cxn modelId="{19DD5006-63A4-4925-AB79-3AB1754081C8}" type="presParOf" srcId="{D9259446-F843-42C7-88F6-C5D7A05B1079}" destId="{83D5B77C-DAA3-4F71-A214-97F39DE577C8}" srcOrd="1" destOrd="0" presId="urn:microsoft.com/office/officeart/2008/layout/PictureStrips"/>
    <dgm:cxn modelId="{F869A510-73A5-4BB4-9425-216F4583DFFE}" type="presParOf" srcId="{0DCA4BE0-178E-4633-8511-2831B853F88C}" destId="{40824964-E07C-4D18-A934-73B24DF3D6DE}" srcOrd="1" destOrd="0" presId="urn:microsoft.com/office/officeart/2008/layout/PictureStrips"/>
    <dgm:cxn modelId="{DAF6EF7C-D148-4F40-A08B-0818C39079BC}" type="presParOf" srcId="{0DCA4BE0-178E-4633-8511-2831B853F88C}" destId="{5B9F7DDE-EA34-4738-9946-13B90CEF4213}" srcOrd="2" destOrd="0" presId="urn:microsoft.com/office/officeart/2008/layout/PictureStrips"/>
    <dgm:cxn modelId="{E2385A0F-BE1B-4FBC-B354-043EB25516D9}" type="presParOf" srcId="{5B9F7DDE-EA34-4738-9946-13B90CEF4213}" destId="{89479D2C-B3AF-4173-97D2-EB0629C55881}" srcOrd="0" destOrd="0" presId="urn:microsoft.com/office/officeart/2008/layout/PictureStrips"/>
    <dgm:cxn modelId="{62477682-295F-4E08-B10D-1F2F9B49D9EC}" type="presParOf" srcId="{5B9F7DDE-EA34-4738-9946-13B90CEF4213}" destId="{AA96513C-FDE4-4D9E-9474-4F35B02CA0A7}" srcOrd="1" destOrd="0" presId="urn:microsoft.com/office/officeart/2008/layout/PictureStrips"/>
    <dgm:cxn modelId="{820871EF-E4AB-4389-AA10-A6762364328D}" type="presParOf" srcId="{0DCA4BE0-178E-4633-8511-2831B853F88C}" destId="{C9F0ED5F-B3A9-47C7-B710-BF90F0A70A9F}" srcOrd="3" destOrd="0" presId="urn:microsoft.com/office/officeart/2008/layout/PictureStrips"/>
    <dgm:cxn modelId="{9461D558-2026-4177-8737-8ABA9948C442}" type="presParOf" srcId="{0DCA4BE0-178E-4633-8511-2831B853F88C}" destId="{C83C0AFC-926B-4AA0-85A1-7FD828EE8B19}" srcOrd="4" destOrd="0" presId="urn:microsoft.com/office/officeart/2008/layout/PictureStrips"/>
    <dgm:cxn modelId="{E2A85526-0E55-4AD4-A3C6-EC7659B6F920}" type="presParOf" srcId="{C83C0AFC-926B-4AA0-85A1-7FD828EE8B19}" destId="{C42404CC-49CA-4EAF-9B15-08BA7347EEDD}" srcOrd="0" destOrd="0" presId="urn:microsoft.com/office/officeart/2008/layout/PictureStrips"/>
    <dgm:cxn modelId="{080C7EF5-EEB8-4344-8034-E56206B55EAB}" type="presParOf" srcId="{C83C0AFC-926B-4AA0-85A1-7FD828EE8B19}" destId="{866DD468-70F1-4CE1-8504-C51DFCD7E5D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375C07C-2A56-4B20-A2AC-25F2A5CC262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88912A9F-6C98-47CF-9605-BFB4F1B7BE1B}">
      <dgm:prSet phldrT="[Text]"/>
      <dgm:spPr/>
      <dgm:t>
        <a:bodyPr/>
        <a:lstStyle/>
        <a:p>
          <a:pPr>
            <a:buNone/>
          </a:pPr>
          <a:r>
            <a:rPr lang="en-US" dirty="0"/>
            <a:t>Hospital grade/harm reduction tourniquets</a:t>
          </a:r>
        </a:p>
      </dgm:t>
    </dgm:pt>
    <dgm:pt modelId="{AE858A81-98E4-4AA9-B8B8-BC4A2F7B0717}" type="parTrans" cxnId="{F6CDF0C7-E93E-4469-A4A3-A3B0CC7FF1D9}">
      <dgm:prSet/>
      <dgm:spPr/>
      <dgm:t>
        <a:bodyPr/>
        <a:lstStyle/>
        <a:p>
          <a:endParaRPr lang="en-US"/>
        </a:p>
      </dgm:t>
    </dgm:pt>
    <dgm:pt modelId="{C6AB2C92-3C4C-42DA-A14C-782574054014}" type="sibTrans" cxnId="{F6CDF0C7-E93E-4469-A4A3-A3B0CC7FF1D9}">
      <dgm:prSet/>
      <dgm:spPr/>
      <dgm:t>
        <a:bodyPr/>
        <a:lstStyle/>
        <a:p>
          <a:endParaRPr lang="en-US"/>
        </a:p>
      </dgm:t>
    </dgm:pt>
    <dgm:pt modelId="{293ED7E7-3126-45CD-82F9-8495886DF8E0}">
      <dgm:prSet/>
      <dgm:spPr/>
      <dgm:t>
        <a:bodyPr/>
        <a:lstStyle/>
        <a:p>
          <a:r>
            <a:rPr lang="en-US" dirty="0"/>
            <a:t>Bike inner tube, stockings, something stretchy</a:t>
          </a:r>
        </a:p>
      </dgm:t>
    </dgm:pt>
    <dgm:pt modelId="{15744379-52C0-417C-A9AE-9B5149702F38}" type="parTrans" cxnId="{D924C2D6-367B-49A0-9894-EE3150A81114}">
      <dgm:prSet/>
      <dgm:spPr/>
      <dgm:t>
        <a:bodyPr/>
        <a:lstStyle/>
        <a:p>
          <a:endParaRPr lang="en-US"/>
        </a:p>
      </dgm:t>
    </dgm:pt>
    <dgm:pt modelId="{5049CBB6-F9A3-4625-BFB6-429F727A8C90}" type="sibTrans" cxnId="{D924C2D6-367B-49A0-9894-EE3150A81114}">
      <dgm:prSet/>
      <dgm:spPr/>
      <dgm:t>
        <a:bodyPr/>
        <a:lstStyle/>
        <a:p>
          <a:endParaRPr lang="en-US"/>
        </a:p>
      </dgm:t>
    </dgm:pt>
    <dgm:pt modelId="{5B43DCDA-C13F-4E08-9C88-4220EDE90496}">
      <dgm:prSet/>
      <dgm:spPr/>
      <dgm:t>
        <a:bodyPr/>
        <a:lstStyle/>
        <a:p>
          <a:r>
            <a:rPr lang="en-US" dirty="0"/>
            <a:t>Hair ties, belts, neck ties, or using no tourniquet</a:t>
          </a:r>
        </a:p>
      </dgm:t>
    </dgm:pt>
    <dgm:pt modelId="{D5E3465A-302F-4BB4-81BE-F1D0894A767B}" type="parTrans" cxnId="{24711FF8-5604-4D3F-B265-0E90C9009ED1}">
      <dgm:prSet/>
      <dgm:spPr/>
      <dgm:t>
        <a:bodyPr/>
        <a:lstStyle/>
        <a:p>
          <a:endParaRPr lang="en-US"/>
        </a:p>
      </dgm:t>
    </dgm:pt>
    <dgm:pt modelId="{C241C5B8-705A-4C6E-A7D8-51FA48026822}" type="sibTrans" cxnId="{24711FF8-5604-4D3F-B265-0E90C9009ED1}">
      <dgm:prSet/>
      <dgm:spPr/>
      <dgm:t>
        <a:bodyPr/>
        <a:lstStyle/>
        <a:p>
          <a:endParaRPr lang="en-US"/>
        </a:p>
      </dgm:t>
    </dgm:pt>
    <dgm:pt modelId="{0DCA4BE0-178E-4633-8511-2831B853F88C}" type="pres">
      <dgm:prSet presAssocID="{A375C07C-2A56-4B20-A2AC-25F2A5CC2624}" presName="Name0" presStyleCnt="0">
        <dgm:presLayoutVars>
          <dgm:dir/>
          <dgm:resizeHandles val="exact"/>
        </dgm:presLayoutVars>
      </dgm:prSet>
      <dgm:spPr/>
    </dgm:pt>
    <dgm:pt modelId="{D9259446-F843-42C7-88F6-C5D7A05B1079}" type="pres">
      <dgm:prSet presAssocID="{88912A9F-6C98-47CF-9605-BFB4F1B7BE1B}" presName="composite" presStyleCnt="0"/>
      <dgm:spPr/>
    </dgm:pt>
    <dgm:pt modelId="{DD45AA53-134B-44C4-931D-B6AB43B0DB63}" type="pres">
      <dgm:prSet presAssocID="{88912A9F-6C98-47CF-9605-BFB4F1B7BE1B}" presName="rect1" presStyleLbl="trAlignAcc1" presStyleIdx="0" presStyleCnt="3">
        <dgm:presLayoutVars>
          <dgm:bulletEnabled val="1"/>
        </dgm:presLayoutVars>
      </dgm:prSet>
      <dgm:spPr/>
    </dgm:pt>
    <dgm:pt modelId="{83D5B77C-DAA3-4F71-A214-97F39DE577C8}" type="pres">
      <dgm:prSet presAssocID="{88912A9F-6C98-47CF-9605-BFB4F1B7BE1B}" presName="rect2" presStyleLbl="fgImgPlace1" presStyleIdx="0" presStyleCnt="3" custScaleX="153927" custLinFactNeighborX="-19074"/>
      <dgm:spPr>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pt>
    <dgm:pt modelId="{40824964-E07C-4D18-A934-73B24DF3D6DE}" type="pres">
      <dgm:prSet presAssocID="{C6AB2C92-3C4C-42DA-A14C-782574054014}" presName="sibTrans" presStyleCnt="0"/>
      <dgm:spPr/>
    </dgm:pt>
    <dgm:pt modelId="{5B9F7DDE-EA34-4738-9946-13B90CEF4213}" type="pres">
      <dgm:prSet presAssocID="{293ED7E7-3126-45CD-82F9-8495886DF8E0}" presName="composite" presStyleCnt="0"/>
      <dgm:spPr/>
    </dgm:pt>
    <dgm:pt modelId="{89479D2C-B3AF-4173-97D2-EB0629C55881}" type="pres">
      <dgm:prSet presAssocID="{293ED7E7-3126-45CD-82F9-8495886DF8E0}" presName="rect1" presStyleLbl="trAlignAcc1" presStyleIdx="1" presStyleCnt="3">
        <dgm:presLayoutVars>
          <dgm:bulletEnabled val="1"/>
        </dgm:presLayoutVars>
      </dgm:prSet>
      <dgm:spPr/>
    </dgm:pt>
    <dgm:pt modelId="{AA96513C-FDE4-4D9E-9474-4F35B02CA0A7}" type="pres">
      <dgm:prSet presAssocID="{293ED7E7-3126-45CD-82F9-8495886DF8E0}" presName="rect2" presStyleLbl="fgImgPlace1" presStyleIdx="1" presStyleCnt="3" custScaleX="153927" custLinFactNeighborX="-19074"/>
      <dgm:spPr>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9F0ED5F-B3A9-47C7-B710-BF90F0A70A9F}" type="pres">
      <dgm:prSet presAssocID="{5049CBB6-F9A3-4625-BFB6-429F727A8C90}" presName="sibTrans" presStyleCnt="0"/>
      <dgm:spPr/>
    </dgm:pt>
    <dgm:pt modelId="{C83C0AFC-926B-4AA0-85A1-7FD828EE8B19}" type="pres">
      <dgm:prSet presAssocID="{5B43DCDA-C13F-4E08-9C88-4220EDE90496}" presName="composite" presStyleCnt="0"/>
      <dgm:spPr/>
    </dgm:pt>
    <dgm:pt modelId="{C42404CC-49CA-4EAF-9B15-08BA7347EEDD}" type="pres">
      <dgm:prSet presAssocID="{5B43DCDA-C13F-4E08-9C88-4220EDE90496}" presName="rect1" presStyleLbl="trAlignAcc1" presStyleIdx="2" presStyleCnt="3">
        <dgm:presLayoutVars>
          <dgm:bulletEnabled val="1"/>
        </dgm:presLayoutVars>
      </dgm:prSet>
      <dgm:spPr/>
    </dgm:pt>
    <dgm:pt modelId="{866DD468-70F1-4CE1-8504-C51DFCD7E5D4}" type="pres">
      <dgm:prSet presAssocID="{5B43DCDA-C13F-4E08-9C88-4220EDE90496}" presName="rect2" presStyleLbl="fgImgPlace1" presStyleIdx="2" presStyleCnt="3" custScaleX="139112" custLinFactNeighborX="-19074"/>
      <dgm:spPr>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047C411D-AE0F-431F-AA12-396514414BE6}" type="presOf" srcId="{A375C07C-2A56-4B20-A2AC-25F2A5CC2624}" destId="{0DCA4BE0-178E-4633-8511-2831B853F88C}" srcOrd="0" destOrd="0" presId="urn:microsoft.com/office/officeart/2008/layout/PictureStrips"/>
    <dgm:cxn modelId="{21825C61-1EBE-4188-84C1-7A934D3D2599}" type="presOf" srcId="{88912A9F-6C98-47CF-9605-BFB4F1B7BE1B}" destId="{DD45AA53-134B-44C4-931D-B6AB43B0DB63}" srcOrd="0" destOrd="0" presId="urn:microsoft.com/office/officeart/2008/layout/PictureStrips"/>
    <dgm:cxn modelId="{0CCC5068-309D-4B21-9CB2-6A56FB50ED31}" type="presOf" srcId="{5B43DCDA-C13F-4E08-9C88-4220EDE90496}" destId="{C42404CC-49CA-4EAF-9B15-08BA7347EEDD}" srcOrd="0" destOrd="0" presId="urn:microsoft.com/office/officeart/2008/layout/PictureStrips"/>
    <dgm:cxn modelId="{BA27858F-89DB-4355-A6E7-2476840DF63A}" type="presOf" srcId="{293ED7E7-3126-45CD-82F9-8495886DF8E0}" destId="{89479D2C-B3AF-4173-97D2-EB0629C55881}" srcOrd="0" destOrd="0" presId="urn:microsoft.com/office/officeart/2008/layout/PictureStrips"/>
    <dgm:cxn modelId="{F6CDF0C7-E93E-4469-A4A3-A3B0CC7FF1D9}" srcId="{A375C07C-2A56-4B20-A2AC-25F2A5CC2624}" destId="{88912A9F-6C98-47CF-9605-BFB4F1B7BE1B}" srcOrd="0" destOrd="0" parTransId="{AE858A81-98E4-4AA9-B8B8-BC4A2F7B0717}" sibTransId="{C6AB2C92-3C4C-42DA-A14C-782574054014}"/>
    <dgm:cxn modelId="{D924C2D6-367B-49A0-9894-EE3150A81114}" srcId="{A375C07C-2A56-4B20-A2AC-25F2A5CC2624}" destId="{293ED7E7-3126-45CD-82F9-8495886DF8E0}" srcOrd="1" destOrd="0" parTransId="{15744379-52C0-417C-A9AE-9B5149702F38}" sibTransId="{5049CBB6-F9A3-4625-BFB6-429F727A8C90}"/>
    <dgm:cxn modelId="{24711FF8-5604-4D3F-B265-0E90C9009ED1}" srcId="{A375C07C-2A56-4B20-A2AC-25F2A5CC2624}" destId="{5B43DCDA-C13F-4E08-9C88-4220EDE90496}" srcOrd="2" destOrd="0" parTransId="{D5E3465A-302F-4BB4-81BE-F1D0894A767B}" sibTransId="{C241C5B8-705A-4C6E-A7D8-51FA48026822}"/>
    <dgm:cxn modelId="{08CBE4EA-3313-4A60-B718-688400E98F55}" type="presParOf" srcId="{0DCA4BE0-178E-4633-8511-2831B853F88C}" destId="{D9259446-F843-42C7-88F6-C5D7A05B1079}" srcOrd="0" destOrd="0" presId="urn:microsoft.com/office/officeart/2008/layout/PictureStrips"/>
    <dgm:cxn modelId="{56DD2C2C-9513-4E17-BD56-47285E90149F}" type="presParOf" srcId="{D9259446-F843-42C7-88F6-C5D7A05B1079}" destId="{DD45AA53-134B-44C4-931D-B6AB43B0DB63}" srcOrd="0" destOrd="0" presId="urn:microsoft.com/office/officeart/2008/layout/PictureStrips"/>
    <dgm:cxn modelId="{19DD5006-63A4-4925-AB79-3AB1754081C8}" type="presParOf" srcId="{D9259446-F843-42C7-88F6-C5D7A05B1079}" destId="{83D5B77C-DAA3-4F71-A214-97F39DE577C8}" srcOrd="1" destOrd="0" presId="urn:microsoft.com/office/officeart/2008/layout/PictureStrips"/>
    <dgm:cxn modelId="{F869A510-73A5-4BB4-9425-216F4583DFFE}" type="presParOf" srcId="{0DCA4BE0-178E-4633-8511-2831B853F88C}" destId="{40824964-E07C-4D18-A934-73B24DF3D6DE}" srcOrd="1" destOrd="0" presId="urn:microsoft.com/office/officeart/2008/layout/PictureStrips"/>
    <dgm:cxn modelId="{DAF6EF7C-D148-4F40-A08B-0818C39079BC}" type="presParOf" srcId="{0DCA4BE0-178E-4633-8511-2831B853F88C}" destId="{5B9F7DDE-EA34-4738-9946-13B90CEF4213}" srcOrd="2" destOrd="0" presId="urn:microsoft.com/office/officeart/2008/layout/PictureStrips"/>
    <dgm:cxn modelId="{E2385A0F-BE1B-4FBC-B354-043EB25516D9}" type="presParOf" srcId="{5B9F7DDE-EA34-4738-9946-13B90CEF4213}" destId="{89479D2C-B3AF-4173-97D2-EB0629C55881}" srcOrd="0" destOrd="0" presId="urn:microsoft.com/office/officeart/2008/layout/PictureStrips"/>
    <dgm:cxn modelId="{62477682-295F-4E08-B10D-1F2F9B49D9EC}" type="presParOf" srcId="{5B9F7DDE-EA34-4738-9946-13B90CEF4213}" destId="{AA96513C-FDE4-4D9E-9474-4F35B02CA0A7}" srcOrd="1" destOrd="0" presId="urn:microsoft.com/office/officeart/2008/layout/PictureStrips"/>
    <dgm:cxn modelId="{820871EF-E4AB-4389-AA10-A6762364328D}" type="presParOf" srcId="{0DCA4BE0-178E-4633-8511-2831B853F88C}" destId="{C9F0ED5F-B3A9-47C7-B710-BF90F0A70A9F}" srcOrd="3" destOrd="0" presId="urn:microsoft.com/office/officeart/2008/layout/PictureStrips"/>
    <dgm:cxn modelId="{9461D558-2026-4177-8737-8ABA9948C442}" type="presParOf" srcId="{0DCA4BE0-178E-4633-8511-2831B853F88C}" destId="{C83C0AFC-926B-4AA0-85A1-7FD828EE8B19}" srcOrd="4" destOrd="0" presId="urn:microsoft.com/office/officeart/2008/layout/PictureStrips"/>
    <dgm:cxn modelId="{E2A85526-0E55-4AD4-A3C6-EC7659B6F920}" type="presParOf" srcId="{C83C0AFC-926B-4AA0-85A1-7FD828EE8B19}" destId="{C42404CC-49CA-4EAF-9B15-08BA7347EEDD}" srcOrd="0" destOrd="0" presId="urn:microsoft.com/office/officeart/2008/layout/PictureStrips"/>
    <dgm:cxn modelId="{080C7EF5-EEB8-4344-8034-E56206B55EAB}" type="presParOf" srcId="{C83C0AFC-926B-4AA0-85A1-7FD828EE8B19}" destId="{866DD468-70F1-4CE1-8504-C51DFCD7E5D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375C07C-2A56-4B20-A2AC-25F2A5CC262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88912A9F-6C98-47CF-9605-BFB4F1B7BE1B}">
      <dgm:prSet phldrT="[Text]"/>
      <dgm:spPr/>
      <dgm:t>
        <a:bodyPr/>
        <a:lstStyle/>
        <a:p>
          <a:pPr>
            <a:buNone/>
          </a:pPr>
          <a:r>
            <a:rPr lang="en-US" dirty="0"/>
            <a:t>Cloth, tissue, gauze</a:t>
          </a:r>
        </a:p>
      </dgm:t>
    </dgm:pt>
    <dgm:pt modelId="{AE858A81-98E4-4AA9-B8B8-BC4A2F7B0717}" type="parTrans" cxnId="{F6CDF0C7-E93E-4469-A4A3-A3B0CC7FF1D9}">
      <dgm:prSet/>
      <dgm:spPr/>
      <dgm:t>
        <a:bodyPr/>
        <a:lstStyle/>
        <a:p>
          <a:endParaRPr lang="en-US"/>
        </a:p>
      </dgm:t>
    </dgm:pt>
    <dgm:pt modelId="{C6AB2C92-3C4C-42DA-A14C-782574054014}" type="sibTrans" cxnId="{F6CDF0C7-E93E-4469-A4A3-A3B0CC7FF1D9}">
      <dgm:prSet/>
      <dgm:spPr/>
      <dgm:t>
        <a:bodyPr/>
        <a:lstStyle/>
        <a:p>
          <a:endParaRPr lang="en-US"/>
        </a:p>
      </dgm:t>
    </dgm:pt>
    <dgm:pt modelId="{293ED7E7-3126-45CD-82F9-8495886DF8E0}">
      <dgm:prSet/>
      <dgm:spPr/>
      <dgm:t>
        <a:bodyPr/>
        <a:lstStyle/>
        <a:p>
          <a:r>
            <a:rPr lang="en-US" dirty="0"/>
            <a:t>Cotton ball, sock, towel</a:t>
          </a:r>
        </a:p>
      </dgm:t>
    </dgm:pt>
    <dgm:pt modelId="{15744379-52C0-417C-A9AE-9B5149702F38}" type="parTrans" cxnId="{D924C2D6-367B-49A0-9894-EE3150A81114}">
      <dgm:prSet/>
      <dgm:spPr/>
      <dgm:t>
        <a:bodyPr/>
        <a:lstStyle/>
        <a:p>
          <a:endParaRPr lang="en-US"/>
        </a:p>
      </dgm:t>
    </dgm:pt>
    <dgm:pt modelId="{5049CBB6-F9A3-4625-BFB6-429F727A8C90}" type="sibTrans" cxnId="{D924C2D6-367B-49A0-9894-EE3150A81114}">
      <dgm:prSet/>
      <dgm:spPr/>
      <dgm:t>
        <a:bodyPr/>
        <a:lstStyle/>
        <a:p>
          <a:endParaRPr lang="en-US"/>
        </a:p>
      </dgm:t>
    </dgm:pt>
    <dgm:pt modelId="{5B43DCDA-C13F-4E08-9C88-4220EDE90496}">
      <dgm:prSet/>
      <dgm:spPr/>
      <dgm:t>
        <a:bodyPr/>
        <a:lstStyle/>
        <a:p>
          <a:r>
            <a:rPr lang="en-US" dirty="0"/>
            <a:t>Alcohol wipes, which prevent blood clotting</a:t>
          </a:r>
        </a:p>
      </dgm:t>
    </dgm:pt>
    <dgm:pt modelId="{D5E3465A-302F-4BB4-81BE-F1D0894A767B}" type="parTrans" cxnId="{24711FF8-5604-4D3F-B265-0E90C9009ED1}">
      <dgm:prSet/>
      <dgm:spPr/>
      <dgm:t>
        <a:bodyPr/>
        <a:lstStyle/>
        <a:p>
          <a:endParaRPr lang="en-US"/>
        </a:p>
      </dgm:t>
    </dgm:pt>
    <dgm:pt modelId="{C241C5B8-705A-4C6E-A7D8-51FA48026822}" type="sibTrans" cxnId="{24711FF8-5604-4D3F-B265-0E90C9009ED1}">
      <dgm:prSet/>
      <dgm:spPr/>
      <dgm:t>
        <a:bodyPr/>
        <a:lstStyle/>
        <a:p>
          <a:endParaRPr lang="en-US"/>
        </a:p>
      </dgm:t>
    </dgm:pt>
    <dgm:pt modelId="{0DCA4BE0-178E-4633-8511-2831B853F88C}" type="pres">
      <dgm:prSet presAssocID="{A375C07C-2A56-4B20-A2AC-25F2A5CC2624}" presName="Name0" presStyleCnt="0">
        <dgm:presLayoutVars>
          <dgm:dir/>
          <dgm:resizeHandles val="exact"/>
        </dgm:presLayoutVars>
      </dgm:prSet>
      <dgm:spPr/>
    </dgm:pt>
    <dgm:pt modelId="{D9259446-F843-42C7-88F6-C5D7A05B1079}" type="pres">
      <dgm:prSet presAssocID="{88912A9F-6C98-47CF-9605-BFB4F1B7BE1B}" presName="composite" presStyleCnt="0"/>
      <dgm:spPr/>
    </dgm:pt>
    <dgm:pt modelId="{DD45AA53-134B-44C4-931D-B6AB43B0DB63}" type="pres">
      <dgm:prSet presAssocID="{88912A9F-6C98-47CF-9605-BFB4F1B7BE1B}" presName="rect1" presStyleLbl="trAlignAcc1" presStyleIdx="0" presStyleCnt="3">
        <dgm:presLayoutVars>
          <dgm:bulletEnabled val="1"/>
        </dgm:presLayoutVars>
      </dgm:prSet>
      <dgm:spPr/>
    </dgm:pt>
    <dgm:pt modelId="{83D5B77C-DAA3-4F71-A214-97F39DE577C8}" type="pres">
      <dgm:prSet presAssocID="{88912A9F-6C98-47CF-9605-BFB4F1B7BE1B}" presName="rect2" presStyleLbl="fgImgPlace1" presStyleIdx="0" presStyleCnt="3" custScaleX="153927" custLinFactNeighborX="-19074"/>
      <dgm:spPr>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pt>
    <dgm:pt modelId="{40824964-E07C-4D18-A934-73B24DF3D6DE}" type="pres">
      <dgm:prSet presAssocID="{C6AB2C92-3C4C-42DA-A14C-782574054014}" presName="sibTrans" presStyleCnt="0"/>
      <dgm:spPr/>
    </dgm:pt>
    <dgm:pt modelId="{5B9F7DDE-EA34-4738-9946-13B90CEF4213}" type="pres">
      <dgm:prSet presAssocID="{293ED7E7-3126-45CD-82F9-8495886DF8E0}" presName="composite" presStyleCnt="0"/>
      <dgm:spPr/>
    </dgm:pt>
    <dgm:pt modelId="{89479D2C-B3AF-4173-97D2-EB0629C55881}" type="pres">
      <dgm:prSet presAssocID="{293ED7E7-3126-45CD-82F9-8495886DF8E0}" presName="rect1" presStyleLbl="trAlignAcc1" presStyleIdx="1" presStyleCnt="3">
        <dgm:presLayoutVars>
          <dgm:bulletEnabled val="1"/>
        </dgm:presLayoutVars>
      </dgm:prSet>
      <dgm:spPr/>
    </dgm:pt>
    <dgm:pt modelId="{AA96513C-FDE4-4D9E-9474-4F35B02CA0A7}" type="pres">
      <dgm:prSet presAssocID="{293ED7E7-3126-45CD-82F9-8495886DF8E0}" presName="rect2" presStyleLbl="fgImgPlace1" presStyleIdx="1" presStyleCnt="3" custScaleX="153927" custLinFactNeighborX="-19074"/>
      <dgm:spPr>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9F0ED5F-B3A9-47C7-B710-BF90F0A70A9F}" type="pres">
      <dgm:prSet presAssocID="{5049CBB6-F9A3-4625-BFB6-429F727A8C90}" presName="sibTrans" presStyleCnt="0"/>
      <dgm:spPr/>
    </dgm:pt>
    <dgm:pt modelId="{C83C0AFC-926B-4AA0-85A1-7FD828EE8B19}" type="pres">
      <dgm:prSet presAssocID="{5B43DCDA-C13F-4E08-9C88-4220EDE90496}" presName="composite" presStyleCnt="0"/>
      <dgm:spPr/>
    </dgm:pt>
    <dgm:pt modelId="{C42404CC-49CA-4EAF-9B15-08BA7347EEDD}" type="pres">
      <dgm:prSet presAssocID="{5B43DCDA-C13F-4E08-9C88-4220EDE90496}" presName="rect1" presStyleLbl="trAlignAcc1" presStyleIdx="2" presStyleCnt="3">
        <dgm:presLayoutVars>
          <dgm:bulletEnabled val="1"/>
        </dgm:presLayoutVars>
      </dgm:prSet>
      <dgm:spPr/>
    </dgm:pt>
    <dgm:pt modelId="{866DD468-70F1-4CE1-8504-C51DFCD7E5D4}" type="pres">
      <dgm:prSet presAssocID="{5B43DCDA-C13F-4E08-9C88-4220EDE90496}" presName="rect2" presStyleLbl="fgImgPlace1" presStyleIdx="2" presStyleCnt="3" custScaleX="139112" custLinFactNeighborX="-19074"/>
      <dgm:spPr>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047C411D-AE0F-431F-AA12-396514414BE6}" type="presOf" srcId="{A375C07C-2A56-4B20-A2AC-25F2A5CC2624}" destId="{0DCA4BE0-178E-4633-8511-2831B853F88C}" srcOrd="0" destOrd="0" presId="urn:microsoft.com/office/officeart/2008/layout/PictureStrips"/>
    <dgm:cxn modelId="{21825C61-1EBE-4188-84C1-7A934D3D2599}" type="presOf" srcId="{88912A9F-6C98-47CF-9605-BFB4F1B7BE1B}" destId="{DD45AA53-134B-44C4-931D-B6AB43B0DB63}" srcOrd="0" destOrd="0" presId="urn:microsoft.com/office/officeart/2008/layout/PictureStrips"/>
    <dgm:cxn modelId="{0CCC5068-309D-4B21-9CB2-6A56FB50ED31}" type="presOf" srcId="{5B43DCDA-C13F-4E08-9C88-4220EDE90496}" destId="{C42404CC-49CA-4EAF-9B15-08BA7347EEDD}" srcOrd="0" destOrd="0" presId="urn:microsoft.com/office/officeart/2008/layout/PictureStrips"/>
    <dgm:cxn modelId="{BA27858F-89DB-4355-A6E7-2476840DF63A}" type="presOf" srcId="{293ED7E7-3126-45CD-82F9-8495886DF8E0}" destId="{89479D2C-B3AF-4173-97D2-EB0629C55881}" srcOrd="0" destOrd="0" presId="urn:microsoft.com/office/officeart/2008/layout/PictureStrips"/>
    <dgm:cxn modelId="{F6CDF0C7-E93E-4469-A4A3-A3B0CC7FF1D9}" srcId="{A375C07C-2A56-4B20-A2AC-25F2A5CC2624}" destId="{88912A9F-6C98-47CF-9605-BFB4F1B7BE1B}" srcOrd="0" destOrd="0" parTransId="{AE858A81-98E4-4AA9-B8B8-BC4A2F7B0717}" sibTransId="{C6AB2C92-3C4C-42DA-A14C-782574054014}"/>
    <dgm:cxn modelId="{D924C2D6-367B-49A0-9894-EE3150A81114}" srcId="{A375C07C-2A56-4B20-A2AC-25F2A5CC2624}" destId="{293ED7E7-3126-45CD-82F9-8495886DF8E0}" srcOrd="1" destOrd="0" parTransId="{15744379-52C0-417C-A9AE-9B5149702F38}" sibTransId="{5049CBB6-F9A3-4625-BFB6-429F727A8C90}"/>
    <dgm:cxn modelId="{24711FF8-5604-4D3F-B265-0E90C9009ED1}" srcId="{A375C07C-2A56-4B20-A2AC-25F2A5CC2624}" destId="{5B43DCDA-C13F-4E08-9C88-4220EDE90496}" srcOrd="2" destOrd="0" parTransId="{D5E3465A-302F-4BB4-81BE-F1D0894A767B}" sibTransId="{C241C5B8-705A-4C6E-A7D8-51FA48026822}"/>
    <dgm:cxn modelId="{08CBE4EA-3313-4A60-B718-688400E98F55}" type="presParOf" srcId="{0DCA4BE0-178E-4633-8511-2831B853F88C}" destId="{D9259446-F843-42C7-88F6-C5D7A05B1079}" srcOrd="0" destOrd="0" presId="urn:microsoft.com/office/officeart/2008/layout/PictureStrips"/>
    <dgm:cxn modelId="{56DD2C2C-9513-4E17-BD56-47285E90149F}" type="presParOf" srcId="{D9259446-F843-42C7-88F6-C5D7A05B1079}" destId="{DD45AA53-134B-44C4-931D-B6AB43B0DB63}" srcOrd="0" destOrd="0" presId="urn:microsoft.com/office/officeart/2008/layout/PictureStrips"/>
    <dgm:cxn modelId="{19DD5006-63A4-4925-AB79-3AB1754081C8}" type="presParOf" srcId="{D9259446-F843-42C7-88F6-C5D7A05B1079}" destId="{83D5B77C-DAA3-4F71-A214-97F39DE577C8}" srcOrd="1" destOrd="0" presId="urn:microsoft.com/office/officeart/2008/layout/PictureStrips"/>
    <dgm:cxn modelId="{F869A510-73A5-4BB4-9425-216F4583DFFE}" type="presParOf" srcId="{0DCA4BE0-178E-4633-8511-2831B853F88C}" destId="{40824964-E07C-4D18-A934-73B24DF3D6DE}" srcOrd="1" destOrd="0" presId="urn:microsoft.com/office/officeart/2008/layout/PictureStrips"/>
    <dgm:cxn modelId="{DAF6EF7C-D148-4F40-A08B-0818C39079BC}" type="presParOf" srcId="{0DCA4BE0-178E-4633-8511-2831B853F88C}" destId="{5B9F7DDE-EA34-4738-9946-13B90CEF4213}" srcOrd="2" destOrd="0" presId="urn:microsoft.com/office/officeart/2008/layout/PictureStrips"/>
    <dgm:cxn modelId="{E2385A0F-BE1B-4FBC-B354-043EB25516D9}" type="presParOf" srcId="{5B9F7DDE-EA34-4738-9946-13B90CEF4213}" destId="{89479D2C-B3AF-4173-97D2-EB0629C55881}" srcOrd="0" destOrd="0" presId="urn:microsoft.com/office/officeart/2008/layout/PictureStrips"/>
    <dgm:cxn modelId="{62477682-295F-4E08-B10D-1F2F9B49D9EC}" type="presParOf" srcId="{5B9F7DDE-EA34-4738-9946-13B90CEF4213}" destId="{AA96513C-FDE4-4D9E-9474-4F35B02CA0A7}" srcOrd="1" destOrd="0" presId="urn:microsoft.com/office/officeart/2008/layout/PictureStrips"/>
    <dgm:cxn modelId="{820871EF-E4AB-4389-AA10-A6762364328D}" type="presParOf" srcId="{0DCA4BE0-178E-4633-8511-2831B853F88C}" destId="{C9F0ED5F-B3A9-47C7-B710-BF90F0A70A9F}" srcOrd="3" destOrd="0" presId="urn:microsoft.com/office/officeart/2008/layout/PictureStrips"/>
    <dgm:cxn modelId="{9461D558-2026-4177-8737-8ABA9948C442}" type="presParOf" srcId="{0DCA4BE0-178E-4633-8511-2831B853F88C}" destId="{C83C0AFC-926B-4AA0-85A1-7FD828EE8B19}" srcOrd="4" destOrd="0" presId="urn:microsoft.com/office/officeart/2008/layout/PictureStrips"/>
    <dgm:cxn modelId="{E2A85526-0E55-4AD4-A3C6-EC7659B6F920}" type="presParOf" srcId="{C83C0AFC-926B-4AA0-85A1-7FD828EE8B19}" destId="{C42404CC-49CA-4EAF-9B15-08BA7347EEDD}" srcOrd="0" destOrd="0" presId="urn:microsoft.com/office/officeart/2008/layout/PictureStrips"/>
    <dgm:cxn modelId="{080C7EF5-EEB8-4344-8034-E56206B55EAB}" type="presParOf" srcId="{C83C0AFC-926B-4AA0-85A1-7FD828EE8B19}" destId="{866DD468-70F1-4CE1-8504-C51DFCD7E5D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375C07C-2A56-4B20-A2AC-25F2A5CC262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88912A9F-6C98-47CF-9605-BFB4F1B7BE1B}">
      <dgm:prSet phldrT="[Text]"/>
      <dgm:spPr/>
      <dgm:t>
        <a:bodyPr/>
        <a:lstStyle/>
        <a:p>
          <a:pPr>
            <a:buNone/>
          </a:pPr>
          <a:r>
            <a:rPr lang="en-US" dirty="0"/>
            <a:t>Apply ointment to clean skin after bleeding has stopped</a:t>
          </a:r>
        </a:p>
      </dgm:t>
    </dgm:pt>
    <dgm:pt modelId="{AE858A81-98E4-4AA9-B8B8-BC4A2F7B0717}" type="parTrans" cxnId="{F6CDF0C7-E93E-4469-A4A3-A3B0CC7FF1D9}">
      <dgm:prSet/>
      <dgm:spPr/>
      <dgm:t>
        <a:bodyPr/>
        <a:lstStyle/>
        <a:p>
          <a:endParaRPr lang="en-US"/>
        </a:p>
      </dgm:t>
    </dgm:pt>
    <dgm:pt modelId="{C6AB2C92-3C4C-42DA-A14C-782574054014}" type="sibTrans" cxnId="{F6CDF0C7-E93E-4469-A4A3-A3B0CC7FF1D9}">
      <dgm:prSet/>
      <dgm:spPr/>
      <dgm:t>
        <a:bodyPr/>
        <a:lstStyle/>
        <a:p>
          <a:endParaRPr lang="en-US"/>
        </a:p>
      </dgm:t>
    </dgm:pt>
    <dgm:pt modelId="{293ED7E7-3126-45CD-82F9-8495886DF8E0}">
      <dgm:prSet/>
      <dgm:spPr/>
      <dgm:t>
        <a:bodyPr/>
        <a:lstStyle/>
        <a:p>
          <a:r>
            <a:rPr lang="en-US" dirty="0"/>
            <a:t>No ointment is necessary </a:t>
          </a:r>
        </a:p>
      </dgm:t>
    </dgm:pt>
    <dgm:pt modelId="{15744379-52C0-417C-A9AE-9B5149702F38}" type="parTrans" cxnId="{D924C2D6-367B-49A0-9894-EE3150A81114}">
      <dgm:prSet/>
      <dgm:spPr/>
      <dgm:t>
        <a:bodyPr/>
        <a:lstStyle/>
        <a:p>
          <a:endParaRPr lang="en-US"/>
        </a:p>
      </dgm:t>
    </dgm:pt>
    <dgm:pt modelId="{5049CBB6-F9A3-4625-BFB6-429F727A8C90}" type="sibTrans" cxnId="{D924C2D6-367B-49A0-9894-EE3150A81114}">
      <dgm:prSet/>
      <dgm:spPr/>
      <dgm:t>
        <a:bodyPr/>
        <a:lstStyle/>
        <a:p>
          <a:endParaRPr lang="en-US"/>
        </a:p>
      </dgm:t>
    </dgm:pt>
    <dgm:pt modelId="{5B43DCDA-C13F-4E08-9C88-4220EDE90496}">
      <dgm:prSet/>
      <dgm:spPr/>
      <dgm:t>
        <a:bodyPr/>
        <a:lstStyle/>
        <a:p>
          <a:r>
            <a:rPr lang="en-US" dirty="0"/>
            <a:t>Applying ointment on unwashed skin</a:t>
          </a:r>
        </a:p>
      </dgm:t>
    </dgm:pt>
    <dgm:pt modelId="{D5E3465A-302F-4BB4-81BE-F1D0894A767B}" type="parTrans" cxnId="{24711FF8-5604-4D3F-B265-0E90C9009ED1}">
      <dgm:prSet/>
      <dgm:spPr/>
      <dgm:t>
        <a:bodyPr/>
        <a:lstStyle/>
        <a:p>
          <a:endParaRPr lang="en-US"/>
        </a:p>
      </dgm:t>
    </dgm:pt>
    <dgm:pt modelId="{C241C5B8-705A-4C6E-A7D8-51FA48026822}" type="sibTrans" cxnId="{24711FF8-5604-4D3F-B265-0E90C9009ED1}">
      <dgm:prSet/>
      <dgm:spPr/>
      <dgm:t>
        <a:bodyPr/>
        <a:lstStyle/>
        <a:p>
          <a:endParaRPr lang="en-US"/>
        </a:p>
      </dgm:t>
    </dgm:pt>
    <dgm:pt modelId="{0DCA4BE0-178E-4633-8511-2831B853F88C}" type="pres">
      <dgm:prSet presAssocID="{A375C07C-2A56-4B20-A2AC-25F2A5CC2624}" presName="Name0" presStyleCnt="0">
        <dgm:presLayoutVars>
          <dgm:dir/>
          <dgm:resizeHandles val="exact"/>
        </dgm:presLayoutVars>
      </dgm:prSet>
      <dgm:spPr/>
    </dgm:pt>
    <dgm:pt modelId="{D9259446-F843-42C7-88F6-C5D7A05B1079}" type="pres">
      <dgm:prSet presAssocID="{88912A9F-6C98-47CF-9605-BFB4F1B7BE1B}" presName="composite" presStyleCnt="0"/>
      <dgm:spPr/>
    </dgm:pt>
    <dgm:pt modelId="{DD45AA53-134B-44C4-931D-B6AB43B0DB63}" type="pres">
      <dgm:prSet presAssocID="{88912A9F-6C98-47CF-9605-BFB4F1B7BE1B}" presName="rect1" presStyleLbl="trAlignAcc1" presStyleIdx="0" presStyleCnt="3">
        <dgm:presLayoutVars>
          <dgm:bulletEnabled val="1"/>
        </dgm:presLayoutVars>
      </dgm:prSet>
      <dgm:spPr/>
    </dgm:pt>
    <dgm:pt modelId="{83D5B77C-DAA3-4F71-A214-97F39DE577C8}" type="pres">
      <dgm:prSet presAssocID="{88912A9F-6C98-47CF-9605-BFB4F1B7BE1B}" presName="rect2" presStyleLbl="fgImgPlace1" presStyleIdx="0" presStyleCnt="3" custScaleX="153927" custLinFactNeighborX="-19074"/>
      <dgm:spPr>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pt>
    <dgm:pt modelId="{40824964-E07C-4D18-A934-73B24DF3D6DE}" type="pres">
      <dgm:prSet presAssocID="{C6AB2C92-3C4C-42DA-A14C-782574054014}" presName="sibTrans" presStyleCnt="0"/>
      <dgm:spPr/>
    </dgm:pt>
    <dgm:pt modelId="{5B9F7DDE-EA34-4738-9946-13B90CEF4213}" type="pres">
      <dgm:prSet presAssocID="{293ED7E7-3126-45CD-82F9-8495886DF8E0}" presName="composite" presStyleCnt="0"/>
      <dgm:spPr/>
    </dgm:pt>
    <dgm:pt modelId="{89479D2C-B3AF-4173-97D2-EB0629C55881}" type="pres">
      <dgm:prSet presAssocID="{293ED7E7-3126-45CD-82F9-8495886DF8E0}" presName="rect1" presStyleLbl="trAlignAcc1" presStyleIdx="1" presStyleCnt="3">
        <dgm:presLayoutVars>
          <dgm:bulletEnabled val="1"/>
        </dgm:presLayoutVars>
      </dgm:prSet>
      <dgm:spPr/>
    </dgm:pt>
    <dgm:pt modelId="{AA96513C-FDE4-4D9E-9474-4F35B02CA0A7}" type="pres">
      <dgm:prSet presAssocID="{293ED7E7-3126-45CD-82F9-8495886DF8E0}" presName="rect2" presStyleLbl="fgImgPlace1" presStyleIdx="1" presStyleCnt="3" custScaleX="153927" custLinFactNeighborX="-19074"/>
      <dgm:spPr>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9F0ED5F-B3A9-47C7-B710-BF90F0A70A9F}" type="pres">
      <dgm:prSet presAssocID="{5049CBB6-F9A3-4625-BFB6-429F727A8C90}" presName="sibTrans" presStyleCnt="0"/>
      <dgm:spPr/>
    </dgm:pt>
    <dgm:pt modelId="{C83C0AFC-926B-4AA0-85A1-7FD828EE8B19}" type="pres">
      <dgm:prSet presAssocID="{5B43DCDA-C13F-4E08-9C88-4220EDE90496}" presName="composite" presStyleCnt="0"/>
      <dgm:spPr/>
    </dgm:pt>
    <dgm:pt modelId="{C42404CC-49CA-4EAF-9B15-08BA7347EEDD}" type="pres">
      <dgm:prSet presAssocID="{5B43DCDA-C13F-4E08-9C88-4220EDE90496}" presName="rect1" presStyleLbl="trAlignAcc1" presStyleIdx="2" presStyleCnt="3">
        <dgm:presLayoutVars>
          <dgm:bulletEnabled val="1"/>
        </dgm:presLayoutVars>
      </dgm:prSet>
      <dgm:spPr/>
    </dgm:pt>
    <dgm:pt modelId="{866DD468-70F1-4CE1-8504-C51DFCD7E5D4}" type="pres">
      <dgm:prSet presAssocID="{5B43DCDA-C13F-4E08-9C88-4220EDE90496}" presName="rect2" presStyleLbl="fgImgPlace1" presStyleIdx="2" presStyleCnt="3" custScaleX="139112" custLinFactNeighborX="-19074"/>
      <dgm:spPr>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047C411D-AE0F-431F-AA12-396514414BE6}" type="presOf" srcId="{A375C07C-2A56-4B20-A2AC-25F2A5CC2624}" destId="{0DCA4BE0-178E-4633-8511-2831B853F88C}" srcOrd="0" destOrd="0" presId="urn:microsoft.com/office/officeart/2008/layout/PictureStrips"/>
    <dgm:cxn modelId="{21825C61-1EBE-4188-84C1-7A934D3D2599}" type="presOf" srcId="{88912A9F-6C98-47CF-9605-BFB4F1B7BE1B}" destId="{DD45AA53-134B-44C4-931D-B6AB43B0DB63}" srcOrd="0" destOrd="0" presId="urn:microsoft.com/office/officeart/2008/layout/PictureStrips"/>
    <dgm:cxn modelId="{0CCC5068-309D-4B21-9CB2-6A56FB50ED31}" type="presOf" srcId="{5B43DCDA-C13F-4E08-9C88-4220EDE90496}" destId="{C42404CC-49CA-4EAF-9B15-08BA7347EEDD}" srcOrd="0" destOrd="0" presId="urn:microsoft.com/office/officeart/2008/layout/PictureStrips"/>
    <dgm:cxn modelId="{BA27858F-89DB-4355-A6E7-2476840DF63A}" type="presOf" srcId="{293ED7E7-3126-45CD-82F9-8495886DF8E0}" destId="{89479D2C-B3AF-4173-97D2-EB0629C55881}" srcOrd="0" destOrd="0" presId="urn:microsoft.com/office/officeart/2008/layout/PictureStrips"/>
    <dgm:cxn modelId="{F6CDF0C7-E93E-4469-A4A3-A3B0CC7FF1D9}" srcId="{A375C07C-2A56-4B20-A2AC-25F2A5CC2624}" destId="{88912A9F-6C98-47CF-9605-BFB4F1B7BE1B}" srcOrd="0" destOrd="0" parTransId="{AE858A81-98E4-4AA9-B8B8-BC4A2F7B0717}" sibTransId="{C6AB2C92-3C4C-42DA-A14C-782574054014}"/>
    <dgm:cxn modelId="{D924C2D6-367B-49A0-9894-EE3150A81114}" srcId="{A375C07C-2A56-4B20-A2AC-25F2A5CC2624}" destId="{293ED7E7-3126-45CD-82F9-8495886DF8E0}" srcOrd="1" destOrd="0" parTransId="{15744379-52C0-417C-A9AE-9B5149702F38}" sibTransId="{5049CBB6-F9A3-4625-BFB6-429F727A8C90}"/>
    <dgm:cxn modelId="{24711FF8-5604-4D3F-B265-0E90C9009ED1}" srcId="{A375C07C-2A56-4B20-A2AC-25F2A5CC2624}" destId="{5B43DCDA-C13F-4E08-9C88-4220EDE90496}" srcOrd="2" destOrd="0" parTransId="{D5E3465A-302F-4BB4-81BE-F1D0894A767B}" sibTransId="{C241C5B8-705A-4C6E-A7D8-51FA48026822}"/>
    <dgm:cxn modelId="{08CBE4EA-3313-4A60-B718-688400E98F55}" type="presParOf" srcId="{0DCA4BE0-178E-4633-8511-2831B853F88C}" destId="{D9259446-F843-42C7-88F6-C5D7A05B1079}" srcOrd="0" destOrd="0" presId="urn:microsoft.com/office/officeart/2008/layout/PictureStrips"/>
    <dgm:cxn modelId="{56DD2C2C-9513-4E17-BD56-47285E90149F}" type="presParOf" srcId="{D9259446-F843-42C7-88F6-C5D7A05B1079}" destId="{DD45AA53-134B-44C4-931D-B6AB43B0DB63}" srcOrd="0" destOrd="0" presId="urn:microsoft.com/office/officeart/2008/layout/PictureStrips"/>
    <dgm:cxn modelId="{19DD5006-63A4-4925-AB79-3AB1754081C8}" type="presParOf" srcId="{D9259446-F843-42C7-88F6-C5D7A05B1079}" destId="{83D5B77C-DAA3-4F71-A214-97F39DE577C8}" srcOrd="1" destOrd="0" presId="urn:microsoft.com/office/officeart/2008/layout/PictureStrips"/>
    <dgm:cxn modelId="{F869A510-73A5-4BB4-9425-216F4583DFFE}" type="presParOf" srcId="{0DCA4BE0-178E-4633-8511-2831B853F88C}" destId="{40824964-E07C-4D18-A934-73B24DF3D6DE}" srcOrd="1" destOrd="0" presId="urn:microsoft.com/office/officeart/2008/layout/PictureStrips"/>
    <dgm:cxn modelId="{DAF6EF7C-D148-4F40-A08B-0818C39079BC}" type="presParOf" srcId="{0DCA4BE0-178E-4633-8511-2831B853F88C}" destId="{5B9F7DDE-EA34-4738-9946-13B90CEF4213}" srcOrd="2" destOrd="0" presId="urn:microsoft.com/office/officeart/2008/layout/PictureStrips"/>
    <dgm:cxn modelId="{E2385A0F-BE1B-4FBC-B354-043EB25516D9}" type="presParOf" srcId="{5B9F7DDE-EA34-4738-9946-13B90CEF4213}" destId="{89479D2C-B3AF-4173-97D2-EB0629C55881}" srcOrd="0" destOrd="0" presId="urn:microsoft.com/office/officeart/2008/layout/PictureStrips"/>
    <dgm:cxn modelId="{62477682-295F-4E08-B10D-1F2F9B49D9EC}" type="presParOf" srcId="{5B9F7DDE-EA34-4738-9946-13B90CEF4213}" destId="{AA96513C-FDE4-4D9E-9474-4F35B02CA0A7}" srcOrd="1" destOrd="0" presId="urn:microsoft.com/office/officeart/2008/layout/PictureStrips"/>
    <dgm:cxn modelId="{820871EF-E4AB-4389-AA10-A6762364328D}" type="presParOf" srcId="{0DCA4BE0-178E-4633-8511-2831B853F88C}" destId="{C9F0ED5F-B3A9-47C7-B710-BF90F0A70A9F}" srcOrd="3" destOrd="0" presId="urn:microsoft.com/office/officeart/2008/layout/PictureStrips"/>
    <dgm:cxn modelId="{9461D558-2026-4177-8737-8ABA9948C442}" type="presParOf" srcId="{0DCA4BE0-178E-4633-8511-2831B853F88C}" destId="{C83C0AFC-926B-4AA0-85A1-7FD828EE8B19}" srcOrd="4" destOrd="0" presId="urn:microsoft.com/office/officeart/2008/layout/PictureStrips"/>
    <dgm:cxn modelId="{E2A85526-0E55-4AD4-A3C6-EC7659B6F920}" type="presParOf" srcId="{C83C0AFC-926B-4AA0-85A1-7FD828EE8B19}" destId="{C42404CC-49CA-4EAF-9B15-08BA7347EEDD}" srcOrd="0" destOrd="0" presId="urn:microsoft.com/office/officeart/2008/layout/PictureStrips"/>
    <dgm:cxn modelId="{080C7EF5-EEB8-4344-8034-E56206B55EAB}" type="presParOf" srcId="{C83C0AFC-926B-4AA0-85A1-7FD828EE8B19}" destId="{866DD468-70F1-4CE1-8504-C51DFCD7E5D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375C07C-2A56-4B20-A2AC-25F2A5CC262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88912A9F-6C98-47CF-9605-BFB4F1B7BE1B}">
      <dgm:prSet phldrT="[Text]"/>
      <dgm:spPr/>
      <dgm:t>
        <a:bodyPr/>
        <a:lstStyle/>
        <a:p>
          <a:pPr>
            <a:buNone/>
          </a:pPr>
          <a:r>
            <a:rPr lang="en-US" dirty="0"/>
            <a:t>STI prevention, regular STI testing, family planning, and keep emergency contraception on hand</a:t>
          </a:r>
        </a:p>
      </dgm:t>
    </dgm:pt>
    <dgm:pt modelId="{AE858A81-98E4-4AA9-B8B8-BC4A2F7B0717}" type="parTrans" cxnId="{F6CDF0C7-E93E-4469-A4A3-A3B0CC7FF1D9}">
      <dgm:prSet/>
      <dgm:spPr/>
      <dgm:t>
        <a:bodyPr/>
        <a:lstStyle/>
        <a:p>
          <a:endParaRPr lang="en-US"/>
        </a:p>
      </dgm:t>
    </dgm:pt>
    <dgm:pt modelId="{C6AB2C92-3C4C-42DA-A14C-782574054014}" type="sibTrans" cxnId="{F6CDF0C7-E93E-4469-A4A3-A3B0CC7FF1D9}">
      <dgm:prSet/>
      <dgm:spPr/>
      <dgm:t>
        <a:bodyPr/>
        <a:lstStyle/>
        <a:p>
          <a:endParaRPr lang="en-US"/>
        </a:p>
      </dgm:t>
    </dgm:pt>
    <dgm:pt modelId="{293ED7E7-3126-45CD-82F9-8495886DF8E0}">
      <dgm:prSet/>
      <dgm:spPr/>
      <dgm:t>
        <a:bodyPr/>
        <a:lstStyle/>
        <a:p>
          <a:r>
            <a:rPr lang="en-US" dirty="0"/>
            <a:t>Negotiate – if condoms are rejected, then lube helps reduce friction and tears</a:t>
          </a:r>
        </a:p>
      </dgm:t>
    </dgm:pt>
    <dgm:pt modelId="{15744379-52C0-417C-A9AE-9B5149702F38}" type="parTrans" cxnId="{D924C2D6-367B-49A0-9894-EE3150A81114}">
      <dgm:prSet/>
      <dgm:spPr/>
      <dgm:t>
        <a:bodyPr/>
        <a:lstStyle/>
        <a:p>
          <a:endParaRPr lang="en-US"/>
        </a:p>
      </dgm:t>
    </dgm:pt>
    <dgm:pt modelId="{5049CBB6-F9A3-4625-BFB6-429F727A8C90}" type="sibTrans" cxnId="{D924C2D6-367B-49A0-9894-EE3150A81114}">
      <dgm:prSet/>
      <dgm:spPr/>
      <dgm:t>
        <a:bodyPr/>
        <a:lstStyle/>
        <a:p>
          <a:endParaRPr lang="en-US"/>
        </a:p>
      </dgm:t>
    </dgm:pt>
    <dgm:pt modelId="{5B43DCDA-C13F-4E08-9C88-4220EDE90496}">
      <dgm:prSet/>
      <dgm:spPr/>
      <dgm:t>
        <a:bodyPr/>
        <a:lstStyle/>
        <a:p>
          <a:r>
            <a:rPr lang="en-US" dirty="0"/>
            <a:t>No sexual healthcare</a:t>
          </a:r>
        </a:p>
      </dgm:t>
    </dgm:pt>
    <dgm:pt modelId="{D5E3465A-302F-4BB4-81BE-F1D0894A767B}" type="parTrans" cxnId="{24711FF8-5604-4D3F-B265-0E90C9009ED1}">
      <dgm:prSet/>
      <dgm:spPr/>
      <dgm:t>
        <a:bodyPr/>
        <a:lstStyle/>
        <a:p>
          <a:endParaRPr lang="en-US"/>
        </a:p>
      </dgm:t>
    </dgm:pt>
    <dgm:pt modelId="{C241C5B8-705A-4C6E-A7D8-51FA48026822}" type="sibTrans" cxnId="{24711FF8-5604-4D3F-B265-0E90C9009ED1}">
      <dgm:prSet/>
      <dgm:spPr/>
      <dgm:t>
        <a:bodyPr/>
        <a:lstStyle/>
        <a:p>
          <a:endParaRPr lang="en-US"/>
        </a:p>
      </dgm:t>
    </dgm:pt>
    <dgm:pt modelId="{0DCA4BE0-178E-4633-8511-2831B853F88C}" type="pres">
      <dgm:prSet presAssocID="{A375C07C-2A56-4B20-A2AC-25F2A5CC2624}" presName="Name0" presStyleCnt="0">
        <dgm:presLayoutVars>
          <dgm:dir/>
          <dgm:resizeHandles val="exact"/>
        </dgm:presLayoutVars>
      </dgm:prSet>
      <dgm:spPr/>
    </dgm:pt>
    <dgm:pt modelId="{D9259446-F843-42C7-88F6-C5D7A05B1079}" type="pres">
      <dgm:prSet presAssocID="{88912A9F-6C98-47CF-9605-BFB4F1B7BE1B}" presName="composite" presStyleCnt="0"/>
      <dgm:spPr/>
    </dgm:pt>
    <dgm:pt modelId="{DD45AA53-134B-44C4-931D-B6AB43B0DB63}" type="pres">
      <dgm:prSet presAssocID="{88912A9F-6C98-47CF-9605-BFB4F1B7BE1B}" presName="rect1" presStyleLbl="trAlignAcc1" presStyleIdx="0" presStyleCnt="3" custScaleX="91272" custScaleY="91272">
        <dgm:presLayoutVars>
          <dgm:bulletEnabled val="1"/>
        </dgm:presLayoutVars>
      </dgm:prSet>
      <dgm:spPr/>
    </dgm:pt>
    <dgm:pt modelId="{83D5B77C-DAA3-4F71-A214-97F39DE577C8}" type="pres">
      <dgm:prSet presAssocID="{88912A9F-6C98-47CF-9605-BFB4F1B7BE1B}" presName="rect2" presStyleLbl="fgImgPlace1" presStyleIdx="0" presStyleCnt="3" custScaleX="153927" custLinFactNeighborX="-19074"/>
      <dgm:spPr>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pt>
    <dgm:pt modelId="{40824964-E07C-4D18-A934-73B24DF3D6DE}" type="pres">
      <dgm:prSet presAssocID="{C6AB2C92-3C4C-42DA-A14C-782574054014}" presName="sibTrans" presStyleCnt="0"/>
      <dgm:spPr/>
    </dgm:pt>
    <dgm:pt modelId="{5B9F7DDE-EA34-4738-9946-13B90CEF4213}" type="pres">
      <dgm:prSet presAssocID="{293ED7E7-3126-45CD-82F9-8495886DF8E0}" presName="composite" presStyleCnt="0"/>
      <dgm:spPr/>
    </dgm:pt>
    <dgm:pt modelId="{89479D2C-B3AF-4173-97D2-EB0629C55881}" type="pres">
      <dgm:prSet presAssocID="{293ED7E7-3126-45CD-82F9-8495886DF8E0}" presName="rect1" presStyleLbl="trAlignAcc1" presStyleIdx="1" presStyleCnt="3">
        <dgm:presLayoutVars>
          <dgm:bulletEnabled val="1"/>
        </dgm:presLayoutVars>
      </dgm:prSet>
      <dgm:spPr/>
    </dgm:pt>
    <dgm:pt modelId="{AA96513C-FDE4-4D9E-9474-4F35B02CA0A7}" type="pres">
      <dgm:prSet presAssocID="{293ED7E7-3126-45CD-82F9-8495886DF8E0}" presName="rect2" presStyleLbl="fgImgPlace1" presStyleIdx="1" presStyleCnt="3" custScaleX="153927" custLinFactNeighborX="-19074"/>
      <dgm:spPr>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9F0ED5F-B3A9-47C7-B710-BF90F0A70A9F}" type="pres">
      <dgm:prSet presAssocID="{5049CBB6-F9A3-4625-BFB6-429F727A8C90}" presName="sibTrans" presStyleCnt="0"/>
      <dgm:spPr/>
    </dgm:pt>
    <dgm:pt modelId="{C83C0AFC-926B-4AA0-85A1-7FD828EE8B19}" type="pres">
      <dgm:prSet presAssocID="{5B43DCDA-C13F-4E08-9C88-4220EDE90496}" presName="composite" presStyleCnt="0"/>
      <dgm:spPr/>
    </dgm:pt>
    <dgm:pt modelId="{C42404CC-49CA-4EAF-9B15-08BA7347EEDD}" type="pres">
      <dgm:prSet presAssocID="{5B43DCDA-C13F-4E08-9C88-4220EDE90496}" presName="rect1" presStyleLbl="trAlignAcc1" presStyleIdx="2" presStyleCnt="3">
        <dgm:presLayoutVars>
          <dgm:bulletEnabled val="1"/>
        </dgm:presLayoutVars>
      </dgm:prSet>
      <dgm:spPr/>
    </dgm:pt>
    <dgm:pt modelId="{866DD468-70F1-4CE1-8504-C51DFCD7E5D4}" type="pres">
      <dgm:prSet presAssocID="{5B43DCDA-C13F-4E08-9C88-4220EDE90496}" presName="rect2" presStyleLbl="fgImgPlace1" presStyleIdx="2" presStyleCnt="3" custScaleX="139112" custLinFactNeighborX="-19074"/>
      <dgm:spPr>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047C411D-AE0F-431F-AA12-396514414BE6}" type="presOf" srcId="{A375C07C-2A56-4B20-A2AC-25F2A5CC2624}" destId="{0DCA4BE0-178E-4633-8511-2831B853F88C}" srcOrd="0" destOrd="0" presId="urn:microsoft.com/office/officeart/2008/layout/PictureStrips"/>
    <dgm:cxn modelId="{21825C61-1EBE-4188-84C1-7A934D3D2599}" type="presOf" srcId="{88912A9F-6C98-47CF-9605-BFB4F1B7BE1B}" destId="{DD45AA53-134B-44C4-931D-B6AB43B0DB63}" srcOrd="0" destOrd="0" presId="urn:microsoft.com/office/officeart/2008/layout/PictureStrips"/>
    <dgm:cxn modelId="{0CCC5068-309D-4B21-9CB2-6A56FB50ED31}" type="presOf" srcId="{5B43DCDA-C13F-4E08-9C88-4220EDE90496}" destId="{C42404CC-49CA-4EAF-9B15-08BA7347EEDD}" srcOrd="0" destOrd="0" presId="urn:microsoft.com/office/officeart/2008/layout/PictureStrips"/>
    <dgm:cxn modelId="{BA27858F-89DB-4355-A6E7-2476840DF63A}" type="presOf" srcId="{293ED7E7-3126-45CD-82F9-8495886DF8E0}" destId="{89479D2C-B3AF-4173-97D2-EB0629C55881}" srcOrd="0" destOrd="0" presId="urn:microsoft.com/office/officeart/2008/layout/PictureStrips"/>
    <dgm:cxn modelId="{F6CDF0C7-E93E-4469-A4A3-A3B0CC7FF1D9}" srcId="{A375C07C-2A56-4B20-A2AC-25F2A5CC2624}" destId="{88912A9F-6C98-47CF-9605-BFB4F1B7BE1B}" srcOrd="0" destOrd="0" parTransId="{AE858A81-98E4-4AA9-B8B8-BC4A2F7B0717}" sibTransId="{C6AB2C92-3C4C-42DA-A14C-782574054014}"/>
    <dgm:cxn modelId="{D924C2D6-367B-49A0-9894-EE3150A81114}" srcId="{A375C07C-2A56-4B20-A2AC-25F2A5CC2624}" destId="{293ED7E7-3126-45CD-82F9-8495886DF8E0}" srcOrd="1" destOrd="0" parTransId="{15744379-52C0-417C-A9AE-9B5149702F38}" sibTransId="{5049CBB6-F9A3-4625-BFB6-429F727A8C90}"/>
    <dgm:cxn modelId="{24711FF8-5604-4D3F-B265-0E90C9009ED1}" srcId="{A375C07C-2A56-4B20-A2AC-25F2A5CC2624}" destId="{5B43DCDA-C13F-4E08-9C88-4220EDE90496}" srcOrd="2" destOrd="0" parTransId="{D5E3465A-302F-4BB4-81BE-F1D0894A767B}" sibTransId="{C241C5B8-705A-4C6E-A7D8-51FA48026822}"/>
    <dgm:cxn modelId="{08CBE4EA-3313-4A60-B718-688400E98F55}" type="presParOf" srcId="{0DCA4BE0-178E-4633-8511-2831B853F88C}" destId="{D9259446-F843-42C7-88F6-C5D7A05B1079}" srcOrd="0" destOrd="0" presId="urn:microsoft.com/office/officeart/2008/layout/PictureStrips"/>
    <dgm:cxn modelId="{56DD2C2C-9513-4E17-BD56-47285E90149F}" type="presParOf" srcId="{D9259446-F843-42C7-88F6-C5D7A05B1079}" destId="{DD45AA53-134B-44C4-931D-B6AB43B0DB63}" srcOrd="0" destOrd="0" presId="urn:microsoft.com/office/officeart/2008/layout/PictureStrips"/>
    <dgm:cxn modelId="{19DD5006-63A4-4925-AB79-3AB1754081C8}" type="presParOf" srcId="{D9259446-F843-42C7-88F6-C5D7A05B1079}" destId="{83D5B77C-DAA3-4F71-A214-97F39DE577C8}" srcOrd="1" destOrd="0" presId="urn:microsoft.com/office/officeart/2008/layout/PictureStrips"/>
    <dgm:cxn modelId="{F869A510-73A5-4BB4-9425-216F4583DFFE}" type="presParOf" srcId="{0DCA4BE0-178E-4633-8511-2831B853F88C}" destId="{40824964-E07C-4D18-A934-73B24DF3D6DE}" srcOrd="1" destOrd="0" presId="urn:microsoft.com/office/officeart/2008/layout/PictureStrips"/>
    <dgm:cxn modelId="{DAF6EF7C-D148-4F40-A08B-0818C39079BC}" type="presParOf" srcId="{0DCA4BE0-178E-4633-8511-2831B853F88C}" destId="{5B9F7DDE-EA34-4738-9946-13B90CEF4213}" srcOrd="2" destOrd="0" presId="urn:microsoft.com/office/officeart/2008/layout/PictureStrips"/>
    <dgm:cxn modelId="{E2385A0F-BE1B-4FBC-B354-043EB25516D9}" type="presParOf" srcId="{5B9F7DDE-EA34-4738-9946-13B90CEF4213}" destId="{89479D2C-B3AF-4173-97D2-EB0629C55881}" srcOrd="0" destOrd="0" presId="urn:microsoft.com/office/officeart/2008/layout/PictureStrips"/>
    <dgm:cxn modelId="{62477682-295F-4E08-B10D-1F2F9B49D9EC}" type="presParOf" srcId="{5B9F7DDE-EA34-4738-9946-13B90CEF4213}" destId="{AA96513C-FDE4-4D9E-9474-4F35B02CA0A7}" srcOrd="1" destOrd="0" presId="urn:microsoft.com/office/officeart/2008/layout/PictureStrips"/>
    <dgm:cxn modelId="{820871EF-E4AB-4389-AA10-A6762364328D}" type="presParOf" srcId="{0DCA4BE0-178E-4633-8511-2831B853F88C}" destId="{C9F0ED5F-B3A9-47C7-B710-BF90F0A70A9F}" srcOrd="3" destOrd="0" presId="urn:microsoft.com/office/officeart/2008/layout/PictureStrips"/>
    <dgm:cxn modelId="{9461D558-2026-4177-8737-8ABA9948C442}" type="presParOf" srcId="{0DCA4BE0-178E-4633-8511-2831B853F88C}" destId="{C83C0AFC-926B-4AA0-85A1-7FD828EE8B19}" srcOrd="4" destOrd="0" presId="urn:microsoft.com/office/officeart/2008/layout/PictureStrips"/>
    <dgm:cxn modelId="{E2A85526-0E55-4AD4-A3C6-EC7659B6F920}" type="presParOf" srcId="{C83C0AFC-926B-4AA0-85A1-7FD828EE8B19}" destId="{C42404CC-49CA-4EAF-9B15-08BA7347EEDD}" srcOrd="0" destOrd="0" presId="urn:microsoft.com/office/officeart/2008/layout/PictureStrips"/>
    <dgm:cxn modelId="{080C7EF5-EEB8-4344-8034-E56206B55EAB}" type="presParOf" srcId="{C83C0AFC-926B-4AA0-85A1-7FD828EE8B19}" destId="{866DD468-70F1-4CE1-8504-C51DFCD7E5D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8784F4-354F-4905-975C-7FA87AF99DD1}"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9B2C2153-1CD3-468D-8C8A-61ED0E2B45EC}">
      <dgm:prSet phldrT="[Text]" custT="1"/>
      <dgm:spPr/>
      <dgm:t>
        <a:bodyPr/>
        <a:lstStyle/>
        <a:p>
          <a:pPr>
            <a:buFont typeface="Arial" panose="020B0604020202020204" pitchFamily="34" charset="0"/>
            <a:buChar char="•"/>
          </a:pPr>
          <a:r>
            <a:rPr lang="en-US" sz="2000" dirty="0"/>
            <a:t>Retractable or single use syringes</a:t>
          </a:r>
        </a:p>
      </dgm:t>
    </dgm:pt>
    <dgm:pt modelId="{6A938095-F508-4853-A114-78A495C5C1F2}" type="parTrans" cxnId="{6ACD1708-B68E-452D-9F26-CD42EB0EC00B}">
      <dgm:prSet/>
      <dgm:spPr/>
      <dgm:t>
        <a:bodyPr/>
        <a:lstStyle/>
        <a:p>
          <a:endParaRPr lang="en-US"/>
        </a:p>
      </dgm:t>
    </dgm:pt>
    <dgm:pt modelId="{0844779E-C371-46D8-9418-9E8B95645ECD}" type="sibTrans" cxnId="{6ACD1708-B68E-452D-9F26-CD42EB0EC00B}">
      <dgm:prSet/>
      <dgm:spPr/>
      <dgm:t>
        <a:bodyPr/>
        <a:lstStyle/>
        <a:p>
          <a:endParaRPr lang="en-US"/>
        </a:p>
      </dgm:t>
    </dgm:pt>
    <dgm:pt modelId="{BBCF0737-3988-4095-A467-51390785FECF}">
      <dgm:prSet custT="1"/>
      <dgm:spPr/>
      <dgm:t>
        <a:bodyPr/>
        <a:lstStyle/>
        <a:p>
          <a:r>
            <a:rPr lang="en-US" sz="1600" dirty="0">
              <a:latin typeface="+mj-lt"/>
            </a:rPr>
            <a:t>Appropriate for use in healthcare settings but discouraged for SSPs</a:t>
          </a:r>
        </a:p>
      </dgm:t>
    </dgm:pt>
    <dgm:pt modelId="{D801094C-EF20-4998-B159-5BB149CF8A47}" type="parTrans" cxnId="{8B7A963E-F980-4D2B-BA19-434CF997EA13}">
      <dgm:prSet/>
      <dgm:spPr/>
      <dgm:t>
        <a:bodyPr/>
        <a:lstStyle/>
        <a:p>
          <a:endParaRPr lang="en-US"/>
        </a:p>
      </dgm:t>
    </dgm:pt>
    <dgm:pt modelId="{FD33E742-13DC-464C-B371-381D4FBC8906}" type="sibTrans" cxnId="{8B7A963E-F980-4D2B-BA19-434CF997EA13}">
      <dgm:prSet/>
      <dgm:spPr/>
      <dgm:t>
        <a:bodyPr/>
        <a:lstStyle/>
        <a:p>
          <a:endParaRPr lang="en-US"/>
        </a:p>
      </dgm:t>
    </dgm:pt>
    <dgm:pt modelId="{C86796D8-2D60-4E72-983B-00F8FE659BB2}">
      <dgm:prSet custT="1"/>
      <dgm:spPr/>
      <dgm:t>
        <a:bodyPr/>
        <a:lstStyle/>
        <a:p>
          <a:r>
            <a:rPr lang="en-US" sz="2000" dirty="0"/>
            <a:t>Two-piece detachable needle or luer lock syringe</a:t>
          </a:r>
        </a:p>
      </dgm:t>
    </dgm:pt>
    <dgm:pt modelId="{EDE88E87-1F04-4F72-9A9A-0E43D6FE305F}" type="parTrans" cxnId="{DC185623-AECF-491F-AA74-8A1C5AA73230}">
      <dgm:prSet/>
      <dgm:spPr/>
      <dgm:t>
        <a:bodyPr/>
        <a:lstStyle/>
        <a:p>
          <a:endParaRPr lang="en-US"/>
        </a:p>
      </dgm:t>
    </dgm:pt>
    <dgm:pt modelId="{7EF6D525-633D-4988-93D1-438C9074E033}" type="sibTrans" cxnId="{DC185623-AECF-491F-AA74-8A1C5AA73230}">
      <dgm:prSet/>
      <dgm:spPr/>
      <dgm:t>
        <a:bodyPr/>
        <a:lstStyle/>
        <a:p>
          <a:endParaRPr lang="en-US"/>
        </a:p>
      </dgm:t>
    </dgm:pt>
    <dgm:pt modelId="{1D31E5CA-24FE-4A63-9E13-E2BC55069332}">
      <dgm:prSet custT="1"/>
      <dgm:spPr/>
      <dgm:t>
        <a:bodyPr/>
        <a:lstStyle/>
        <a:p>
          <a:r>
            <a:rPr lang="en-US" sz="1600" dirty="0">
              <a:latin typeface="+mj-lt"/>
            </a:rPr>
            <a:t>Drug preparation while the needle is detached saves the needle from potential dulling and allows a needle to be replaced if it clogs</a:t>
          </a:r>
        </a:p>
      </dgm:t>
    </dgm:pt>
    <dgm:pt modelId="{5348C318-7132-4639-91B0-FA678D46FB68}" type="parTrans" cxnId="{B2886BFF-8697-4AE5-8A89-EF2A2CB367DB}">
      <dgm:prSet/>
      <dgm:spPr/>
      <dgm:t>
        <a:bodyPr/>
        <a:lstStyle/>
        <a:p>
          <a:endParaRPr lang="en-US"/>
        </a:p>
      </dgm:t>
    </dgm:pt>
    <dgm:pt modelId="{52CC545B-F4EF-4B0D-A8BE-A2AB2113ACB0}" type="sibTrans" cxnId="{B2886BFF-8697-4AE5-8A89-EF2A2CB367DB}">
      <dgm:prSet/>
      <dgm:spPr/>
      <dgm:t>
        <a:bodyPr/>
        <a:lstStyle/>
        <a:p>
          <a:endParaRPr lang="en-US"/>
        </a:p>
      </dgm:t>
    </dgm:pt>
    <dgm:pt modelId="{AF1CF9F0-33A2-4C87-B385-4F78900D7D18}">
      <dgm:prSet custT="1"/>
      <dgm:spPr/>
      <dgm:t>
        <a:bodyPr/>
        <a:lstStyle/>
        <a:p>
          <a:r>
            <a:rPr lang="en-US" sz="2000" dirty="0"/>
            <a:t>One piece or integral cannula – type</a:t>
          </a:r>
        </a:p>
      </dgm:t>
    </dgm:pt>
    <dgm:pt modelId="{A2151CF7-ACEB-4AC7-89D7-C6BFDF2A2A83}" type="parTrans" cxnId="{8E9E8E89-EE3C-4C87-B20D-019B70C8E212}">
      <dgm:prSet/>
      <dgm:spPr/>
      <dgm:t>
        <a:bodyPr/>
        <a:lstStyle/>
        <a:p>
          <a:endParaRPr lang="en-US"/>
        </a:p>
      </dgm:t>
    </dgm:pt>
    <dgm:pt modelId="{3D9305CE-200A-4FE2-AB97-9C27635C6D76}" type="sibTrans" cxnId="{8E9E8E89-EE3C-4C87-B20D-019B70C8E212}">
      <dgm:prSet/>
      <dgm:spPr/>
      <dgm:t>
        <a:bodyPr/>
        <a:lstStyle/>
        <a:p>
          <a:endParaRPr lang="en-US"/>
        </a:p>
      </dgm:t>
    </dgm:pt>
    <dgm:pt modelId="{360412BC-0008-4367-AFD6-168CC20F06F0}">
      <dgm:prSet custT="1"/>
      <dgm:spPr/>
      <dgm:t>
        <a:bodyPr/>
        <a:lstStyle/>
        <a:p>
          <a:r>
            <a:rPr lang="en-US" sz="1600" dirty="0">
              <a:latin typeface="+mj-lt"/>
            </a:rPr>
            <a:t>Most common, known as an “insulin syringe”</a:t>
          </a:r>
        </a:p>
      </dgm:t>
    </dgm:pt>
    <dgm:pt modelId="{FDB04278-04D1-47C2-B011-51E29FF72B4C}" type="parTrans" cxnId="{AB4885E8-2416-4E3E-A9D8-E46D8053122A}">
      <dgm:prSet/>
      <dgm:spPr/>
      <dgm:t>
        <a:bodyPr/>
        <a:lstStyle/>
        <a:p>
          <a:endParaRPr lang="en-US"/>
        </a:p>
      </dgm:t>
    </dgm:pt>
    <dgm:pt modelId="{999A6C1E-583C-493E-9C5B-D970FD29EFEC}" type="sibTrans" cxnId="{AB4885E8-2416-4E3E-A9D8-E46D8053122A}">
      <dgm:prSet/>
      <dgm:spPr/>
      <dgm:t>
        <a:bodyPr/>
        <a:lstStyle/>
        <a:p>
          <a:endParaRPr lang="en-US"/>
        </a:p>
      </dgm:t>
    </dgm:pt>
    <dgm:pt modelId="{EE99900C-A825-4EA4-A305-58FE92830E4A}">
      <dgm:prSet custT="1"/>
      <dgm:spPr/>
      <dgm:t>
        <a:bodyPr/>
        <a:lstStyle/>
        <a:p>
          <a:r>
            <a:rPr lang="en-US" sz="1600" dirty="0">
              <a:latin typeface="+mj-lt"/>
            </a:rPr>
            <a:t>Retains substantially less blood and drug after IV use</a:t>
          </a:r>
        </a:p>
      </dgm:t>
    </dgm:pt>
    <dgm:pt modelId="{5EBC5F39-D472-47D4-B5D9-E3900E7015E9}" type="parTrans" cxnId="{B9D1CF52-3F89-43E2-8D89-5A374009A62C}">
      <dgm:prSet/>
      <dgm:spPr/>
      <dgm:t>
        <a:bodyPr/>
        <a:lstStyle/>
        <a:p>
          <a:endParaRPr lang="en-US"/>
        </a:p>
      </dgm:t>
    </dgm:pt>
    <dgm:pt modelId="{F75C41C7-18E9-4EA8-BEB0-70CBA871DF34}" type="sibTrans" cxnId="{B9D1CF52-3F89-43E2-8D89-5A374009A62C}">
      <dgm:prSet/>
      <dgm:spPr/>
      <dgm:t>
        <a:bodyPr/>
        <a:lstStyle/>
        <a:p>
          <a:endParaRPr lang="en-US"/>
        </a:p>
      </dgm:t>
    </dgm:pt>
    <dgm:pt modelId="{5A0085F7-7D4C-4AF9-94E8-A2CC98761C97}" type="pres">
      <dgm:prSet presAssocID="{DF8784F4-354F-4905-975C-7FA87AF99DD1}" presName="Name0" presStyleCnt="0">
        <dgm:presLayoutVars>
          <dgm:dir/>
          <dgm:resizeHandles val="exact"/>
        </dgm:presLayoutVars>
      </dgm:prSet>
      <dgm:spPr/>
    </dgm:pt>
    <dgm:pt modelId="{3217A8AC-3A90-4ED7-A8C0-3646330728E8}" type="pres">
      <dgm:prSet presAssocID="{9B2C2153-1CD3-468D-8C8A-61ED0E2B45EC}" presName="composite" presStyleCnt="0"/>
      <dgm:spPr/>
    </dgm:pt>
    <dgm:pt modelId="{FFB8B0B9-B877-49F8-AC13-76FB572D2540}" type="pres">
      <dgm:prSet presAssocID="{9B2C2153-1CD3-468D-8C8A-61ED0E2B45EC}" presName="rect1" presStyleLbl="trAlignAcc1" presStyleIdx="0" presStyleCnt="3" custScaleX="119606">
        <dgm:presLayoutVars>
          <dgm:bulletEnabled val="1"/>
        </dgm:presLayoutVars>
      </dgm:prSet>
      <dgm:spPr/>
    </dgm:pt>
    <dgm:pt modelId="{726C9B30-22CD-45F2-9A9A-68C912AFB56F}" type="pres">
      <dgm:prSet presAssocID="{9B2C2153-1CD3-468D-8C8A-61ED0E2B45EC}" presName="rect2" presStyleLbl="fgImgPlace1" presStyleIdx="0" presStyleCnt="3" custLinFactNeighborX="-45481"/>
      <dgm:spPr>
        <a:blipFill>
          <a:blip xmlns:r="http://schemas.openxmlformats.org/officeDocument/2006/relationships" r:embed="rId1"/>
          <a:srcRect/>
          <a:stretch>
            <a:fillRect t="-5000" b="-5000"/>
          </a:stretch>
        </a:blipFill>
      </dgm:spPr>
    </dgm:pt>
    <dgm:pt modelId="{3F2668B6-FEC0-4538-BF9A-CCC60373D352}" type="pres">
      <dgm:prSet presAssocID="{0844779E-C371-46D8-9418-9E8B95645ECD}" presName="sibTrans" presStyleCnt="0"/>
      <dgm:spPr/>
    </dgm:pt>
    <dgm:pt modelId="{7256A7E8-C308-4762-A248-A167FE0983FC}" type="pres">
      <dgm:prSet presAssocID="{C86796D8-2D60-4E72-983B-00F8FE659BB2}" presName="composite" presStyleCnt="0"/>
      <dgm:spPr/>
    </dgm:pt>
    <dgm:pt modelId="{807DD186-A0E8-493A-90C6-A9EBD7620963}" type="pres">
      <dgm:prSet presAssocID="{C86796D8-2D60-4E72-983B-00F8FE659BB2}" presName="rect1" presStyleLbl="trAlignAcc1" presStyleIdx="1" presStyleCnt="3" custScaleX="119606">
        <dgm:presLayoutVars>
          <dgm:bulletEnabled val="1"/>
        </dgm:presLayoutVars>
      </dgm:prSet>
      <dgm:spPr/>
    </dgm:pt>
    <dgm:pt modelId="{64352BA6-4D84-4789-9A92-D57F21C1FEF6}" type="pres">
      <dgm:prSet presAssocID="{C86796D8-2D60-4E72-983B-00F8FE659BB2}" presName="rect2" presStyleLbl="fgImgPlace1" presStyleIdx="1" presStyleCnt="3" custLinFactNeighborX="-45481"/>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B296B412-7C23-4DD8-A496-2AE55B3C2C1B}" type="pres">
      <dgm:prSet presAssocID="{7EF6D525-633D-4988-93D1-438C9074E033}" presName="sibTrans" presStyleCnt="0"/>
      <dgm:spPr/>
    </dgm:pt>
    <dgm:pt modelId="{C256CBB9-5182-4EED-A734-09C25C1C6548}" type="pres">
      <dgm:prSet presAssocID="{AF1CF9F0-33A2-4C87-B385-4F78900D7D18}" presName="composite" presStyleCnt="0"/>
      <dgm:spPr/>
    </dgm:pt>
    <dgm:pt modelId="{F37F0602-F178-460F-80DD-5DD2DFC29E7D}" type="pres">
      <dgm:prSet presAssocID="{AF1CF9F0-33A2-4C87-B385-4F78900D7D18}" presName="rect1" presStyleLbl="trAlignAcc1" presStyleIdx="2" presStyleCnt="3" custScaleX="119606">
        <dgm:presLayoutVars>
          <dgm:bulletEnabled val="1"/>
        </dgm:presLayoutVars>
      </dgm:prSet>
      <dgm:spPr/>
    </dgm:pt>
    <dgm:pt modelId="{A4A1CC0F-C823-400F-A5E7-925B6489DA61}" type="pres">
      <dgm:prSet presAssocID="{AF1CF9F0-33A2-4C87-B385-4F78900D7D18}" presName="rect2" presStyleLbl="fgImgPlace1" presStyleIdx="2" presStyleCnt="3" custLinFactNeighborX="-45481"/>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45139A06-2F53-4EE3-AF12-59BDEC1C4D76}" type="presOf" srcId="{360412BC-0008-4367-AFD6-168CC20F06F0}" destId="{F37F0602-F178-460F-80DD-5DD2DFC29E7D}" srcOrd="0" destOrd="1" presId="urn:microsoft.com/office/officeart/2008/layout/PictureStrips"/>
    <dgm:cxn modelId="{6ACD1708-B68E-452D-9F26-CD42EB0EC00B}" srcId="{DF8784F4-354F-4905-975C-7FA87AF99DD1}" destId="{9B2C2153-1CD3-468D-8C8A-61ED0E2B45EC}" srcOrd="0" destOrd="0" parTransId="{6A938095-F508-4853-A114-78A495C5C1F2}" sibTransId="{0844779E-C371-46D8-9418-9E8B95645ECD}"/>
    <dgm:cxn modelId="{DC185623-AECF-491F-AA74-8A1C5AA73230}" srcId="{DF8784F4-354F-4905-975C-7FA87AF99DD1}" destId="{C86796D8-2D60-4E72-983B-00F8FE659BB2}" srcOrd="1" destOrd="0" parTransId="{EDE88E87-1F04-4F72-9A9A-0E43D6FE305F}" sibTransId="{7EF6D525-633D-4988-93D1-438C9074E033}"/>
    <dgm:cxn modelId="{8B7A963E-F980-4D2B-BA19-434CF997EA13}" srcId="{9B2C2153-1CD3-468D-8C8A-61ED0E2B45EC}" destId="{BBCF0737-3988-4095-A467-51390785FECF}" srcOrd="0" destOrd="0" parTransId="{D801094C-EF20-4998-B159-5BB149CF8A47}" sibTransId="{FD33E742-13DC-464C-B371-381D4FBC8906}"/>
    <dgm:cxn modelId="{50DAA55E-44C7-40A5-B0DE-F23585BDC0A2}" type="presOf" srcId="{9B2C2153-1CD3-468D-8C8A-61ED0E2B45EC}" destId="{FFB8B0B9-B877-49F8-AC13-76FB572D2540}" srcOrd="0" destOrd="0" presId="urn:microsoft.com/office/officeart/2008/layout/PictureStrips"/>
    <dgm:cxn modelId="{9602E76F-DC44-4E0A-84E5-1A00BDB3503D}" type="presOf" srcId="{DF8784F4-354F-4905-975C-7FA87AF99DD1}" destId="{5A0085F7-7D4C-4AF9-94E8-A2CC98761C97}" srcOrd="0" destOrd="0" presId="urn:microsoft.com/office/officeart/2008/layout/PictureStrips"/>
    <dgm:cxn modelId="{B9D1CF52-3F89-43E2-8D89-5A374009A62C}" srcId="{AF1CF9F0-33A2-4C87-B385-4F78900D7D18}" destId="{EE99900C-A825-4EA4-A305-58FE92830E4A}" srcOrd="1" destOrd="0" parTransId="{5EBC5F39-D472-47D4-B5D9-E3900E7015E9}" sibTransId="{F75C41C7-18E9-4EA8-BEB0-70CBA871DF34}"/>
    <dgm:cxn modelId="{8E9E8E89-EE3C-4C87-B20D-019B70C8E212}" srcId="{DF8784F4-354F-4905-975C-7FA87AF99DD1}" destId="{AF1CF9F0-33A2-4C87-B385-4F78900D7D18}" srcOrd="2" destOrd="0" parTransId="{A2151CF7-ACEB-4AC7-89D7-C6BFDF2A2A83}" sibTransId="{3D9305CE-200A-4FE2-AB97-9C27635C6D76}"/>
    <dgm:cxn modelId="{9C1935B1-EC14-4DF8-84B6-4EE14E492F53}" type="presOf" srcId="{EE99900C-A825-4EA4-A305-58FE92830E4A}" destId="{F37F0602-F178-460F-80DD-5DD2DFC29E7D}" srcOrd="0" destOrd="2" presId="urn:microsoft.com/office/officeart/2008/layout/PictureStrips"/>
    <dgm:cxn modelId="{2F9321C3-361D-43DC-94C7-ED14FD6C1557}" type="presOf" srcId="{C86796D8-2D60-4E72-983B-00F8FE659BB2}" destId="{807DD186-A0E8-493A-90C6-A9EBD7620963}" srcOrd="0" destOrd="0" presId="urn:microsoft.com/office/officeart/2008/layout/PictureStrips"/>
    <dgm:cxn modelId="{DA1B40DC-8638-44D6-B34F-32943852A4D7}" type="presOf" srcId="{1D31E5CA-24FE-4A63-9E13-E2BC55069332}" destId="{807DD186-A0E8-493A-90C6-A9EBD7620963}" srcOrd="0" destOrd="1" presId="urn:microsoft.com/office/officeart/2008/layout/PictureStrips"/>
    <dgm:cxn modelId="{AB4885E8-2416-4E3E-A9D8-E46D8053122A}" srcId="{AF1CF9F0-33A2-4C87-B385-4F78900D7D18}" destId="{360412BC-0008-4367-AFD6-168CC20F06F0}" srcOrd="0" destOrd="0" parTransId="{FDB04278-04D1-47C2-B011-51E29FF72B4C}" sibTransId="{999A6C1E-583C-493E-9C5B-D970FD29EFEC}"/>
    <dgm:cxn modelId="{F61180E9-0FAF-434B-9BF5-ECF1F5316FE3}" type="presOf" srcId="{AF1CF9F0-33A2-4C87-B385-4F78900D7D18}" destId="{F37F0602-F178-460F-80DD-5DD2DFC29E7D}" srcOrd="0" destOrd="0" presId="urn:microsoft.com/office/officeart/2008/layout/PictureStrips"/>
    <dgm:cxn modelId="{D82A76F2-4373-47ED-9E16-62E6E6253437}" type="presOf" srcId="{BBCF0737-3988-4095-A467-51390785FECF}" destId="{FFB8B0B9-B877-49F8-AC13-76FB572D2540}" srcOrd="0" destOrd="1" presId="urn:microsoft.com/office/officeart/2008/layout/PictureStrips"/>
    <dgm:cxn modelId="{B2886BFF-8697-4AE5-8A89-EF2A2CB367DB}" srcId="{C86796D8-2D60-4E72-983B-00F8FE659BB2}" destId="{1D31E5CA-24FE-4A63-9E13-E2BC55069332}" srcOrd="0" destOrd="0" parTransId="{5348C318-7132-4639-91B0-FA678D46FB68}" sibTransId="{52CC545B-F4EF-4B0D-A8BE-A2AB2113ACB0}"/>
    <dgm:cxn modelId="{1969704E-7894-48A0-8DD1-958A34281900}" type="presParOf" srcId="{5A0085F7-7D4C-4AF9-94E8-A2CC98761C97}" destId="{3217A8AC-3A90-4ED7-A8C0-3646330728E8}" srcOrd="0" destOrd="0" presId="urn:microsoft.com/office/officeart/2008/layout/PictureStrips"/>
    <dgm:cxn modelId="{5F185C07-A975-4796-AA88-844C24E82091}" type="presParOf" srcId="{3217A8AC-3A90-4ED7-A8C0-3646330728E8}" destId="{FFB8B0B9-B877-49F8-AC13-76FB572D2540}" srcOrd="0" destOrd="0" presId="urn:microsoft.com/office/officeart/2008/layout/PictureStrips"/>
    <dgm:cxn modelId="{A9061BDD-E6C7-48A1-B9BF-336A6EDB4300}" type="presParOf" srcId="{3217A8AC-3A90-4ED7-A8C0-3646330728E8}" destId="{726C9B30-22CD-45F2-9A9A-68C912AFB56F}" srcOrd="1" destOrd="0" presId="urn:microsoft.com/office/officeart/2008/layout/PictureStrips"/>
    <dgm:cxn modelId="{1BB51428-51DE-4507-8D4D-59C2A930FD04}" type="presParOf" srcId="{5A0085F7-7D4C-4AF9-94E8-A2CC98761C97}" destId="{3F2668B6-FEC0-4538-BF9A-CCC60373D352}" srcOrd="1" destOrd="0" presId="urn:microsoft.com/office/officeart/2008/layout/PictureStrips"/>
    <dgm:cxn modelId="{F66FD8C6-7E16-4AF8-9F33-BAA75482ECAC}" type="presParOf" srcId="{5A0085F7-7D4C-4AF9-94E8-A2CC98761C97}" destId="{7256A7E8-C308-4762-A248-A167FE0983FC}" srcOrd="2" destOrd="0" presId="urn:microsoft.com/office/officeart/2008/layout/PictureStrips"/>
    <dgm:cxn modelId="{064C03EE-5F8D-4A56-B559-4CBBF21EEB9E}" type="presParOf" srcId="{7256A7E8-C308-4762-A248-A167FE0983FC}" destId="{807DD186-A0E8-493A-90C6-A9EBD7620963}" srcOrd="0" destOrd="0" presId="urn:microsoft.com/office/officeart/2008/layout/PictureStrips"/>
    <dgm:cxn modelId="{6659D75A-2816-4E2E-B70E-01C4D8F01135}" type="presParOf" srcId="{7256A7E8-C308-4762-A248-A167FE0983FC}" destId="{64352BA6-4D84-4789-9A92-D57F21C1FEF6}" srcOrd="1" destOrd="0" presId="urn:microsoft.com/office/officeart/2008/layout/PictureStrips"/>
    <dgm:cxn modelId="{9D8F81F0-7490-425D-B253-F46B32881F38}" type="presParOf" srcId="{5A0085F7-7D4C-4AF9-94E8-A2CC98761C97}" destId="{B296B412-7C23-4DD8-A496-2AE55B3C2C1B}" srcOrd="3" destOrd="0" presId="urn:microsoft.com/office/officeart/2008/layout/PictureStrips"/>
    <dgm:cxn modelId="{8DF788E9-D2E4-42DA-82FA-D4F5732F0639}" type="presParOf" srcId="{5A0085F7-7D4C-4AF9-94E8-A2CC98761C97}" destId="{C256CBB9-5182-4EED-A734-09C25C1C6548}" srcOrd="4" destOrd="0" presId="urn:microsoft.com/office/officeart/2008/layout/PictureStrips"/>
    <dgm:cxn modelId="{70EE3C14-B80F-4759-8269-1CA612D01768}" type="presParOf" srcId="{C256CBB9-5182-4EED-A734-09C25C1C6548}" destId="{F37F0602-F178-460F-80DD-5DD2DFC29E7D}" srcOrd="0" destOrd="0" presId="urn:microsoft.com/office/officeart/2008/layout/PictureStrips"/>
    <dgm:cxn modelId="{96374970-EACF-48A0-A1EA-7E3033A74329}" type="presParOf" srcId="{C256CBB9-5182-4EED-A734-09C25C1C6548}" destId="{A4A1CC0F-C823-400F-A5E7-925B6489DA6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8784F4-354F-4905-975C-7FA87AF99DD1}"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9B2C2153-1CD3-468D-8C8A-61ED0E2B45EC}">
      <dgm:prSet phldrT="[Text]" custT="1"/>
      <dgm:spPr/>
      <dgm:t>
        <a:bodyPr/>
        <a:lstStyle/>
        <a:p>
          <a:pPr>
            <a:buFont typeface="Arial" panose="020B0604020202020204" pitchFamily="34" charset="0"/>
            <a:buChar char="•"/>
          </a:pPr>
          <a:r>
            <a:rPr lang="en-US" sz="2000" dirty="0"/>
            <a:t>Retractable or single use syringes</a:t>
          </a:r>
        </a:p>
      </dgm:t>
    </dgm:pt>
    <dgm:pt modelId="{6A938095-F508-4853-A114-78A495C5C1F2}" type="parTrans" cxnId="{6ACD1708-B68E-452D-9F26-CD42EB0EC00B}">
      <dgm:prSet/>
      <dgm:spPr/>
      <dgm:t>
        <a:bodyPr/>
        <a:lstStyle/>
        <a:p>
          <a:endParaRPr lang="en-US"/>
        </a:p>
      </dgm:t>
    </dgm:pt>
    <dgm:pt modelId="{0844779E-C371-46D8-9418-9E8B95645ECD}" type="sibTrans" cxnId="{6ACD1708-B68E-452D-9F26-CD42EB0EC00B}">
      <dgm:prSet/>
      <dgm:spPr/>
      <dgm:t>
        <a:bodyPr/>
        <a:lstStyle/>
        <a:p>
          <a:endParaRPr lang="en-US"/>
        </a:p>
      </dgm:t>
    </dgm:pt>
    <dgm:pt modelId="{C86796D8-2D60-4E72-983B-00F8FE659BB2}">
      <dgm:prSet custT="1"/>
      <dgm:spPr/>
      <dgm:t>
        <a:bodyPr/>
        <a:lstStyle/>
        <a:p>
          <a:r>
            <a:rPr lang="en-US" sz="2000" dirty="0"/>
            <a:t>Two-piece detachable needle or luer lock syringe</a:t>
          </a:r>
        </a:p>
      </dgm:t>
    </dgm:pt>
    <dgm:pt modelId="{EDE88E87-1F04-4F72-9A9A-0E43D6FE305F}" type="parTrans" cxnId="{DC185623-AECF-491F-AA74-8A1C5AA73230}">
      <dgm:prSet/>
      <dgm:spPr/>
      <dgm:t>
        <a:bodyPr/>
        <a:lstStyle/>
        <a:p>
          <a:endParaRPr lang="en-US"/>
        </a:p>
      </dgm:t>
    </dgm:pt>
    <dgm:pt modelId="{7EF6D525-633D-4988-93D1-438C9074E033}" type="sibTrans" cxnId="{DC185623-AECF-491F-AA74-8A1C5AA73230}">
      <dgm:prSet/>
      <dgm:spPr/>
      <dgm:t>
        <a:bodyPr/>
        <a:lstStyle/>
        <a:p>
          <a:endParaRPr lang="en-US"/>
        </a:p>
      </dgm:t>
    </dgm:pt>
    <dgm:pt modelId="{AF1CF9F0-33A2-4C87-B385-4F78900D7D18}">
      <dgm:prSet custT="1"/>
      <dgm:spPr/>
      <dgm:t>
        <a:bodyPr/>
        <a:lstStyle/>
        <a:p>
          <a:r>
            <a:rPr lang="en-US" sz="2000" dirty="0"/>
            <a:t>One piece or integral cannula - type</a:t>
          </a:r>
        </a:p>
      </dgm:t>
    </dgm:pt>
    <dgm:pt modelId="{A2151CF7-ACEB-4AC7-89D7-C6BFDF2A2A83}" type="parTrans" cxnId="{8E9E8E89-EE3C-4C87-B20D-019B70C8E212}">
      <dgm:prSet/>
      <dgm:spPr/>
      <dgm:t>
        <a:bodyPr/>
        <a:lstStyle/>
        <a:p>
          <a:endParaRPr lang="en-US"/>
        </a:p>
      </dgm:t>
    </dgm:pt>
    <dgm:pt modelId="{3D9305CE-200A-4FE2-AB97-9C27635C6D76}" type="sibTrans" cxnId="{8E9E8E89-EE3C-4C87-B20D-019B70C8E212}">
      <dgm:prSet/>
      <dgm:spPr/>
      <dgm:t>
        <a:bodyPr/>
        <a:lstStyle/>
        <a:p>
          <a:endParaRPr lang="en-US"/>
        </a:p>
      </dgm:t>
    </dgm:pt>
    <dgm:pt modelId="{5A0085F7-7D4C-4AF9-94E8-A2CC98761C97}" type="pres">
      <dgm:prSet presAssocID="{DF8784F4-354F-4905-975C-7FA87AF99DD1}" presName="Name0" presStyleCnt="0">
        <dgm:presLayoutVars>
          <dgm:dir/>
          <dgm:resizeHandles val="exact"/>
        </dgm:presLayoutVars>
      </dgm:prSet>
      <dgm:spPr/>
    </dgm:pt>
    <dgm:pt modelId="{3217A8AC-3A90-4ED7-A8C0-3646330728E8}" type="pres">
      <dgm:prSet presAssocID="{9B2C2153-1CD3-468D-8C8A-61ED0E2B45EC}" presName="composite" presStyleCnt="0"/>
      <dgm:spPr/>
    </dgm:pt>
    <dgm:pt modelId="{FFB8B0B9-B877-49F8-AC13-76FB572D2540}" type="pres">
      <dgm:prSet presAssocID="{9B2C2153-1CD3-468D-8C8A-61ED0E2B45EC}" presName="rect1" presStyleLbl="trAlignAcc1" presStyleIdx="0" presStyleCnt="3" custScaleX="80913" custScaleY="57870" custLinFactNeighborX="-14907" custLinFactNeighborY="11663">
        <dgm:presLayoutVars>
          <dgm:bulletEnabled val="1"/>
        </dgm:presLayoutVars>
      </dgm:prSet>
      <dgm:spPr/>
    </dgm:pt>
    <dgm:pt modelId="{726C9B30-22CD-45F2-9A9A-68C912AFB56F}" type="pres">
      <dgm:prSet presAssocID="{9B2C2153-1CD3-468D-8C8A-61ED0E2B45EC}" presName="rect2" presStyleLbl="fgImgPlace1" presStyleIdx="0" presStyleCnt="3" custLinFactNeighborX="-19477" custLinFactNeighborY="-6477"/>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3F2668B6-FEC0-4538-BF9A-CCC60373D352}" type="pres">
      <dgm:prSet presAssocID="{0844779E-C371-46D8-9418-9E8B95645ECD}" presName="sibTrans" presStyleCnt="0"/>
      <dgm:spPr/>
    </dgm:pt>
    <dgm:pt modelId="{7256A7E8-C308-4762-A248-A167FE0983FC}" type="pres">
      <dgm:prSet presAssocID="{C86796D8-2D60-4E72-983B-00F8FE659BB2}" presName="composite" presStyleCnt="0"/>
      <dgm:spPr/>
    </dgm:pt>
    <dgm:pt modelId="{807DD186-A0E8-493A-90C6-A9EBD7620963}" type="pres">
      <dgm:prSet presAssocID="{C86796D8-2D60-4E72-983B-00F8FE659BB2}" presName="rect1" presStyleLbl="trAlignAcc1" presStyleIdx="1" presStyleCnt="3" custScaleX="80913" custScaleY="57870" custLinFactNeighborX="-14907" custLinFactNeighborY="11663">
        <dgm:presLayoutVars>
          <dgm:bulletEnabled val="1"/>
        </dgm:presLayoutVars>
      </dgm:prSet>
      <dgm:spPr/>
    </dgm:pt>
    <dgm:pt modelId="{64352BA6-4D84-4789-9A92-D57F21C1FEF6}" type="pres">
      <dgm:prSet presAssocID="{C86796D8-2D60-4E72-983B-00F8FE659BB2}" presName="rect2" presStyleLbl="fgImgPlace1" presStyleIdx="1" presStyleCnt="3" custLinFactNeighborX="-19477" custLinFactNeighborY="-6477"/>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B296B412-7C23-4DD8-A496-2AE55B3C2C1B}" type="pres">
      <dgm:prSet presAssocID="{7EF6D525-633D-4988-93D1-438C9074E033}" presName="sibTrans" presStyleCnt="0"/>
      <dgm:spPr/>
    </dgm:pt>
    <dgm:pt modelId="{C256CBB9-5182-4EED-A734-09C25C1C6548}" type="pres">
      <dgm:prSet presAssocID="{AF1CF9F0-33A2-4C87-B385-4F78900D7D18}" presName="composite" presStyleCnt="0"/>
      <dgm:spPr/>
    </dgm:pt>
    <dgm:pt modelId="{F37F0602-F178-460F-80DD-5DD2DFC29E7D}" type="pres">
      <dgm:prSet presAssocID="{AF1CF9F0-33A2-4C87-B385-4F78900D7D18}" presName="rect1" presStyleLbl="trAlignAcc1" presStyleIdx="2" presStyleCnt="3" custScaleX="80913" custScaleY="57870" custLinFactNeighborX="-14907" custLinFactNeighborY="11663">
        <dgm:presLayoutVars>
          <dgm:bulletEnabled val="1"/>
        </dgm:presLayoutVars>
      </dgm:prSet>
      <dgm:spPr/>
    </dgm:pt>
    <dgm:pt modelId="{A4A1CC0F-C823-400F-A5E7-925B6489DA61}" type="pres">
      <dgm:prSet presAssocID="{AF1CF9F0-33A2-4C87-B385-4F78900D7D18}" presName="rect2" presStyleLbl="fgImgPlace1" presStyleIdx="2" presStyleCnt="3" custLinFactNeighborX="-19477" custLinFactNeighborY="-6477"/>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6ACD1708-B68E-452D-9F26-CD42EB0EC00B}" srcId="{DF8784F4-354F-4905-975C-7FA87AF99DD1}" destId="{9B2C2153-1CD3-468D-8C8A-61ED0E2B45EC}" srcOrd="0" destOrd="0" parTransId="{6A938095-F508-4853-A114-78A495C5C1F2}" sibTransId="{0844779E-C371-46D8-9418-9E8B95645ECD}"/>
    <dgm:cxn modelId="{DC185623-AECF-491F-AA74-8A1C5AA73230}" srcId="{DF8784F4-354F-4905-975C-7FA87AF99DD1}" destId="{C86796D8-2D60-4E72-983B-00F8FE659BB2}" srcOrd="1" destOrd="0" parTransId="{EDE88E87-1F04-4F72-9A9A-0E43D6FE305F}" sibTransId="{7EF6D525-633D-4988-93D1-438C9074E033}"/>
    <dgm:cxn modelId="{50DAA55E-44C7-40A5-B0DE-F23585BDC0A2}" type="presOf" srcId="{9B2C2153-1CD3-468D-8C8A-61ED0E2B45EC}" destId="{FFB8B0B9-B877-49F8-AC13-76FB572D2540}" srcOrd="0" destOrd="0" presId="urn:microsoft.com/office/officeart/2008/layout/PictureStrips"/>
    <dgm:cxn modelId="{9602E76F-DC44-4E0A-84E5-1A00BDB3503D}" type="presOf" srcId="{DF8784F4-354F-4905-975C-7FA87AF99DD1}" destId="{5A0085F7-7D4C-4AF9-94E8-A2CC98761C97}" srcOrd="0" destOrd="0" presId="urn:microsoft.com/office/officeart/2008/layout/PictureStrips"/>
    <dgm:cxn modelId="{8E9E8E89-EE3C-4C87-B20D-019B70C8E212}" srcId="{DF8784F4-354F-4905-975C-7FA87AF99DD1}" destId="{AF1CF9F0-33A2-4C87-B385-4F78900D7D18}" srcOrd="2" destOrd="0" parTransId="{A2151CF7-ACEB-4AC7-89D7-C6BFDF2A2A83}" sibTransId="{3D9305CE-200A-4FE2-AB97-9C27635C6D76}"/>
    <dgm:cxn modelId="{2F9321C3-361D-43DC-94C7-ED14FD6C1557}" type="presOf" srcId="{C86796D8-2D60-4E72-983B-00F8FE659BB2}" destId="{807DD186-A0E8-493A-90C6-A9EBD7620963}" srcOrd="0" destOrd="0" presId="urn:microsoft.com/office/officeart/2008/layout/PictureStrips"/>
    <dgm:cxn modelId="{F61180E9-0FAF-434B-9BF5-ECF1F5316FE3}" type="presOf" srcId="{AF1CF9F0-33A2-4C87-B385-4F78900D7D18}" destId="{F37F0602-F178-460F-80DD-5DD2DFC29E7D}" srcOrd="0" destOrd="0" presId="urn:microsoft.com/office/officeart/2008/layout/PictureStrips"/>
    <dgm:cxn modelId="{1969704E-7894-48A0-8DD1-958A34281900}" type="presParOf" srcId="{5A0085F7-7D4C-4AF9-94E8-A2CC98761C97}" destId="{3217A8AC-3A90-4ED7-A8C0-3646330728E8}" srcOrd="0" destOrd="0" presId="urn:microsoft.com/office/officeart/2008/layout/PictureStrips"/>
    <dgm:cxn modelId="{5F185C07-A975-4796-AA88-844C24E82091}" type="presParOf" srcId="{3217A8AC-3A90-4ED7-A8C0-3646330728E8}" destId="{FFB8B0B9-B877-49F8-AC13-76FB572D2540}" srcOrd="0" destOrd="0" presId="urn:microsoft.com/office/officeart/2008/layout/PictureStrips"/>
    <dgm:cxn modelId="{A9061BDD-E6C7-48A1-B9BF-336A6EDB4300}" type="presParOf" srcId="{3217A8AC-3A90-4ED7-A8C0-3646330728E8}" destId="{726C9B30-22CD-45F2-9A9A-68C912AFB56F}" srcOrd="1" destOrd="0" presId="urn:microsoft.com/office/officeart/2008/layout/PictureStrips"/>
    <dgm:cxn modelId="{1BB51428-51DE-4507-8D4D-59C2A930FD04}" type="presParOf" srcId="{5A0085F7-7D4C-4AF9-94E8-A2CC98761C97}" destId="{3F2668B6-FEC0-4538-BF9A-CCC60373D352}" srcOrd="1" destOrd="0" presId="urn:microsoft.com/office/officeart/2008/layout/PictureStrips"/>
    <dgm:cxn modelId="{F66FD8C6-7E16-4AF8-9F33-BAA75482ECAC}" type="presParOf" srcId="{5A0085F7-7D4C-4AF9-94E8-A2CC98761C97}" destId="{7256A7E8-C308-4762-A248-A167FE0983FC}" srcOrd="2" destOrd="0" presId="urn:microsoft.com/office/officeart/2008/layout/PictureStrips"/>
    <dgm:cxn modelId="{064C03EE-5F8D-4A56-B559-4CBBF21EEB9E}" type="presParOf" srcId="{7256A7E8-C308-4762-A248-A167FE0983FC}" destId="{807DD186-A0E8-493A-90C6-A9EBD7620963}" srcOrd="0" destOrd="0" presId="urn:microsoft.com/office/officeart/2008/layout/PictureStrips"/>
    <dgm:cxn modelId="{6659D75A-2816-4E2E-B70E-01C4D8F01135}" type="presParOf" srcId="{7256A7E8-C308-4762-A248-A167FE0983FC}" destId="{64352BA6-4D84-4789-9A92-D57F21C1FEF6}" srcOrd="1" destOrd="0" presId="urn:microsoft.com/office/officeart/2008/layout/PictureStrips"/>
    <dgm:cxn modelId="{9D8F81F0-7490-425D-B253-F46B32881F38}" type="presParOf" srcId="{5A0085F7-7D4C-4AF9-94E8-A2CC98761C97}" destId="{B296B412-7C23-4DD8-A496-2AE55B3C2C1B}" srcOrd="3" destOrd="0" presId="urn:microsoft.com/office/officeart/2008/layout/PictureStrips"/>
    <dgm:cxn modelId="{8DF788E9-D2E4-42DA-82FA-D4F5732F0639}" type="presParOf" srcId="{5A0085F7-7D4C-4AF9-94E8-A2CC98761C97}" destId="{C256CBB9-5182-4EED-A734-09C25C1C6548}" srcOrd="4" destOrd="0" presId="urn:microsoft.com/office/officeart/2008/layout/PictureStrips"/>
    <dgm:cxn modelId="{70EE3C14-B80F-4759-8269-1CA612D01768}" type="presParOf" srcId="{C256CBB9-5182-4EED-A734-09C25C1C6548}" destId="{F37F0602-F178-460F-80DD-5DD2DFC29E7D}" srcOrd="0" destOrd="0" presId="urn:microsoft.com/office/officeart/2008/layout/PictureStrips"/>
    <dgm:cxn modelId="{96374970-EACF-48A0-A1EA-7E3033A74329}" type="presParOf" srcId="{C256CBB9-5182-4EED-A734-09C25C1C6548}" destId="{A4A1CC0F-C823-400F-A5E7-925B6489DA61}" srcOrd="1" destOrd="0" presId="urn:microsoft.com/office/officeart/2008/layout/PictureStrip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75C07C-2A56-4B20-A2AC-25F2A5CC262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88912A9F-6C98-47CF-9605-BFB4F1B7BE1B}">
      <dgm:prSet phldrT="[Text]"/>
      <dgm:spPr/>
      <dgm:t>
        <a:bodyPr/>
        <a:lstStyle/>
        <a:p>
          <a:pPr>
            <a:buNone/>
          </a:pPr>
          <a:r>
            <a:rPr lang="en-US" dirty="0"/>
            <a:t>Sterile, unused one piece or integral cannula type</a:t>
          </a:r>
        </a:p>
      </dgm:t>
    </dgm:pt>
    <dgm:pt modelId="{AE858A81-98E4-4AA9-B8B8-BC4A2F7B0717}" type="parTrans" cxnId="{F6CDF0C7-E93E-4469-A4A3-A3B0CC7FF1D9}">
      <dgm:prSet/>
      <dgm:spPr/>
      <dgm:t>
        <a:bodyPr/>
        <a:lstStyle/>
        <a:p>
          <a:endParaRPr lang="en-US"/>
        </a:p>
      </dgm:t>
    </dgm:pt>
    <dgm:pt modelId="{C6AB2C92-3C4C-42DA-A14C-782574054014}" type="sibTrans" cxnId="{F6CDF0C7-E93E-4469-A4A3-A3B0CC7FF1D9}">
      <dgm:prSet/>
      <dgm:spPr/>
      <dgm:t>
        <a:bodyPr/>
        <a:lstStyle/>
        <a:p>
          <a:endParaRPr lang="en-US"/>
        </a:p>
      </dgm:t>
    </dgm:pt>
    <dgm:pt modelId="{293ED7E7-3126-45CD-82F9-8495886DF8E0}">
      <dgm:prSet/>
      <dgm:spPr/>
      <dgm:t>
        <a:bodyPr/>
        <a:lstStyle/>
        <a:p>
          <a:r>
            <a:rPr lang="en-US" dirty="0"/>
            <a:t>Sterile, unused two piece or detachable needle type</a:t>
          </a:r>
        </a:p>
      </dgm:t>
    </dgm:pt>
    <dgm:pt modelId="{15744379-52C0-417C-A9AE-9B5149702F38}" type="parTrans" cxnId="{D924C2D6-367B-49A0-9894-EE3150A81114}">
      <dgm:prSet/>
      <dgm:spPr/>
      <dgm:t>
        <a:bodyPr/>
        <a:lstStyle/>
        <a:p>
          <a:endParaRPr lang="en-US"/>
        </a:p>
      </dgm:t>
    </dgm:pt>
    <dgm:pt modelId="{5049CBB6-F9A3-4625-BFB6-429F727A8C90}" type="sibTrans" cxnId="{D924C2D6-367B-49A0-9894-EE3150A81114}">
      <dgm:prSet/>
      <dgm:spPr/>
      <dgm:t>
        <a:bodyPr/>
        <a:lstStyle/>
        <a:p>
          <a:endParaRPr lang="en-US"/>
        </a:p>
      </dgm:t>
    </dgm:pt>
    <dgm:pt modelId="{5B43DCDA-C13F-4E08-9C88-4220EDE90496}">
      <dgm:prSet/>
      <dgm:spPr/>
      <dgm:t>
        <a:bodyPr/>
        <a:lstStyle/>
        <a:p>
          <a:r>
            <a:rPr lang="en-US" dirty="0"/>
            <a:t>Retractable syringes and previously used syringes of any type</a:t>
          </a:r>
          <a:br>
            <a:rPr lang="en-US" dirty="0"/>
          </a:br>
          <a:endParaRPr lang="en-US" dirty="0"/>
        </a:p>
      </dgm:t>
    </dgm:pt>
    <dgm:pt modelId="{D5E3465A-302F-4BB4-81BE-F1D0894A767B}" type="parTrans" cxnId="{24711FF8-5604-4D3F-B265-0E90C9009ED1}">
      <dgm:prSet/>
      <dgm:spPr/>
      <dgm:t>
        <a:bodyPr/>
        <a:lstStyle/>
        <a:p>
          <a:endParaRPr lang="en-US"/>
        </a:p>
      </dgm:t>
    </dgm:pt>
    <dgm:pt modelId="{C241C5B8-705A-4C6E-A7D8-51FA48026822}" type="sibTrans" cxnId="{24711FF8-5604-4D3F-B265-0E90C9009ED1}">
      <dgm:prSet/>
      <dgm:spPr/>
      <dgm:t>
        <a:bodyPr/>
        <a:lstStyle/>
        <a:p>
          <a:endParaRPr lang="en-US"/>
        </a:p>
      </dgm:t>
    </dgm:pt>
    <dgm:pt modelId="{0DCA4BE0-178E-4633-8511-2831B853F88C}" type="pres">
      <dgm:prSet presAssocID="{A375C07C-2A56-4B20-A2AC-25F2A5CC2624}" presName="Name0" presStyleCnt="0">
        <dgm:presLayoutVars>
          <dgm:dir/>
          <dgm:resizeHandles val="exact"/>
        </dgm:presLayoutVars>
      </dgm:prSet>
      <dgm:spPr/>
    </dgm:pt>
    <dgm:pt modelId="{D9259446-F843-42C7-88F6-C5D7A05B1079}" type="pres">
      <dgm:prSet presAssocID="{88912A9F-6C98-47CF-9605-BFB4F1B7BE1B}" presName="composite" presStyleCnt="0"/>
      <dgm:spPr/>
    </dgm:pt>
    <dgm:pt modelId="{DD45AA53-134B-44C4-931D-B6AB43B0DB63}" type="pres">
      <dgm:prSet presAssocID="{88912A9F-6C98-47CF-9605-BFB4F1B7BE1B}" presName="rect1" presStyleLbl="trAlignAcc1" presStyleIdx="0" presStyleCnt="3">
        <dgm:presLayoutVars>
          <dgm:bulletEnabled val="1"/>
        </dgm:presLayoutVars>
      </dgm:prSet>
      <dgm:spPr/>
    </dgm:pt>
    <dgm:pt modelId="{83D5B77C-DAA3-4F71-A214-97F39DE577C8}" type="pres">
      <dgm:prSet presAssocID="{88912A9F-6C98-47CF-9605-BFB4F1B7BE1B}" presName="rect2" presStyleLbl="fgImgPlace1" presStyleIdx="0" presStyleCnt="3" custScaleX="153927" custLinFactNeighborX="-19074"/>
      <dgm:spPr>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pt>
    <dgm:pt modelId="{40824964-E07C-4D18-A934-73B24DF3D6DE}" type="pres">
      <dgm:prSet presAssocID="{C6AB2C92-3C4C-42DA-A14C-782574054014}" presName="sibTrans" presStyleCnt="0"/>
      <dgm:spPr/>
    </dgm:pt>
    <dgm:pt modelId="{5B9F7DDE-EA34-4738-9946-13B90CEF4213}" type="pres">
      <dgm:prSet presAssocID="{293ED7E7-3126-45CD-82F9-8495886DF8E0}" presName="composite" presStyleCnt="0"/>
      <dgm:spPr/>
    </dgm:pt>
    <dgm:pt modelId="{89479D2C-B3AF-4173-97D2-EB0629C55881}" type="pres">
      <dgm:prSet presAssocID="{293ED7E7-3126-45CD-82F9-8495886DF8E0}" presName="rect1" presStyleLbl="trAlignAcc1" presStyleIdx="1" presStyleCnt="3">
        <dgm:presLayoutVars>
          <dgm:bulletEnabled val="1"/>
        </dgm:presLayoutVars>
      </dgm:prSet>
      <dgm:spPr/>
    </dgm:pt>
    <dgm:pt modelId="{AA96513C-FDE4-4D9E-9474-4F35B02CA0A7}" type="pres">
      <dgm:prSet presAssocID="{293ED7E7-3126-45CD-82F9-8495886DF8E0}" presName="rect2" presStyleLbl="fgImgPlace1" presStyleIdx="1" presStyleCnt="3" custScaleX="153927" custLinFactNeighborX="-19074"/>
      <dgm:spPr>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9F0ED5F-B3A9-47C7-B710-BF90F0A70A9F}" type="pres">
      <dgm:prSet presAssocID="{5049CBB6-F9A3-4625-BFB6-429F727A8C90}" presName="sibTrans" presStyleCnt="0"/>
      <dgm:spPr/>
    </dgm:pt>
    <dgm:pt modelId="{C83C0AFC-926B-4AA0-85A1-7FD828EE8B19}" type="pres">
      <dgm:prSet presAssocID="{5B43DCDA-C13F-4E08-9C88-4220EDE90496}" presName="composite" presStyleCnt="0"/>
      <dgm:spPr/>
    </dgm:pt>
    <dgm:pt modelId="{C42404CC-49CA-4EAF-9B15-08BA7347EEDD}" type="pres">
      <dgm:prSet presAssocID="{5B43DCDA-C13F-4E08-9C88-4220EDE90496}" presName="rect1" presStyleLbl="trAlignAcc1" presStyleIdx="2" presStyleCnt="3">
        <dgm:presLayoutVars>
          <dgm:bulletEnabled val="1"/>
        </dgm:presLayoutVars>
      </dgm:prSet>
      <dgm:spPr/>
    </dgm:pt>
    <dgm:pt modelId="{866DD468-70F1-4CE1-8504-C51DFCD7E5D4}" type="pres">
      <dgm:prSet presAssocID="{5B43DCDA-C13F-4E08-9C88-4220EDE90496}" presName="rect2" presStyleLbl="fgImgPlace1" presStyleIdx="2" presStyleCnt="3" custScaleX="139112" custLinFactNeighborX="-19074"/>
      <dgm:spPr>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047C411D-AE0F-431F-AA12-396514414BE6}" type="presOf" srcId="{A375C07C-2A56-4B20-A2AC-25F2A5CC2624}" destId="{0DCA4BE0-178E-4633-8511-2831B853F88C}" srcOrd="0" destOrd="0" presId="urn:microsoft.com/office/officeart/2008/layout/PictureStrips"/>
    <dgm:cxn modelId="{21825C61-1EBE-4188-84C1-7A934D3D2599}" type="presOf" srcId="{88912A9F-6C98-47CF-9605-BFB4F1B7BE1B}" destId="{DD45AA53-134B-44C4-931D-B6AB43B0DB63}" srcOrd="0" destOrd="0" presId="urn:microsoft.com/office/officeart/2008/layout/PictureStrips"/>
    <dgm:cxn modelId="{0CCC5068-309D-4B21-9CB2-6A56FB50ED31}" type="presOf" srcId="{5B43DCDA-C13F-4E08-9C88-4220EDE90496}" destId="{C42404CC-49CA-4EAF-9B15-08BA7347EEDD}" srcOrd="0" destOrd="0" presId="urn:microsoft.com/office/officeart/2008/layout/PictureStrips"/>
    <dgm:cxn modelId="{BA27858F-89DB-4355-A6E7-2476840DF63A}" type="presOf" srcId="{293ED7E7-3126-45CD-82F9-8495886DF8E0}" destId="{89479D2C-B3AF-4173-97D2-EB0629C55881}" srcOrd="0" destOrd="0" presId="urn:microsoft.com/office/officeart/2008/layout/PictureStrips"/>
    <dgm:cxn modelId="{F6CDF0C7-E93E-4469-A4A3-A3B0CC7FF1D9}" srcId="{A375C07C-2A56-4B20-A2AC-25F2A5CC2624}" destId="{88912A9F-6C98-47CF-9605-BFB4F1B7BE1B}" srcOrd="0" destOrd="0" parTransId="{AE858A81-98E4-4AA9-B8B8-BC4A2F7B0717}" sibTransId="{C6AB2C92-3C4C-42DA-A14C-782574054014}"/>
    <dgm:cxn modelId="{D924C2D6-367B-49A0-9894-EE3150A81114}" srcId="{A375C07C-2A56-4B20-A2AC-25F2A5CC2624}" destId="{293ED7E7-3126-45CD-82F9-8495886DF8E0}" srcOrd="1" destOrd="0" parTransId="{15744379-52C0-417C-A9AE-9B5149702F38}" sibTransId="{5049CBB6-F9A3-4625-BFB6-429F727A8C90}"/>
    <dgm:cxn modelId="{24711FF8-5604-4D3F-B265-0E90C9009ED1}" srcId="{A375C07C-2A56-4B20-A2AC-25F2A5CC2624}" destId="{5B43DCDA-C13F-4E08-9C88-4220EDE90496}" srcOrd="2" destOrd="0" parTransId="{D5E3465A-302F-4BB4-81BE-F1D0894A767B}" sibTransId="{C241C5B8-705A-4C6E-A7D8-51FA48026822}"/>
    <dgm:cxn modelId="{08CBE4EA-3313-4A60-B718-688400E98F55}" type="presParOf" srcId="{0DCA4BE0-178E-4633-8511-2831B853F88C}" destId="{D9259446-F843-42C7-88F6-C5D7A05B1079}" srcOrd="0" destOrd="0" presId="urn:microsoft.com/office/officeart/2008/layout/PictureStrips"/>
    <dgm:cxn modelId="{56DD2C2C-9513-4E17-BD56-47285E90149F}" type="presParOf" srcId="{D9259446-F843-42C7-88F6-C5D7A05B1079}" destId="{DD45AA53-134B-44C4-931D-B6AB43B0DB63}" srcOrd="0" destOrd="0" presId="urn:microsoft.com/office/officeart/2008/layout/PictureStrips"/>
    <dgm:cxn modelId="{19DD5006-63A4-4925-AB79-3AB1754081C8}" type="presParOf" srcId="{D9259446-F843-42C7-88F6-C5D7A05B1079}" destId="{83D5B77C-DAA3-4F71-A214-97F39DE577C8}" srcOrd="1" destOrd="0" presId="urn:microsoft.com/office/officeart/2008/layout/PictureStrips"/>
    <dgm:cxn modelId="{F869A510-73A5-4BB4-9425-216F4583DFFE}" type="presParOf" srcId="{0DCA4BE0-178E-4633-8511-2831B853F88C}" destId="{40824964-E07C-4D18-A934-73B24DF3D6DE}" srcOrd="1" destOrd="0" presId="urn:microsoft.com/office/officeart/2008/layout/PictureStrips"/>
    <dgm:cxn modelId="{DAF6EF7C-D148-4F40-A08B-0818C39079BC}" type="presParOf" srcId="{0DCA4BE0-178E-4633-8511-2831B853F88C}" destId="{5B9F7DDE-EA34-4738-9946-13B90CEF4213}" srcOrd="2" destOrd="0" presId="urn:microsoft.com/office/officeart/2008/layout/PictureStrips"/>
    <dgm:cxn modelId="{E2385A0F-BE1B-4FBC-B354-043EB25516D9}" type="presParOf" srcId="{5B9F7DDE-EA34-4738-9946-13B90CEF4213}" destId="{89479D2C-B3AF-4173-97D2-EB0629C55881}" srcOrd="0" destOrd="0" presId="urn:microsoft.com/office/officeart/2008/layout/PictureStrips"/>
    <dgm:cxn modelId="{62477682-295F-4E08-B10D-1F2F9B49D9EC}" type="presParOf" srcId="{5B9F7DDE-EA34-4738-9946-13B90CEF4213}" destId="{AA96513C-FDE4-4D9E-9474-4F35B02CA0A7}" srcOrd="1" destOrd="0" presId="urn:microsoft.com/office/officeart/2008/layout/PictureStrips"/>
    <dgm:cxn modelId="{820871EF-E4AB-4389-AA10-A6762364328D}" type="presParOf" srcId="{0DCA4BE0-178E-4633-8511-2831B853F88C}" destId="{C9F0ED5F-B3A9-47C7-B710-BF90F0A70A9F}" srcOrd="3" destOrd="0" presId="urn:microsoft.com/office/officeart/2008/layout/PictureStrips"/>
    <dgm:cxn modelId="{9461D558-2026-4177-8737-8ABA9948C442}" type="presParOf" srcId="{0DCA4BE0-178E-4633-8511-2831B853F88C}" destId="{C83C0AFC-926B-4AA0-85A1-7FD828EE8B19}" srcOrd="4" destOrd="0" presId="urn:microsoft.com/office/officeart/2008/layout/PictureStrips"/>
    <dgm:cxn modelId="{E2A85526-0E55-4AD4-A3C6-EC7659B6F920}" type="presParOf" srcId="{C83C0AFC-926B-4AA0-85A1-7FD828EE8B19}" destId="{C42404CC-49CA-4EAF-9B15-08BA7347EEDD}" srcOrd="0" destOrd="0" presId="urn:microsoft.com/office/officeart/2008/layout/PictureStrips"/>
    <dgm:cxn modelId="{080C7EF5-EEB8-4344-8034-E56206B55EAB}" type="presParOf" srcId="{C83C0AFC-926B-4AA0-85A1-7FD828EE8B19}" destId="{866DD468-70F1-4CE1-8504-C51DFCD7E5D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75C07C-2A56-4B20-A2AC-25F2A5CC262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293ED7E7-3126-45CD-82F9-8495886DF8E0}">
      <dgm:prSet/>
      <dgm:spPr/>
      <dgm:t>
        <a:bodyPr/>
        <a:lstStyle/>
        <a:p>
          <a:r>
            <a:rPr lang="en-US" dirty="0"/>
            <a:t>Continue the injection practice that is most comfortable and reliable, using the appropriate syringe size</a:t>
          </a:r>
        </a:p>
      </dgm:t>
    </dgm:pt>
    <dgm:pt modelId="{5049CBB6-F9A3-4625-BFB6-429F727A8C90}" type="sibTrans" cxnId="{D924C2D6-367B-49A0-9894-EE3150A81114}">
      <dgm:prSet/>
      <dgm:spPr/>
      <dgm:t>
        <a:bodyPr/>
        <a:lstStyle/>
        <a:p>
          <a:endParaRPr lang="en-US"/>
        </a:p>
      </dgm:t>
    </dgm:pt>
    <dgm:pt modelId="{15744379-52C0-417C-A9AE-9B5149702F38}" type="parTrans" cxnId="{D924C2D6-367B-49A0-9894-EE3150A81114}">
      <dgm:prSet/>
      <dgm:spPr/>
      <dgm:t>
        <a:bodyPr/>
        <a:lstStyle/>
        <a:p>
          <a:endParaRPr lang="en-US"/>
        </a:p>
      </dgm:t>
    </dgm:pt>
    <dgm:pt modelId="{5B43DCDA-C13F-4E08-9C88-4220EDE90496}">
      <dgm:prSet/>
      <dgm:spPr/>
      <dgm:t>
        <a:bodyPr/>
        <a:lstStyle/>
        <a:p>
          <a:r>
            <a:rPr lang="en-US" dirty="0"/>
            <a:t>Changing to inappropriate and ineffective syringe sizes that cause an increase in the amount of injections</a:t>
          </a:r>
        </a:p>
      </dgm:t>
    </dgm:pt>
    <dgm:pt modelId="{C241C5B8-705A-4C6E-A7D8-51FA48026822}" type="sibTrans" cxnId="{24711FF8-5604-4D3F-B265-0E90C9009ED1}">
      <dgm:prSet/>
      <dgm:spPr/>
      <dgm:t>
        <a:bodyPr/>
        <a:lstStyle/>
        <a:p>
          <a:endParaRPr lang="en-US"/>
        </a:p>
      </dgm:t>
    </dgm:pt>
    <dgm:pt modelId="{D5E3465A-302F-4BB4-81BE-F1D0894A767B}" type="parTrans" cxnId="{24711FF8-5604-4D3F-B265-0E90C9009ED1}">
      <dgm:prSet/>
      <dgm:spPr/>
      <dgm:t>
        <a:bodyPr/>
        <a:lstStyle/>
        <a:p>
          <a:endParaRPr lang="en-US"/>
        </a:p>
      </dgm:t>
    </dgm:pt>
    <dgm:pt modelId="{88912A9F-6C98-47CF-9605-BFB4F1B7BE1B}">
      <dgm:prSet phldrT="[Text]"/>
      <dgm:spPr/>
      <dgm:t>
        <a:bodyPr/>
        <a:lstStyle/>
        <a:p>
          <a:pPr>
            <a:buNone/>
          </a:pPr>
          <a:r>
            <a:rPr lang="en-US" dirty="0"/>
            <a:t>Use as small a needle gauge as possible </a:t>
          </a:r>
        </a:p>
      </dgm:t>
    </dgm:pt>
    <dgm:pt modelId="{C6AB2C92-3C4C-42DA-A14C-782574054014}" type="sibTrans" cxnId="{F6CDF0C7-E93E-4469-A4A3-A3B0CC7FF1D9}">
      <dgm:prSet/>
      <dgm:spPr/>
      <dgm:t>
        <a:bodyPr/>
        <a:lstStyle/>
        <a:p>
          <a:endParaRPr lang="en-US"/>
        </a:p>
      </dgm:t>
    </dgm:pt>
    <dgm:pt modelId="{AE858A81-98E4-4AA9-B8B8-BC4A2F7B0717}" type="parTrans" cxnId="{F6CDF0C7-E93E-4469-A4A3-A3B0CC7FF1D9}">
      <dgm:prSet/>
      <dgm:spPr/>
      <dgm:t>
        <a:bodyPr/>
        <a:lstStyle/>
        <a:p>
          <a:endParaRPr lang="en-US"/>
        </a:p>
      </dgm:t>
    </dgm:pt>
    <dgm:pt modelId="{63133617-A4CB-4E0D-96C1-5EE5CD311FF7}">
      <dgm:prSet/>
      <dgm:spPr/>
      <dgm:t>
        <a:bodyPr/>
        <a:lstStyle/>
        <a:p>
          <a:pPr>
            <a:buNone/>
          </a:pPr>
          <a:r>
            <a:rPr lang="en-US" dirty="0"/>
            <a:t>smaller hole = smaller wound = reduced healing time</a:t>
          </a:r>
        </a:p>
      </dgm:t>
    </dgm:pt>
    <dgm:pt modelId="{91C4EFA9-FD90-42F1-8C35-30279FDB3196}" type="parTrans" cxnId="{C6CF3E0C-E095-40BE-BD4A-8EB848368A84}">
      <dgm:prSet/>
      <dgm:spPr/>
      <dgm:t>
        <a:bodyPr/>
        <a:lstStyle/>
        <a:p>
          <a:endParaRPr lang="en-US"/>
        </a:p>
      </dgm:t>
    </dgm:pt>
    <dgm:pt modelId="{4BB42D59-D3AC-4B09-B627-49BECC594935}" type="sibTrans" cxnId="{C6CF3E0C-E095-40BE-BD4A-8EB848368A84}">
      <dgm:prSet/>
      <dgm:spPr/>
      <dgm:t>
        <a:bodyPr/>
        <a:lstStyle/>
        <a:p>
          <a:endParaRPr lang="en-US"/>
        </a:p>
      </dgm:t>
    </dgm:pt>
    <dgm:pt modelId="{0DCA4BE0-178E-4633-8511-2831B853F88C}" type="pres">
      <dgm:prSet presAssocID="{A375C07C-2A56-4B20-A2AC-25F2A5CC2624}" presName="Name0" presStyleCnt="0">
        <dgm:presLayoutVars>
          <dgm:dir/>
          <dgm:resizeHandles val="exact"/>
        </dgm:presLayoutVars>
      </dgm:prSet>
      <dgm:spPr/>
    </dgm:pt>
    <dgm:pt modelId="{D9259446-F843-42C7-88F6-C5D7A05B1079}" type="pres">
      <dgm:prSet presAssocID="{88912A9F-6C98-47CF-9605-BFB4F1B7BE1B}" presName="composite" presStyleCnt="0"/>
      <dgm:spPr/>
    </dgm:pt>
    <dgm:pt modelId="{DD45AA53-134B-44C4-931D-B6AB43B0DB63}" type="pres">
      <dgm:prSet presAssocID="{88912A9F-6C98-47CF-9605-BFB4F1B7BE1B}" presName="rect1" presStyleLbl="trAlignAcc1" presStyleIdx="0" presStyleCnt="3" custScaleX="116766" custLinFactNeighborX="9034" custLinFactNeighborY="-7282">
        <dgm:presLayoutVars>
          <dgm:bulletEnabled val="1"/>
        </dgm:presLayoutVars>
      </dgm:prSet>
      <dgm:spPr/>
    </dgm:pt>
    <dgm:pt modelId="{83D5B77C-DAA3-4F71-A214-97F39DE577C8}" type="pres">
      <dgm:prSet presAssocID="{88912A9F-6C98-47CF-9605-BFB4F1B7BE1B}" presName="rect2" presStyleLbl="fgImgPlace1" presStyleIdx="0" presStyleCnt="3" custScaleX="153927" custLinFactNeighborX="-19074"/>
      <dgm:spPr>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pt>
    <dgm:pt modelId="{40824964-E07C-4D18-A934-73B24DF3D6DE}" type="pres">
      <dgm:prSet presAssocID="{C6AB2C92-3C4C-42DA-A14C-782574054014}" presName="sibTrans" presStyleCnt="0"/>
      <dgm:spPr/>
    </dgm:pt>
    <dgm:pt modelId="{5B9F7DDE-EA34-4738-9946-13B90CEF4213}" type="pres">
      <dgm:prSet presAssocID="{293ED7E7-3126-45CD-82F9-8495886DF8E0}" presName="composite" presStyleCnt="0"/>
      <dgm:spPr/>
    </dgm:pt>
    <dgm:pt modelId="{89479D2C-B3AF-4173-97D2-EB0629C55881}" type="pres">
      <dgm:prSet presAssocID="{293ED7E7-3126-45CD-82F9-8495886DF8E0}" presName="rect1" presStyleLbl="trAlignAcc1" presStyleIdx="1" presStyleCnt="3" custScaleX="116766" custLinFactNeighborX="9034" custLinFactNeighborY="-7282">
        <dgm:presLayoutVars>
          <dgm:bulletEnabled val="1"/>
        </dgm:presLayoutVars>
      </dgm:prSet>
      <dgm:spPr/>
    </dgm:pt>
    <dgm:pt modelId="{AA96513C-FDE4-4D9E-9474-4F35B02CA0A7}" type="pres">
      <dgm:prSet presAssocID="{293ED7E7-3126-45CD-82F9-8495886DF8E0}" presName="rect2" presStyleLbl="fgImgPlace1" presStyleIdx="1" presStyleCnt="3" custScaleX="153927" custLinFactNeighborX="-19074"/>
      <dgm:spPr>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9F0ED5F-B3A9-47C7-B710-BF90F0A70A9F}" type="pres">
      <dgm:prSet presAssocID="{5049CBB6-F9A3-4625-BFB6-429F727A8C90}" presName="sibTrans" presStyleCnt="0"/>
      <dgm:spPr/>
    </dgm:pt>
    <dgm:pt modelId="{C83C0AFC-926B-4AA0-85A1-7FD828EE8B19}" type="pres">
      <dgm:prSet presAssocID="{5B43DCDA-C13F-4E08-9C88-4220EDE90496}" presName="composite" presStyleCnt="0"/>
      <dgm:spPr/>
    </dgm:pt>
    <dgm:pt modelId="{C42404CC-49CA-4EAF-9B15-08BA7347EEDD}" type="pres">
      <dgm:prSet presAssocID="{5B43DCDA-C13F-4E08-9C88-4220EDE90496}" presName="rect1" presStyleLbl="trAlignAcc1" presStyleIdx="2" presStyleCnt="3" custScaleX="116766" custLinFactNeighborX="9034" custLinFactNeighborY="-7282">
        <dgm:presLayoutVars>
          <dgm:bulletEnabled val="1"/>
        </dgm:presLayoutVars>
      </dgm:prSet>
      <dgm:spPr/>
    </dgm:pt>
    <dgm:pt modelId="{866DD468-70F1-4CE1-8504-C51DFCD7E5D4}" type="pres">
      <dgm:prSet presAssocID="{5B43DCDA-C13F-4E08-9C88-4220EDE90496}" presName="rect2" presStyleLbl="fgImgPlace1" presStyleIdx="2" presStyleCnt="3" custScaleX="139112" custLinFactNeighborX="-19074"/>
      <dgm:spPr>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C6CF3E0C-E095-40BE-BD4A-8EB848368A84}" srcId="{88912A9F-6C98-47CF-9605-BFB4F1B7BE1B}" destId="{63133617-A4CB-4E0D-96C1-5EE5CD311FF7}" srcOrd="0" destOrd="0" parTransId="{91C4EFA9-FD90-42F1-8C35-30279FDB3196}" sibTransId="{4BB42D59-D3AC-4B09-B627-49BECC594935}"/>
    <dgm:cxn modelId="{047C411D-AE0F-431F-AA12-396514414BE6}" type="presOf" srcId="{A375C07C-2A56-4B20-A2AC-25F2A5CC2624}" destId="{0DCA4BE0-178E-4633-8511-2831B853F88C}" srcOrd="0" destOrd="0" presId="urn:microsoft.com/office/officeart/2008/layout/PictureStrips"/>
    <dgm:cxn modelId="{21825C61-1EBE-4188-84C1-7A934D3D2599}" type="presOf" srcId="{88912A9F-6C98-47CF-9605-BFB4F1B7BE1B}" destId="{DD45AA53-134B-44C4-931D-B6AB43B0DB63}" srcOrd="0" destOrd="0" presId="urn:microsoft.com/office/officeart/2008/layout/PictureStrips"/>
    <dgm:cxn modelId="{2E220F48-151F-436D-AD46-1FF04356E796}" type="presOf" srcId="{63133617-A4CB-4E0D-96C1-5EE5CD311FF7}" destId="{DD45AA53-134B-44C4-931D-B6AB43B0DB63}" srcOrd="0" destOrd="1" presId="urn:microsoft.com/office/officeart/2008/layout/PictureStrips"/>
    <dgm:cxn modelId="{0CCC5068-309D-4B21-9CB2-6A56FB50ED31}" type="presOf" srcId="{5B43DCDA-C13F-4E08-9C88-4220EDE90496}" destId="{C42404CC-49CA-4EAF-9B15-08BA7347EEDD}" srcOrd="0" destOrd="0" presId="urn:microsoft.com/office/officeart/2008/layout/PictureStrips"/>
    <dgm:cxn modelId="{BA27858F-89DB-4355-A6E7-2476840DF63A}" type="presOf" srcId="{293ED7E7-3126-45CD-82F9-8495886DF8E0}" destId="{89479D2C-B3AF-4173-97D2-EB0629C55881}" srcOrd="0" destOrd="0" presId="urn:microsoft.com/office/officeart/2008/layout/PictureStrips"/>
    <dgm:cxn modelId="{F6CDF0C7-E93E-4469-A4A3-A3B0CC7FF1D9}" srcId="{A375C07C-2A56-4B20-A2AC-25F2A5CC2624}" destId="{88912A9F-6C98-47CF-9605-BFB4F1B7BE1B}" srcOrd="0" destOrd="0" parTransId="{AE858A81-98E4-4AA9-B8B8-BC4A2F7B0717}" sibTransId="{C6AB2C92-3C4C-42DA-A14C-782574054014}"/>
    <dgm:cxn modelId="{D924C2D6-367B-49A0-9894-EE3150A81114}" srcId="{A375C07C-2A56-4B20-A2AC-25F2A5CC2624}" destId="{293ED7E7-3126-45CD-82F9-8495886DF8E0}" srcOrd="1" destOrd="0" parTransId="{15744379-52C0-417C-A9AE-9B5149702F38}" sibTransId="{5049CBB6-F9A3-4625-BFB6-429F727A8C90}"/>
    <dgm:cxn modelId="{24711FF8-5604-4D3F-B265-0E90C9009ED1}" srcId="{A375C07C-2A56-4B20-A2AC-25F2A5CC2624}" destId="{5B43DCDA-C13F-4E08-9C88-4220EDE90496}" srcOrd="2" destOrd="0" parTransId="{D5E3465A-302F-4BB4-81BE-F1D0894A767B}" sibTransId="{C241C5B8-705A-4C6E-A7D8-51FA48026822}"/>
    <dgm:cxn modelId="{08CBE4EA-3313-4A60-B718-688400E98F55}" type="presParOf" srcId="{0DCA4BE0-178E-4633-8511-2831B853F88C}" destId="{D9259446-F843-42C7-88F6-C5D7A05B1079}" srcOrd="0" destOrd="0" presId="urn:microsoft.com/office/officeart/2008/layout/PictureStrips"/>
    <dgm:cxn modelId="{56DD2C2C-9513-4E17-BD56-47285E90149F}" type="presParOf" srcId="{D9259446-F843-42C7-88F6-C5D7A05B1079}" destId="{DD45AA53-134B-44C4-931D-B6AB43B0DB63}" srcOrd="0" destOrd="0" presId="urn:microsoft.com/office/officeart/2008/layout/PictureStrips"/>
    <dgm:cxn modelId="{19DD5006-63A4-4925-AB79-3AB1754081C8}" type="presParOf" srcId="{D9259446-F843-42C7-88F6-C5D7A05B1079}" destId="{83D5B77C-DAA3-4F71-A214-97F39DE577C8}" srcOrd="1" destOrd="0" presId="urn:microsoft.com/office/officeart/2008/layout/PictureStrips"/>
    <dgm:cxn modelId="{F869A510-73A5-4BB4-9425-216F4583DFFE}" type="presParOf" srcId="{0DCA4BE0-178E-4633-8511-2831B853F88C}" destId="{40824964-E07C-4D18-A934-73B24DF3D6DE}" srcOrd="1" destOrd="0" presId="urn:microsoft.com/office/officeart/2008/layout/PictureStrips"/>
    <dgm:cxn modelId="{DAF6EF7C-D148-4F40-A08B-0818C39079BC}" type="presParOf" srcId="{0DCA4BE0-178E-4633-8511-2831B853F88C}" destId="{5B9F7DDE-EA34-4738-9946-13B90CEF4213}" srcOrd="2" destOrd="0" presId="urn:microsoft.com/office/officeart/2008/layout/PictureStrips"/>
    <dgm:cxn modelId="{E2385A0F-BE1B-4FBC-B354-043EB25516D9}" type="presParOf" srcId="{5B9F7DDE-EA34-4738-9946-13B90CEF4213}" destId="{89479D2C-B3AF-4173-97D2-EB0629C55881}" srcOrd="0" destOrd="0" presId="urn:microsoft.com/office/officeart/2008/layout/PictureStrips"/>
    <dgm:cxn modelId="{62477682-295F-4E08-B10D-1F2F9B49D9EC}" type="presParOf" srcId="{5B9F7DDE-EA34-4738-9946-13B90CEF4213}" destId="{AA96513C-FDE4-4D9E-9474-4F35B02CA0A7}" srcOrd="1" destOrd="0" presId="urn:microsoft.com/office/officeart/2008/layout/PictureStrips"/>
    <dgm:cxn modelId="{820871EF-E4AB-4389-AA10-A6762364328D}" type="presParOf" srcId="{0DCA4BE0-178E-4633-8511-2831B853F88C}" destId="{C9F0ED5F-B3A9-47C7-B710-BF90F0A70A9F}" srcOrd="3" destOrd="0" presId="urn:microsoft.com/office/officeart/2008/layout/PictureStrips"/>
    <dgm:cxn modelId="{9461D558-2026-4177-8737-8ABA9948C442}" type="presParOf" srcId="{0DCA4BE0-178E-4633-8511-2831B853F88C}" destId="{C83C0AFC-926B-4AA0-85A1-7FD828EE8B19}" srcOrd="4" destOrd="0" presId="urn:microsoft.com/office/officeart/2008/layout/PictureStrips"/>
    <dgm:cxn modelId="{E2A85526-0E55-4AD4-A3C6-EC7659B6F920}" type="presParOf" srcId="{C83C0AFC-926B-4AA0-85A1-7FD828EE8B19}" destId="{C42404CC-49CA-4EAF-9B15-08BA7347EEDD}" srcOrd="0" destOrd="0" presId="urn:microsoft.com/office/officeart/2008/layout/PictureStrips"/>
    <dgm:cxn modelId="{080C7EF5-EEB8-4344-8034-E56206B55EAB}" type="presParOf" srcId="{C83C0AFC-926B-4AA0-85A1-7FD828EE8B19}" destId="{866DD468-70F1-4CE1-8504-C51DFCD7E5D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75C07C-2A56-4B20-A2AC-25F2A5CC262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88912A9F-6C98-47CF-9605-BFB4F1B7BE1B}">
      <dgm:prSet phldrT="[Text]"/>
      <dgm:spPr/>
      <dgm:t>
        <a:bodyPr/>
        <a:lstStyle/>
        <a:p>
          <a:pPr>
            <a:buNone/>
          </a:pPr>
          <a:r>
            <a:rPr lang="en-US" dirty="0"/>
            <a:t>Request a quantity that is enough of everything new for every injection, for you and for the people you use with</a:t>
          </a:r>
        </a:p>
      </dgm:t>
    </dgm:pt>
    <dgm:pt modelId="{AE858A81-98E4-4AA9-B8B8-BC4A2F7B0717}" type="parTrans" cxnId="{F6CDF0C7-E93E-4469-A4A3-A3B0CC7FF1D9}">
      <dgm:prSet/>
      <dgm:spPr/>
      <dgm:t>
        <a:bodyPr/>
        <a:lstStyle/>
        <a:p>
          <a:endParaRPr lang="en-US"/>
        </a:p>
      </dgm:t>
    </dgm:pt>
    <dgm:pt modelId="{C6AB2C92-3C4C-42DA-A14C-782574054014}" type="sibTrans" cxnId="{F6CDF0C7-E93E-4469-A4A3-A3B0CC7FF1D9}">
      <dgm:prSet/>
      <dgm:spPr/>
      <dgm:t>
        <a:bodyPr/>
        <a:lstStyle/>
        <a:p>
          <a:endParaRPr lang="en-US"/>
        </a:p>
      </dgm:t>
    </dgm:pt>
    <dgm:pt modelId="{293ED7E7-3126-45CD-82F9-8495886DF8E0}">
      <dgm:prSet/>
      <dgm:spPr/>
      <dgm:t>
        <a:bodyPr/>
        <a:lstStyle/>
        <a:p>
          <a:r>
            <a:rPr lang="en-US" dirty="0"/>
            <a:t>Bleach and rinse, if sharing or reuse is unavoidable</a:t>
          </a:r>
        </a:p>
      </dgm:t>
    </dgm:pt>
    <dgm:pt modelId="{15744379-52C0-417C-A9AE-9B5149702F38}" type="parTrans" cxnId="{D924C2D6-367B-49A0-9894-EE3150A81114}">
      <dgm:prSet/>
      <dgm:spPr/>
      <dgm:t>
        <a:bodyPr/>
        <a:lstStyle/>
        <a:p>
          <a:endParaRPr lang="en-US"/>
        </a:p>
      </dgm:t>
    </dgm:pt>
    <dgm:pt modelId="{5049CBB6-F9A3-4625-BFB6-429F727A8C90}" type="sibTrans" cxnId="{D924C2D6-367B-49A0-9894-EE3150A81114}">
      <dgm:prSet/>
      <dgm:spPr/>
      <dgm:t>
        <a:bodyPr/>
        <a:lstStyle/>
        <a:p>
          <a:endParaRPr lang="en-US"/>
        </a:p>
      </dgm:t>
    </dgm:pt>
    <dgm:pt modelId="{5B43DCDA-C13F-4E08-9C88-4220EDE90496}">
      <dgm:prSet/>
      <dgm:spPr/>
      <dgm:t>
        <a:bodyPr/>
        <a:lstStyle/>
        <a:p>
          <a:r>
            <a:rPr lang="en-US" dirty="0"/>
            <a:t>Share or reuse needle with persons with known HIV or hepatitis infection. Share with people whose status is known or who are trusted.</a:t>
          </a:r>
        </a:p>
      </dgm:t>
    </dgm:pt>
    <dgm:pt modelId="{D5E3465A-302F-4BB4-81BE-F1D0894A767B}" type="parTrans" cxnId="{24711FF8-5604-4D3F-B265-0E90C9009ED1}">
      <dgm:prSet/>
      <dgm:spPr/>
      <dgm:t>
        <a:bodyPr/>
        <a:lstStyle/>
        <a:p>
          <a:endParaRPr lang="en-US"/>
        </a:p>
      </dgm:t>
    </dgm:pt>
    <dgm:pt modelId="{C241C5B8-705A-4C6E-A7D8-51FA48026822}" type="sibTrans" cxnId="{24711FF8-5604-4D3F-B265-0E90C9009ED1}">
      <dgm:prSet/>
      <dgm:spPr/>
      <dgm:t>
        <a:bodyPr/>
        <a:lstStyle/>
        <a:p>
          <a:endParaRPr lang="en-US"/>
        </a:p>
      </dgm:t>
    </dgm:pt>
    <dgm:pt modelId="{0DCA4BE0-178E-4633-8511-2831B853F88C}" type="pres">
      <dgm:prSet presAssocID="{A375C07C-2A56-4B20-A2AC-25F2A5CC2624}" presName="Name0" presStyleCnt="0">
        <dgm:presLayoutVars>
          <dgm:dir/>
          <dgm:resizeHandles val="exact"/>
        </dgm:presLayoutVars>
      </dgm:prSet>
      <dgm:spPr/>
    </dgm:pt>
    <dgm:pt modelId="{D9259446-F843-42C7-88F6-C5D7A05B1079}" type="pres">
      <dgm:prSet presAssocID="{88912A9F-6C98-47CF-9605-BFB4F1B7BE1B}" presName="composite" presStyleCnt="0"/>
      <dgm:spPr/>
    </dgm:pt>
    <dgm:pt modelId="{DD45AA53-134B-44C4-931D-B6AB43B0DB63}" type="pres">
      <dgm:prSet presAssocID="{88912A9F-6C98-47CF-9605-BFB4F1B7BE1B}" presName="rect1" presStyleLbl="trAlignAcc1" presStyleIdx="0" presStyleCnt="3">
        <dgm:presLayoutVars>
          <dgm:bulletEnabled val="1"/>
        </dgm:presLayoutVars>
      </dgm:prSet>
      <dgm:spPr/>
    </dgm:pt>
    <dgm:pt modelId="{83D5B77C-DAA3-4F71-A214-97F39DE577C8}" type="pres">
      <dgm:prSet presAssocID="{88912A9F-6C98-47CF-9605-BFB4F1B7BE1B}" presName="rect2" presStyleLbl="fgImgPlace1" presStyleIdx="0" presStyleCnt="3" custScaleX="153927" custLinFactNeighborX="-19074"/>
      <dgm:spPr>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pt>
    <dgm:pt modelId="{40824964-E07C-4D18-A934-73B24DF3D6DE}" type="pres">
      <dgm:prSet presAssocID="{C6AB2C92-3C4C-42DA-A14C-782574054014}" presName="sibTrans" presStyleCnt="0"/>
      <dgm:spPr/>
    </dgm:pt>
    <dgm:pt modelId="{5B9F7DDE-EA34-4738-9946-13B90CEF4213}" type="pres">
      <dgm:prSet presAssocID="{293ED7E7-3126-45CD-82F9-8495886DF8E0}" presName="composite" presStyleCnt="0"/>
      <dgm:spPr/>
    </dgm:pt>
    <dgm:pt modelId="{89479D2C-B3AF-4173-97D2-EB0629C55881}" type="pres">
      <dgm:prSet presAssocID="{293ED7E7-3126-45CD-82F9-8495886DF8E0}" presName="rect1" presStyleLbl="trAlignAcc1" presStyleIdx="1" presStyleCnt="3">
        <dgm:presLayoutVars>
          <dgm:bulletEnabled val="1"/>
        </dgm:presLayoutVars>
      </dgm:prSet>
      <dgm:spPr/>
    </dgm:pt>
    <dgm:pt modelId="{AA96513C-FDE4-4D9E-9474-4F35B02CA0A7}" type="pres">
      <dgm:prSet presAssocID="{293ED7E7-3126-45CD-82F9-8495886DF8E0}" presName="rect2" presStyleLbl="fgImgPlace1" presStyleIdx="1" presStyleCnt="3" custScaleX="153927" custLinFactNeighborX="-19074"/>
      <dgm:spPr>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9F0ED5F-B3A9-47C7-B710-BF90F0A70A9F}" type="pres">
      <dgm:prSet presAssocID="{5049CBB6-F9A3-4625-BFB6-429F727A8C90}" presName="sibTrans" presStyleCnt="0"/>
      <dgm:spPr/>
    </dgm:pt>
    <dgm:pt modelId="{C83C0AFC-926B-4AA0-85A1-7FD828EE8B19}" type="pres">
      <dgm:prSet presAssocID="{5B43DCDA-C13F-4E08-9C88-4220EDE90496}" presName="composite" presStyleCnt="0"/>
      <dgm:spPr/>
    </dgm:pt>
    <dgm:pt modelId="{C42404CC-49CA-4EAF-9B15-08BA7347EEDD}" type="pres">
      <dgm:prSet presAssocID="{5B43DCDA-C13F-4E08-9C88-4220EDE90496}" presName="rect1" presStyleLbl="trAlignAcc1" presStyleIdx="2" presStyleCnt="3">
        <dgm:presLayoutVars>
          <dgm:bulletEnabled val="1"/>
        </dgm:presLayoutVars>
      </dgm:prSet>
      <dgm:spPr/>
    </dgm:pt>
    <dgm:pt modelId="{866DD468-70F1-4CE1-8504-C51DFCD7E5D4}" type="pres">
      <dgm:prSet presAssocID="{5B43DCDA-C13F-4E08-9C88-4220EDE90496}" presName="rect2" presStyleLbl="fgImgPlace1" presStyleIdx="2" presStyleCnt="3" custScaleX="139112" custLinFactNeighborX="-19074"/>
      <dgm:spPr>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047C411D-AE0F-431F-AA12-396514414BE6}" type="presOf" srcId="{A375C07C-2A56-4B20-A2AC-25F2A5CC2624}" destId="{0DCA4BE0-178E-4633-8511-2831B853F88C}" srcOrd="0" destOrd="0" presId="urn:microsoft.com/office/officeart/2008/layout/PictureStrips"/>
    <dgm:cxn modelId="{21825C61-1EBE-4188-84C1-7A934D3D2599}" type="presOf" srcId="{88912A9F-6C98-47CF-9605-BFB4F1B7BE1B}" destId="{DD45AA53-134B-44C4-931D-B6AB43B0DB63}" srcOrd="0" destOrd="0" presId="urn:microsoft.com/office/officeart/2008/layout/PictureStrips"/>
    <dgm:cxn modelId="{0CCC5068-309D-4B21-9CB2-6A56FB50ED31}" type="presOf" srcId="{5B43DCDA-C13F-4E08-9C88-4220EDE90496}" destId="{C42404CC-49CA-4EAF-9B15-08BA7347EEDD}" srcOrd="0" destOrd="0" presId="urn:microsoft.com/office/officeart/2008/layout/PictureStrips"/>
    <dgm:cxn modelId="{BA27858F-89DB-4355-A6E7-2476840DF63A}" type="presOf" srcId="{293ED7E7-3126-45CD-82F9-8495886DF8E0}" destId="{89479D2C-B3AF-4173-97D2-EB0629C55881}" srcOrd="0" destOrd="0" presId="urn:microsoft.com/office/officeart/2008/layout/PictureStrips"/>
    <dgm:cxn modelId="{F6CDF0C7-E93E-4469-A4A3-A3B0CC7FF1D9}" srcId="{A375C07C-2A56-4B20-A2AC-25F2A5CC2624}" destId="{88912A9F-6C98-47CF-9605-BFB4F1B7BE1B}" srcOrd="0" destOrd="0" parTransId="{AE858A81-98E4-4AA9-B8B8-BC4A2F7B0717}" sibTransId="{C6AB2C92-3C4C-42DA-A14C-782574054014}"/>
    <dgm:cxn modelId="{D924C2D6-367B-49A0-9894-EE3150A81114}" srcId="{A375C07C-2A56-4B20-A2AC-25F2A5CC2624}" destId="{293ED7E7-3126-45CD-82F9-8495886DF8E0}" srcOrd="1" destOrd="0" parTransId="{15744379-52C0-417C-A9AE-9B5149702F38}" sibTransId="{5049CBB6-F9A3-4625-BFB6-429F727A8C90}"/>
    <dgm:cxn modelId="{24711FF8-5604-4D3F-B265-0E90C9009ED1}" srcId="{A375C07C-2A56-4B20-A2AC-25F2A5CC2624}" destId="{5B43DCDA-C13F-4E08-9C88-4220EDE90496}" srcOrd="2" destOrd="0" parTransId="{D5E3465A-302F-4BB4-81BE-F1D0894A767B}" sibTransId="{C241C5B8-705A-4C6E-A7D8-51FA48026822}"/>
    <dgm:cxn modelId="{08CBE4EA-3313-4A60-B718-688400E98F55}" type="presParOf" srcId="{0DCA4BE0-178E-4633-8511-2831B853F88C}" destId="{D9259446-F843-42C7-88F6-C5D7A05B1079}" srcOrd="0" destOrd="0" presId="urn:microsoft.com/office/officeart/2008/layout/PictureStrips"/>
    <dgm:cxn modelId="{56DD2C2C-9513-4E17-BD56-47285E90149F}" type="presParOf" srcId="{D9259446-F843-42C7-88F6-C5D7A05B1079}" destId="{DD45AA53-134B-44C4-931D-B6AB43B0DB63}" srcOrd="0" destOrd="0" presId="urn:microsoft.com/office/officeart/2008/layout/PictureStrips"/>
    <dgm:cxn modelId="{19DD5006-63A4-4925-AB79-3AB1754081C8}" type="presParOf" srcId="{D9259446-F843-42C7-88F6-C5D7A05B1079}" destId="{83D5B77C-DAA3-4F71-A214-97F39DE577C8}" srcOrd="1" destOrd="0" presId="urn:microsoft.com/office/officeart/2008/layout/PictureStrips"/>
    <dgm:cxn modelId="{F869A510-73A5-4BB4-9425-216F4583DFFE}" type="presParOf" srcId="{0DCA4BE0-178E-4633-8511-2831B853F88C}" destId="{40824964-E07C-4D18-A934-73B24DF3D6DE}" srcOrd="1" destOrd="0" presId="urn:microsoft.com/office/officeart/2008/layout/PictureStrips"/>
    <dgm:cxn modelId="{DAF6EF7C-D148-4F40-A08B-0818C39079BC}" type="presParOf" srcId="{0DCA4BE0-178E-4633-8511-2831B853F88C}" destId="{5B9F7DDE-EA34-4738-9946-13B90CEF4213}" srcOrd="2" destOrd="0" presId="urn:microsoft.com/office/officeart/2008/layout/PictureStrips"/>
    <dgm:cxn modelId="{E2385A0F-BE1B-4FBC-B354-043EB25516D9}" type="presParOf" srcId="{5B9F7DDE-EA34-4738-9946-13B90CEF4213}" destId="{89479D2C-B3AF-4173-97D2-EB0629C55881}" srcOrd="0" destOrd="0" presId="urn:microsoft.com/office/officeart/2008/layout/PictureStrips"/>
    <dgm:cxn modelId="{62477682-295F-4E08-B10D-1F2F9B49D9EC}" type="presParOf" srcId="{5B9F7DDE-EA34-4738-9946-13B90CEF4213}" destId="{AA96513C-FDE4-4D9E-9474-4F35B02CA0A7}" srcOrd="1" destOrd="0" presId="urn:microsoft.com/office/officeart/2008/layout/PictureStrips"/>
    <dgm:cxn modelId="{820871EF-E4AB-4389-AA10-A6762364328D}" type="presParOf" srcId="{0DCA4BE0-178E-4633-8511-2831B853F88C}" destId="{C9F0ED5F-B3A9-47C7-B710-BF90F0A70A9F}" srcOrd="3" destOrd="0" presId="urn:microsoft.com/office/officeart/2008/layout/PictureStrips"/>
    <dgm:cxn modelId="{9461D558-2026-4177-8737-8ABA9948C442}" type="presParOf" srcId="{0DCA4BE0-178E-4633-8511-2831B853F88C}" destId="{C83C0AFC-926B-4AA0-85A1-7FD828EE8B19}" srcOrd="4" destOrd="0" presId="urn:microsoft.com/office/officeart/2008/layout/PictureStrips"/>
    <dgm:cxn modelId="{E2A85526-0E55-4AD4-A3C6-EC7659B6F920}" type="presParOf" srcId="{C83C0AFC-926B-4AA0-85A1-7FD828EE8B19}" destId="{C42404CC-49CA-4EAF-9B15-08BA7347EEDD}" srcOrd="0" destOrd="0" presId="urn:microsoft.com/office/officeart/2008/layout/PictureStrips"/>
    <dgm:cxn modelId="{080C7EF5-EEB8-4344-8034-E56206B55EAB}" type="presParOf" srcId="{C83C0AFC-926B-4AA0-85A1-7FD828EE8B19}" destId="{866DD468-70F1-4CE1-8504-C51DFCD7E5D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375C07C-2A56-4B20-A2AC-25F2A5CC262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88912A9F-6C98-47CF-9605-BFB4F1B7BE1B}">
      <dgm:prSet phldrT="[Text]"/>
      <dgm:spPr/>
      <dgm:t>
        <a:bodyPr/>
        <a:lstStyle/>
        <a:p>
          <a:pPr>
            <a:buNone/>
          </a:pPr>
          <a:r>
            <a:rPr lang="en-US" dirty="0"/>
            <a:t>Engage in better vein care or take a break from injection </a:t>
          </a:r>
        </a:p>
        <a:p>
          <a:r>
            <a:rPr lang="en-US" dirty="0"/>
            <a:t>“booty bumping,” inhalation, sniffing, or other drug administration styles</a:t>
          </a:r>
        </a:p>
      </dgm:t>
    </dgm:pt>
    <dgm:pt modelId="{AE858A81-98E4-4AA9-B8B8-BC4A2F7B0717}" type="parTrans" cxnId="{F6CDF0C7-E93E-4469-A4A3-A3B0CC7FF1D9}">
      <dgm:prSet/>
      <dgm:spPr/>
      <dgm:t>
        <a:bodyPr/>
        <a:lstStyle/>
        <a:p>
          <a:endParaRPr lang="en-US"/>
        </a:p>
      </dgm:t>
    </dgm:pt>
    <dgm:pt modelId="{C6AB2C92-3C4C-42DA-A14C-782574054014}" type="sibTrans" cxnId="{F6CDF0C7-E93E-4469-A4A3-A3B0CC7FF1D9}">
      <dgm:prSet/>
      <dgm:spPr/>
      <dgm:t>
        <a:bodyPr/>
        <a:lstStyle/>
        <a:p>
          <a:endParaRPr lang="en-US"/>
        </a:p>
      </dgm:t>
    </dgm:pt>
    <dgm:pt modelId="{293ED7E7-3126-45CD-82F9-8495886DF8E0}">
      <dgm:prSet/>
      <dgm:spPr/>
      <dgm:t>
        <a:bodyPr/>
        <a:lstStyle/>
        <a:p>
          <a:r>
            <a:rPr lang="en-US" dirty="0"/>
            <a:t>Follow the hierarchy of safety of IV injection sites from safer to less safe</a:t>
          </a:r>
        </a:p>
        <a:p>
          <a:r>
            <a:rPr lang="en-US" dirty="0"/>
            <a:t>arms, hands, legs, then feet. Avoid veins that cross over joints and local infection/injury.</a:t>
          </a:r>
        </a:p>
      </dgm:t>
    </dgm:pt>
    <dgm:pt modelId="{15744379-52C0-417C-A9AE-9B5149702F38}" type="parTrans" cxnId="{D924C2D6-367B-49A0-9894-EE3150A81114}">
      <dgm:prSet/>
      <dgm:spPr/>
      <dgm:t>
        <a:bodyPr/>
        <a:lstStyle/>
        <a:p>
          <a:endParaRPr lang="en-US"/>
        </a:p>
      </dgm:t>
    </dgm:pt>
    <dgm:pt modelId="{5049CBB6-F9A3-4625-BFB6-429F727A8C90}" type="sibTrans" cxnId="{D924C2D6-367B-49A0-9894-EE3150A81114}">
      <dgm:prSet/>
      <dgm:spPr/>
      <dgm:t>
        <a:bodyPr/>
        <a:lstStyle/>
        <a:p>
          <a:endParaRPr lang="en-US"/>
        </a:p>
      </dgm:t>
    </dgm:pt>
    <dgm:pt modelId="{5B43DCDA-C13F-4E08-9C88-4220EDE90496}">
      <dgm:prSet/>
      <dgm:spPr/>
      <dgm:t>
        <a:bodyPr/>
        <a:lstStyle/>
        <a:p>
          <a:r>
            <a:rPr lang="en-US" dirty="0"/>
            <a:t>injecting into your groin or neck or over joints</a:t>
          </a:r>
        </a:p>
      </dgm:t>
    </dgm:pt>
    <dgm:pt modelId="{D5E3465A-302F-4BB4-81BE-F1D0894A767B}" type="parTrans" cxnId="{24711FF8-5604-4D3F-B265-0E90C9009ED1}">
      <dgm:prSet/>
      <dgm:spPr/>
      <dgm:t>
        <a:bodyPr/>
        <a:lstStyle/>
        <a:p>
          <a:endParaRPr lang="en-US"/>
        </a:p>
      </dgm:t>
    </dgm:pt>
    <dgm:pt modelId="{C241C5B8-705A-4C6E-A7D8-51FA48026822}" type="sibTrans" cxnId="{24711FF8-5604-4D3F-B265-0E90C9009ED1}">
      <dgm:prSet/>
      <dgm:spPr/>
      <dgm:t>
        <a:bodyPr/>
        <a:lstStyle/>
        <a:p>
          <a:endParaRPr lang="en-US"/>
        </a:p>
      </dgm:t>
    </dgm:pt>
    <dgm:pt modelId="{0DCA4BE0-178E-4633-8511-2831B853F88C}" type="pres">
      <dgm:prSet presAssocID="{A375C07C-2A56-4B20-A2AC-25F2A5CC2624}" presName="Name0" presStyleCnt="0">
        <dgm:presLayoutVars>
          <dgm:dir/>
          <dgm:resizeHandles val="exact"/>
        </dgm:presLayoutVars>
      </dgm:prSet>
      <dgm:spPr/>
    </dgm:pt>
    <dgm:pt modelId="{D9259446-F843-42C7-88F6-C5D7A05B1079}" type="pres">
      <dgm:prSet presAssocID="{88912A9F-6C98-47CF-9605-BFB4F1B7BE1B}" presName="composite" presStyleCnt="0"/>
      <dgm:spPr/>
    </dgm:pt>
    <dgm:pt modelId="{DD45AA53-134B-44C4-931D-B6AB43B0DB63}" type="pres">
      <dgm:prSet presAssocID="{88912A9F-6C98-47CF-9605-BFB4F1B7BE1B}" presName="rect1" presStyleLbl="trAlignAcc1" presStyleIdx="0" presStyleCnt="3">
        <dgm:presLayoutVars>
          <dgm:bulletEnabled val="1"/>
        </dgm:presLayoutVars>
      </dgm:prSet>
      <dgm:spPr/>
    </dgm:pt>
    <dgm:pt modelId="{83D5B77C-DAA3-4F71-A214-97F39DE577C8}" type="pres">
      <dgm:prSet presAssocID="{88912A9F-6C98-47CF-9605-BFB4F1B7BE1B}" presName="rect2" presStyleLbl="fgImgPlace1" presStyleIdx="0" presStyleCnt="3" custScaleX="153927" custLinFactNeighborX="-19074"/>
      <dgm:spPr>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pt>
    <dgm:pt modelId="{40824964-E07C-4D18-A934-73B24DF3D6DE}" type="pres">
      <dgm:prSet presAssocID="{C6AB2C92-3C4C-42DA-A14C-782574054014}" presName="sibTrans" presStyleCnt="0"/>
      <dgm:spPr/>
    </dgm:pt>
    <dgm:pt modelId="{5B9F7DDE-EA34-4738-9946-13B90CEF4213}" type="pres">
      <dgm:prSet presAssocID="{293ED7E7-3126-45CD-82F9-8495886DF8E0}" presName="composite" presStyleCnt="0"/>
      <dgm:spPr/>
    </dgm:pt>
    <dgm:pt modelId="{89479D2C-B3AF-4173-97D2-EB0629C55881}" type="pres">
      <dgm:prSet presAssocID="{293ED7E7-3126-45CD-82F9-8495886DF8E0}" presName="rect1" presStyleLbl="trAlignAcc1" presStyleIdx="1" presStyleCnt="3">
        <dgm:presLayoutVars>
          <dgm:bulletEnabled val="1"/>
        </dgm:presLayoutVars>
      </dgm:prSet>
      <dgm:spPr/>
    </dgm:pt>
    <dgm:pt modelId="{AA96513C-FDE4-4D9E-9474-4F35B02CA0A7}" type="pres">
      <dgm:prSet presAssocID="{293ED7E7-3126-45CD-82F9-8495886DF8E0}" presName="rect2" presStyleLbl="fgImgPlace1" presStyleIdx="1" presStyleCnt="3" custScaleX="153927" custLinFactNeighborX="-19074"/>
      <dgm:spPr>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9F0ED5F-B3A9-47C7-B710-BF90F0A70A9F}" type="pres">
      <dgm:prSet presAssocID="{5049CBB6-F9A3-4625-BFB6-429F727A8C90}" presName="sibTrans" presStyleCnt="0"/>
      <dgm:spPr/>
    </dgm:pt>
    <dgm:pt modelId="{C83C0AFC-926B-4AA0-85A1-7FD828EE8B19}" type="pres">
      <dgm:prSet presAssocID="{5B43DCDA-C13F-4E08-9C88-4220EDE90496}" presName="composite" presStyleCnt="0"/>
      <dgm:spPr/>
    </dgm:pt>
    <dgm:pt modelId="{C42404CC-49CA-4EAF-9B15-08BA7347EEDD}" type="pres">
      <dgm:prSet presAssocID="{5B43DCDA-C13F-4E08-9C88-4220EDE90496}" presName="rect1" presStyleLbl="trAlignAcc1" presStyleIdx="2" presStyleCnt="3">
        <dgm:presLayoutVars>
          <dgm:bulletEnabled val="1"/>
        </dgm:presLayoutVars>
      </dgm:prSet>
      <dgm:spPr/>
    </dgm:pt>
    <dgm:pt modelId="{866DD468-70F1-4CE1-8504-C51DFCD7E5D4}" type="pres">
      <dgm:prSet presAssocID="{5B43DCDA-C13F-4E08-9C88-4220EDE90496}" presName="rect2" presStyleLbl="fgImgPlace1" presStyleIdx="2" presStyleCnt="3" custScaleX="139112" custLinFactNeighborX="-19074"/>
      <dgm:spPr>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047C411D-AE0F-431F-AA12-396514414BE6}" type="presOf" srcId="{A375C07C-2A56-4B20-A2AC-25F2A5CC2624}" destId="{0DCA4BE0-178E-4633-8511-2831B853F88C}" srcOrd="0" destOrd="0" presId="urn:microsoft.com/office/officeart/2008/layout/PictureStrips"/>
    <dgm:cxn modelId="{21825C61-1EBE-4188-84C1-7A934D3D2599}" type="presOf" srcId="{88912A9F-6C98-47CF-9605-BFB4F1B7BE1B}" destId="{DD45AA53-134B-44C4-931D-B6AB43B0DB63}" srcOrd="0" destOrd="0" presId="urn:microsoft.com/office/officeart/2008/layout/PictureStrips"/>
    <dgm:cxn modelId="{0CCC5068-309D-4B21-9CB2-6A56FB50ED31}" type="presOf" srcId="{5B43DCDA-C13F-4E08-9C88-4220EDE90496}" destId="{C42404CC-49CA-4EAF-9B15-08BA7347EEDD}" srcOrd="0" destOrd="0" presId="urn:microsoft.com/office/officeart/2008/layout/PictureStrips"/>
    <dgm:cxn modelId="{BA27858F-89DB-4355-A6E7-2476840DF63A}" type="presOf" srcId="{293ED7E7-3126-45CD-82F9-8495886DF8E0}" destId="{89479D2C-B3AF-4173-97D2-EB0629C55881}" srcOrd="0" destOrd="0" presId="urn:microsoft.com/office/officeart/2008/layout/PictureStrips"/>
    <dgm:cxn modelId="{F6CDF0C7-E93E-4469-A4A3-A3B0CC7FF1D9}" srcId="{A375C07C-2A56-4B20-A2AC-25F2A5CC2624}" destId="{88912A9F-6C98-47CF-9605-BFB4F1B7BE1B}" srcOrd="0" destOrd="0" parTransId="{AE858A81-98E4-4AA9-B8B8-BC4A2F7B0717}" sibTransId="{C6AB2C92-3C4C-42DA-A14C-782574054014}"/>
    <dgm:cxn modelId="{D924C2D6-367B-49A0-9894-EE3150A81114}" srcId="{A375C07C-2A56-4B20-A2AC-25F2A5CC2624}" destId="{293ED7E7-3126-45CD-82F9-8495886DF8E0}" srcOrd="1" destOrd="0" parTransId="{15744379-52C0-417C-A9AE-9B5149702F38}" sibTransId="{5049CBB6-F9A3-4625-BFB6-429F727A8C90}"/>
    <dgm:cxn modelId="{24711FF8-5604-4D3F-B265-0E90C9009ED1}" srcId="{A375C07C-2A56-4B20-A2AC-25F2A5CC2624}" destId="{5B43DCDA-C13F-4E08-9C88-4220EDE90496}" srcOrd="2" destOrd="0" parTransId="{D5E3465A-302F-4BB4-81BE-F1D0894A767B}" sibTransId="{C241C5B8-705A-4C6E-A7D8-51FA48026822}"/>
    <dgm:cxn modelId="{08CBE4EA-3313-4A60-B718-688400E98F55}" type="presParOf" srcId="{0DCA4BE0-178E-4633-8511-2831B853F88C}" destId="{D9259446-F843-42C7-88F6-C5D7A05B1079}" srcOrd="0" destOrd="0" presId="urn:microsoft.com/office/officeart/2008/layout/PictureStrips"/>
    <dgm:cxn modelId="{56DD2C2C-9513-4E17-BD56-47285E90149F}" type="presParOf" srcId="{D9259446-F843-42C7-88F6-C5D7A05B1079}" destId="{DD45AA53-134B-44C4-931D-B6AB43B0DB63}" srcOrd="0" destOrd="0" presId="urn:microsoft.com/office/officeart/2008/layout/PictureStrips"/>
    <dgm:cxn modelId="{19DD5006-63A4-4925-AB79-3AB1754081C8}" type="presParOf" srcId="{D9259446-F843-42C7-88F6-C5D7A05B1079}" destId="{83D5B77C-DAA3-4F71-A214-97F39DE577C8}" srcOrd="1" destOrd="0" presId="urn:microsoft.com/office/officeart/2008/layout/PictureStrips"/>
    <dgm:cxn modelId="{F869A510-73A5-4BB4-9425-216F4583DFFE}" type="presParOf" srcId="{0DCA4BE0-178E-4633-8511-2831B853F88C}" destId="{40824964-E07C-4D18-A934-73B24DF3D6DE}" srcOrd="1" destOrd="0" presId="urn:microsoft.com/office/officeart/2008/layout/PictureStrips"/>
    <dgm:cxn modelId="{DAF6EF7C-D148-4F40-A08B-0818C39079BC}" type="presParOf" srcId="{0DCA4BE0-178E-4633-8511-2831B853F88C}" destId="{5B9F7DDE-EA34-4738-9946-13B90CEF4213}" srcOrd="2" destOrd="0" presId="urn:microsoft.com/office/officeart/2008/layout/PictureStrips"/>
    <dgm:cxn modelId="{E2385A0F-BE1B-4FBC-B354-043EB25516D9}" type="presParOf" srcId="{5B9F7DDE-EA34-4738-9946-13B90CEF4213}" destId="{89479D2C-B3AF-4173-97D2-EB0629C55881}" srcOrd="0" destOrd="0" presId="urn:microsoft.com/office/officeart/2008/layout/PictureStrips"/>
    <dgm:cxn modelId="{62477682-295F-4E08-B10D-1F2F9B49D9EC}" type="presParOf" srcId="{5B9F7DDE-EA34-4738-9946-13B90CEF4213}" destId="{AA96513C-FDE4-4D9E-9474-4F35B02CA0A7}" srcOrd="1" destOrd="0" presId="urn:microsoft.com/office/officeart/2008/layout/PictureStrips"/>
    <dgm:cxn modelId="{820871EF-E4AB-4389-AA10-A6762364328D}" type="presParOf" srcId="{0DCA4BE0-178E-4633-8511-2831B853F88C}" destId="{C9F0ED5F-B3A9-47C7-B710-BF90F0A70A9F}" srcOrd="3" destOrd="0" presId="urn:microsoft.com/office/officeart/2008/layout/PictureStrips"/>
    <dgm:cxn modelId="{9461D558-2026-4177-8737-8ABA9948C442}" type="presParOf" srcId="{0DCA4BE0-178E-4633-8511-2831B853F88C}" destId="{C83C0AFC-926B-4AA0-85A1-7FD828EE8B19}" srcOrd="4" destOrd="0" presId="urn:microsoft.com/office/officeart/2008/layout/PictureStrips"/>
    <dgm:cxn modelId="{E2A85526-0E55-4AD4-A3C6-EC7659B6F920}" type="presParOf" srcId="{C83C0AFC-926B-4AA0-85A1-7FD828EE8B19}" destId="{C42404CC-49CA-4EAF-9B15-08BA7347EEDD}" srcOrd="0" destOrd="0" presId="urn:microsoft.com/office/officeart/2008/layout/PictureStrips"/>
    <dgm:cxn modelId="{080C7EF5-EEB8-4344-8034-E56206B55EAB}" type="presParOf" srcId="{C83C0AFC-926B-4AA0-85A1-7FD828EE8B19}" destId="{866DD468-70F1-4CE1-8504-C51DFCD7E5D4}"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75C07C-2A56-4B20-A2AC-25F2A5CC262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88912A9F-6C98-47CF-9605-BFB4F1B7BE1B}">
      <dgm:prSet phldrT="[Text]"/>
      <dgm:spPr/>
      <dgm:t>
        <a:bodyPr/>
        <a:lstStyle/>
        <a:p>
          <a:pPr>
            <a:buNone/>
          </a:pPr>
          <a:r>
            <a:rPr lang="en-US" dirty="0"/>
            <a:t>Return syringes for biohazard disposal at an SSP or other healthcare center.</a:t>
          </a:r>
        </a:p>
      </dgm:t>
    </dgm:pt>
    <dgm:pt modelId="{AE858A81-98E4-4AA9-B8B8-BC4A2F7B0717}" type="parTrans" cxnId="{F6CDF0C7-E93E-4469-A4A3-A3B0CC7FF1D9}">
      <dgm:prSet/>
      <dgm:spPr/>
      <dgm:t>
        <a:bodyPr/>
        <a:lstStyle/>
        <a:p>
          <a:endParaRPr lang="en-US"/>
        </a:p>
      </dgm:t>
    </dgm:pt>
    <dgm:pt modelId="{C6AB2C92-3C4C-42DA-A14C-782574054014}" type="sibTrans" cxnId="{F6CDF0C7-E93E-4469-A4A3-A3B0CC7FF1D9}">
      <dgm:prSet/>
      <dgm:spPr/>
      <dgm:t>
        <a:bodyPr/>
        <a:lstStyle/>
        <a:p>
          <a:endParaRPr lang="en-US"/>
        </a:p>
      </dgm:t>
    </dgm:pt>
    <dgm:pt modelId="{293ED7E7-3126-45CD-82F9-8495886DF8E0}">
      <dgm:prSet/>
      <dgm:spPr/>
      <dgm:t>
        <a:bodyPr/>
        <a:lstStyle/>
        <a:p>
          <a:r>
            <a:rPr lang="en-US" dirty="0"/>
            <a:t>Discard loose syringes in a biohazard disposal bin or recycled hard plastic bottles, like detergent bottles, and when full place the secured and labelled container in the trash.</a:t>
          </a:r>
        </a:p>
      </dgm:t>
    </dgm:pt>
    <dgm:pt modelId="{15744379-52C0-417C-A9AE-9B5149702F38}" type="parTrans" cxnId="{D924C2D6-367B-49A0-9894-EE3150A81114}">
      <dgm:prSet/>
      <dgm:spPr/>
      <dgm:t>
        <a:bodyPr/>
        <a:lstStyle/>
        <a:p>
          <a:endParaRPr lang="en-US"/>
        </a:p>
      </dgm:t>
    </dgm:pt>
    <dgm:pt modelId="{5049CBB6-F9A3-4625-BFB6-429F727A8C90}" type="sibTrans" cxnId="{D924C2D6-367B-49A0-9894-EE3150A81114}">
      <dgm:prSet/>
      <dgm:spPr/>
      <dgm:t>
        <a:bodyPr/>
        <a:lstStyle/>
        <a:p>
          <a:endParaRPr lang="en-US"/>
        </a:p>
      </dgm:t>
    </dgm:pt>
    <dgm:pt modelId="{5B43DCDA-C13F-4E08-9C88-4220EDE90496}">
      <dgm:prSet/>
      <dgm:spPr/>
      <dgm:t>
        <a:bodyPr/>
        <a:lstStyle/>
        <a:p>
          <a:r>
            <a:rPr lang="en-US" dirty="0"/>
            <a:t>Placing your bin in the recycling. Discarding loose syringes in the street or public garbage. Clipping the needle tips off and discarding loosely.</a:t>
          </a:r>
        </a:p>
      </dgm:t>
    </dgm:pt>
    <dgm:pt modelId="{D5E3465A-302F-4BB4-81BE-F1D0894A767B}" type="parTrans" cxnId="{24711FF8-5604-4D3F-B265-0E90C9009ED1}">
      <dgm:prSet/>
      <dgm:spPr/>
      <dgm:t>
        <a:bodyPr/>
        <a:lstStyle/>
        <a:p>
          <a:endParaRPr lang="en-US"/>
        </a:p>
      </dgm:t>
    </dgm:pt>
    <dgm:pt modelId="{C241C5B8-705A-4C6E-A7D8-51FA48026822}" type="sibTrans" cxnId="{24711FF8-5604-4D3F-B265-0E90C9009ED1}">
      <dgm:prSet/>
      <dgm:spPr/>
      <dgm:t>
        <a:bodyPr/>
        <a:lstStyle/>
        <a:p>
          <a:endParaRPr lang="en-US"/>
        </a:p>
      </dgm:t>
    </dgm:pt>
    <dgm:pt modelId="{0DCA4BE0-178E-4633-8511-2831B853F88C}" type="pres">
      <dgm:prSet presAssocID="{A375C07C-2A56-4B20-A2AC-25F2A5CC2624}" presName="Name0" presStyleCnt="0">
        <dgm:presLayoutVars>
          <dgm:dir/>
          <dgm:resizeHandles val="exact"/>
        </dgm:presLayoutVars>
      </dgm:prSet>
      <dgm:spPr/>
    </dgm:pt>
    <dgm:pt modelId="{D9259446-F843-42C7-88F6-C5D7A05B1079}" type="pres">
      <dgm:prSet presAssocID="{88912A9F-6C98-47CF-9605-BFB4F1B7BE1B}" presName="composite" presStyleCnt="0"/>
      <dgm:spPr/>
    </dgm:pt>
    <dgm:pt modelId="{DD45AA53-134B-44C4-931D-B6AB43B0DB63}" type="pres">
      <dgm:prSet presAssocID="{88912A9F-6C98-47CF-9605-BFB4F1B7BE1B}" presName="rect1" presStyleLbl="trAlignAcc1" presStyleIdx="0" presStyleCnt="3">
        <dgm:presLayoutVars>
          <dgm:bulletEnabled val="1"/>
        </dgm:presLayoutVars>
      </dgm:prSet>
      <dgm:spPr/>
    </dgm:pt>
    <dgm:pt modelId="{83D5B77C-DAA3-4F71-A214-97F39DE577C8}" type="pres">
      <dgm:prSet presAssocID="{88912A9F-6C98-47CF-9605-BFB4F1B7BE1B}" presName="rect2" presStyleLbl="fgImgPlace1" presStyleIdx="0" presStyleCnt="3" custScaleX="153927" custLinFactNeighborX="-19074"/>
      <dgm:spPr>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pt>
    <dgm:pt modelId="{40824964-E07C-4D18-A934-73B24DF3D6DE}" type="pres">
      <dgm:prSet presAssocID="{C6AB2C92-3C4C-42DA-A14C-782574054014}" presName="sibTrans" presStyleCnt="0"/>
      <dgm:spPr/>
    </dgm:pt>
    <dgm:pt modelId="{5B9F7DDE-EA34-4738-9946-13B90CEF4213}" type="pres">
      <dgm:prSet presAssocID="{293ED7E7-3126-45CD-82F9-8495886DF8E0}" presName="composite" presStyleCnt="0"/>
      <dgm:spPr/>
    </dgm:pt>
    <dgm:pt modelId="{89479D2C-B3AF-4173-97D2-EB0629C55881}" type="pres">
      <dgm:prSet presAssocID="{293ED7E7-3126-45CD-82F9-8495886DF8E0}" presName="rect1" presStyleLbl="trAlignAcc1" presStyleIdx="1" presStyleCnt="3">
        <dgm:presLayoutVars>
          <dgm:bulletEnabled val="1"/>
        </dgm:presLayoutVars>
      </dgm:prSet>
      <dgm:spPr/>
    </dgm:pt>
    <dgm:pt modelId="{AA96513C-FDE4-4D9E-9474-4F35B02CA0A7}" type="pres">
      <dgm:prSet presAssocID="{293ED7E7-3126-45CD-82F9-8495886DF8E0}" presName="rect2" presStyleLbl="fgImgPlace1" presStyleIdx="1" presStyleCnt="3" custScaleX="153927" custLinFactNeighborX="-19074"/>
      <dgm:spPr>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9F0ED5F-B3A9-47C7-B710-BF90F0A70A9F}" type="pres">
      <dgm:prSet presAssocID="{5049CBB6-F9A3-4625-BFB6-429F727A8C90}" presName="sibTrans" presStyleCnt="0"/>
      <dgm:spPr/>
    </dgm:pt>
    <dgm:pt modelId="{C83C0AFC-926B-4AA0-85A1-7FD828EE8B19}" type="pres">
      <dgm:prSet presAssocID="{5B43DCDA-C13F-4E08-9C88-4220EDE90496}" presName="composite" presStyleCnt="0"/>
      <dgm:spPr/>
    </dgm:pt>
    <dgm:pt modelId="{C42404CC-49CA-4EAF-9B15-08BA7347EEDD}" type="pres">
      <dgm:prSet presAssocID="{5B43DCDA-C13F-4E08-9C88-4220EDE90496}" presName="rect1" presStyleLbl="trAlignAcc1" presStyleIdx="2" presStyleCnt="3">
        <dgm:presLayoutVars>
          <dgm:bulletEnabled val="1"/>
        </dgm:presLayoutVars>
      </dgm:prSet>
      <dgm:spPr/>
    </dgm:pt>
    <dgm:pt modelId="{866DD468-70F1-4CE1-8504-C51DFCD7E5D4}" type="pres">
      <dgm:prSet presAssocID="{5B43DCDA-C13F-4E08-9C88-4220EDE90496}" presName="rect2" presStyleLbl="fgImgPlace1" presStyleIdx="2" presStyleCnt="3" custScaleX="139112" custLinFactNeighborX="-19074"/>
      <dgm:spPr>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047C411D-AE0F-431F-AA12-396514414BE6}" type="presOf" srcId="{A375C07C-2A56-4B20-A2AC-25F2A5CC2624}" destId="{0DCA4BE0-178E-4633-8511-2831B853F88C}" srcOrd="0" destOrd="0" presId="urn:microsoft.com/office/officeart/2008/layout/PictureStrips"/>
    <dgm:cxn modelId="{21825C61-1EBE-4188-84C1-7A934D3D2599}" type="presOf" srcId="{88912A9F-6C98-47CF-9605-BFB4F1B7BE1B}" destId="{DD45AA53-134B-44C4-931D-B6AB43B0DB63}" srcOrd="0" destOrd="0" presId="urn:microsoft.com/office/officeart/2008/layout/PictureStrips"/>
    <dgm:cxn modelId="{0CCC5068-309D-4B21-9CB2-6A56FB50ED31}" type="presOf" srcId="{5B43DCDA-C13F-4E08-9C88-4220EDE90496}" destId="{C42404CC-49CA-4EAF-9B15-08BA7347EEDD}" srcOrd="0" destOrd="0" presId="urn:microsoft.com/office/officeart/2008/layout/PictureStrips"/>
    <dgm:cxn modelId="{BA27858F-89DB-4355-A6E7-2476840DF63A}" type="presOf" srcId="{293ED7E7-3126-45CD-82F9-8495886DF8E0}" destId="{89479D2C-B3AF-4173-97D2-EB0629C55881}" srcOrd="0" destOrd="0" presId="urn:microsoft.com/office/officeart/2008/layout/PictureStrips"/>
    <dgm:cxn modelId="{F6CDF0C7-E93E-4469-A4A3-A3B0CC7FF1D9}" srcId="{A375C07C-2A56-4B20-A2AC-25F2A5CC2624}" destId="{88912A9F-6C98-47CF-9605-BFB4F1B7BE1B}" srcOrd="0" destOrd="0" parTransId="{AE858A81-98E4-4AA9-B8B8-BC4A2F7B0717}" sibTransId="{C6AB2C92-3C4C-42DA-A14C-782574054014}"/>
    <dgm:cxn modelId="{D924C2D6-367B-49A0-9894-EE3150A81114}" srcId="{A375C07C-2A56-4B20-A2AC-25F2A5CC2624}" destId="{293ED7E7-3126-45CD-82F9-8495886DF8E0}" srcOrd="1" destOrd="0" parTransId="{15744379-52C0-417C-A9AE-9B5149702F38}" sibTransId="{5049CBB6-F9A3-4625-BFB6-429F727A8C90}"/>
    <dgm:cxn modelId="{24711FF8-5604-4D3F-B265-0E90C9009ED1}" srcId="{A375C07C-2A56-4B20-A2AC-25F2A5CC2624}" destId="{5B43DCDA-C13F-4E08-9C88-4220EDE90496}" srcOrd="2" destOrd="0" parTransId="{D5E3465A-302F-4BB4-81BE-F1D0894A767B}" sibTransId="{C241C5B8-705A-4C6E-A7D8-51FA48026822}"/>
    <dgm:cxn modelId="{08CBE4EA-3313-4A60-B718-688400E98F55}" type="presParOf" srcId="{0DCA4BE0-178E-4633-8511-2831B853F88C}" destId="{D9259446-F843-42C7-88F6-C5D7A05B1079}" srcOrd="0" destOrd="0" presId="urn:microsoft.com/office/officeart/2008/layout/PictureStrips"/>
    <dgm:cxn modelId="{56DD2C2C-9513-4E17-BD56-47285E90149F}" type="presParOf" srcId="{D9259446-F843-42C7-88F6-C5D7A05B1079}" destId="{DD45AA53-134B-44C4-931D-B6AB43B0DB63}" srcOrd="0" destOrd="0" presId="urn:microsoft.com/office/officeart/2008/layout/PictureStrips"/>
    <dgm:cxn modelId="{19DD5006-63A4-4925-AB79-3AB1754081C8}" type="presParOf" srcId="{D9259446-F843-42C7-88F6-C5D7A05B1079}" destId="{83D5B77C-DAA3-4F71-A214-97F39DE577C8}" srcOrd="1" destOrd="0" presId="urn:microsoft.com/office/officeart/2008/layout/PictureStrips"/>
    <dgm:cxn modelId="{F869A510-73A5-4BB4-9425-216F4583DFFE}" type="presParOf" srcId="{0DCA4BE0-178E-4633-8511-2831B853F88C}" destId="{40824964-E07C-4D18-A934-73B24DF3D6DE}" srcOrd="1" destOrd="0" presId="urn:microsoft.com/office/officeart/2008/layout/PictureStrips"/>
    <dgm:cxn modelId="{DAF6EF7C-D148-4F40-A08B-0818C39079BC}" type="presParOf" srcId="{0DCA4BE0-178E-4633-8511-2831B853F88C}" destId="{5B9F7DDE-EA34-4738-9946-13B90CEF4213}" srcOrd="2" destOrd="0" presId="urn:microsoft.com/office/officeart/2008/layout/PictureStrips"/>
    <dgm:cxn modelId="{E2385A0F-BE1B-4FBC-B354-043EB25516D9}" type="presParOf" srcId="{5B9F7DDE-EA34-4738-9946-13B90CEF4213}" destId="{89479D2C-B3AF-4173-97D2-EB0629C55881}" srcOrd="0" destOrd="0" presId="urn:microsoft.com/office/officeart/2008/layout/PictureStrips"/>
    <dgm:cxn modelId="{62477682-295F-4E08-B10D-1F2F9B49D9EC}" type="presParOf" srcId="{5B9F7DDE-EA34-4738-9946-13B90CEF4213}" destId="{AA96513C-FDE4-4D9E-9474-4F35B02CA0A7}" srcOrd="1" destOrd="0" presId="urn:microsoft.com/office/officeart/2008/layout/PictureStrips"/>
    <dgm:cxn modelId="{820871EF-E4AB-4389-AA10-A6762364328D}" type="presParOf" srcId="{0DCA4BE0-178E-4633-8511-2831B853F88C}" destId="{C9F0ED5F-B3A9-47C7-B710-BF90F0A70A9F}" srcOrd="3" destOrd="0" presId="urn:microsoft.com/office/officeart/2008/layout/PictureStrips"/>
    <dgm:cxn modelId="{9461D558-2026-4177-8737-8ABA9948C442}" type="presParOf" srcId="{0DCA4BE0-178E-4633-8511-2831B853F88C}" destId="{C83C0AFC-926B-4AA0-85A1-7FD828EE8B19}" srcOrd="4" destOrd="0" presId="urn:microsoft.com/office/officeart/2008/layout/PictureStrips"/>
    <dgm:cxn modelId="{E2A85526-0E55-4AD4-A3C6-EC7659B6F920}" type="presParOf" srcId="{C83C0AFC-926B-4AA0-85A1-7FD828EE8B19}" destId="{C42404CC-49CA-4EAF-9B15-08BA7347EEDD}" srcOrd="0" destOrd="0" presId="urn:microsoft.com/office/officeart/2008/layout/PictureStrips"/>
    <dgm:cxn modelId="{080C7EF5-EEB8-4344-8034-E56206B55EAB}" type="presParOf" srcId="{C83C0AFC-926B-4AA0-85A1-7FD828EE8B19}" destId="{866DD468-70F1-4CE1-8504-C51DFCD7E5D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75C07C-2A56-4B20-A2AC-25F2A5CC2624}"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88912A9F-6C98-47CF-9605-BFB4F1B7BE1B}">
      <dgm:prSet phldrT="[Text]"/>
      <dgm:spPr/>
      <dgm:t>
        <a:bodyPr/>
        <a:lstStyle/>
        <a:p>
          <a:pPr>
            <a:buNone/>
          </a:pPr>
          <a:r>
            <a:rPr lang="en-US" dirty="0"/>
            <a:t>Use with a friend, check drug potency, and have naloxone on hand. </a:t>
          </a:r>
        </a:p>
      </dgm:t>
    </dgm:pt>
    <dgm:pt modelId="{AE858A81-98E4-4AA9-B8B8-BC4A2F7B0717}" type="parTrans" cxnId="{F6CDF0C7-E93E-4469-A4A3-A3B0CC7FF1D9}">
      <dgm:prSet/>
      <dgm:spPr/>
      <dgm:t>
        <a:bodyPr/>
        <a:lstStyle/>
        <a:p>
          <a:endParaRPr lang="en-US"/>
        </a:p>
      </dgm:t>
    </dgm:pt>
    <dgm:pt modelId="{C6AB2C92-3C4C-42DA-A14C-782574054014}" type="sibTrans" cxnId="{F6CDF0C7-E93E-4469-A4A3-A3B0CC7FF1D9}">
      <dgm:prSet/>
      <dgm:spPr/>
      <dgm:t>
        <a:bodyPr/>
        <a:lstStyle/>
        <a:p>
          <a:endParaRPr lang="en-US"/>
        </a:p>
      </dgm:t>
    </dgm:pt>
    <dgm:pt modelId="{293ED7E7-3126-45CD-82F9-8495886DF8E0}">
      <dgm:prSet/>
      <dgm:spPr/>
      <dgm:t>
        <a:bodyPr/>
        <a:lstStyle/>
        <a:p>
          <a:r>
            <a:rPr lang="en-US" dirty="0"/>
            <a:t>If using alone is unavoidable, text or call someone. </a:t>
          </a:r>
        </a:p>
      </dgm:t>
    </dgm:pt>
    <dgm:pt modelId="{15744379-52C0-417C-A9AE-9B5149702F38}" type="parTrans" cxnId="{D924C2D6-367B-49A0-9894-EE3150A81114}">
      <dgm:prSet/>
      <dgm:spPr/>
      <dgm:t>
        <a:bodyPr/>
        <a:lstStyle/>
        <a:p>
          <a:endParaRPr lang="en-US"/>
        </a:p>
      </dgm:t>
    </dgm:pt>
    <dgm:pt modelId="{5049CBB6-F9A3-4625-BFB6-429F727A8C90}" type="sibTrans" cxnId="{D924C2D6-367B-49A0-9894-EE3150A81114}">
      <dgm:prSet/>
      <dgm:spPr/>
      <dgm:t>
        <a:bodyPr/>
        <a:lstStyle/>
        <a:p>
          <a:endParaRPr lang="en-US"/>
        </a:p>
      </dgm:t>
    </dgm:pt>
    <dgm:pt modelId="{5B43DCDA-C13F-4E08-9C88-4220EDE90496}">
      <dgm:prSet/>
      <dgm:spPr/>
      <dgm:t>
        <a:bodyPr/>
        <a:lstStyle/>
        <a:p>
          <a:r>
            <a:rPr lang="en-US" dirty="0"/>
            <a:t>Using product of unknown potency alone without telling anyone. </a:t>
          </a:r>
        </a:p>
      </dgm:t>
    </dgm:pt>
    <dgm:pt modelId="{D5E3465A-302F-4BB4-81BE-F1D0894A767B}" type="parTrans" cxnId="{24711FF8-5604-4D3F-B265-0E90C9009ED1}">
      <dgm:prSet/>
      <dgm:spPr/>
      <dgm:t>
        <a:bodyPr/>
        <a:lstStyle/>
        <a:p>
          <a:endParaRPr lang="en-US"/>
        </a:p>
      </dgm:t>
    </dgm:pt>
    <dgm:pt modelId="{C241C5B8-705A-4C6E-A7D8-51FA48026822}" type="sibTrans" cxnId="{24711FF8-5604-4D3F-B265-0E90C9009ED1}">
      <dgm:prSet/>
      <dgm:spPr/>
      <dgm:t>
        <a:bodyPr/>
        <a:lstStyle/>
        <a:p>
          <a:endParaRPr lang="en-US"/>
        </a:p>
      </dgm:t>
    </dgm:pt>
    <dgm:pt modelId="{0DCA4BE0-178E-4633-8511-2831B853F88C}" type="pres">
      <dgm:prSet presAssocID="{A375C07C-2A56-4B20-A2AC-25F2A5CC2624}" presName="Name0" presStyleCnt="0">
        <dgm:presLayoutVars>
          <dgm:dir/>
          <dgm:resizeHandles val="exact"/>
        </dgm:presLayoutVars>
      </dgm:prSet>
      <dgm:spPr/>
    </dgm:pt>
    <dgm:pt modelId="{D9259446-F843-42C7-88F6-C5D7A05B1079}" type="pres">
      <dgm:prSet presAssocID="{88912A9F-6C98-47CF-9605-BFB4F1B7BE1B}" presName="composite" presStyleCnt="0"/>
      <dgm:spPr/>
    </dgm:pt>
    <dgm:pt modelId="{DD45AA53-134B-44C4-931D-B6AB43B0DB63}" type="pres">
      <dgm:prSet presAssocID="{88912A9F-6C98-47CF-9605-BFB4F1B7BE1B}" presName="rect1" presStyleLbl="trAlignAcc1" presStyleIdx="0" presStyleCnt="3">
        <dgm:presLayoutVars>
          <dgm:bulletEnabled val="1"/>
        </dgm:presLayoutVars>
      </dgm:prSet>
      <dgm:spPr/>
    </dgm:pt>
    <dgm:pt modelId="{83D5B77C-DAA3-4F71-A214-97F39DE577C8}" type="pres">
      <dgm:prSet presAssocID="{88912A9F-6C98-47CF-9605-BFB4F1B7BE1B}" presName="rect2" presStyleLbl="fgImgPlace1" presStyleIdx="0" presStyleCnt="3" custScaleX="153927" custLinFactNeighborX="-19074"/>
      <dgm:spPr>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dgm:spPr>
    </dgm:pt>
    <dgm:pt modelId="{40824964-E07C-4D18-A934-73B24DF3D6DE}" type="pres">
      <dgm:prSet presAssocID="{C6AB2C92-3C4C-42DA-A14C-782574054014}" presName="sibTrans" presStyleCnt="0"/>
      <dgm:spPr/>
    </dgm:pt>
    <dgm:pt modelId="{5B9F7DDE-EA34-4738-9946-13B90CEF4213}" type="pres">
      <dgm:prSet presAssocID="{293ED7E7-3126-45CD-82F9-8495886DF8E0}" presName="composite" presStyleCnt="0"/>
      <dgm:spPr/>
    </dgm:pt>
    <dgm:pt modelId="{89479D2C-B3AF-4173-97D2-EB0629C55881}" type="pres">
      <dgm:prSet presAssocID="{293ED7E7-3126-45CD-82F9-8495886DF8E0}" presName="rect1" presStyleLbl="trAlignAcc1" presStyleIdx="1" presStyleCnt="3">
        <dgm:presLayoutVars>
          <dgm:bulletEnabled val="1"/>
        </dgm:presLayoutVars>
      </dgm:prSet>
      <dgm:spPr/>
    </dgm:pt>
    <dgm:pt modelId="{AA96513C-FDE4-4D9E-9474-4F35B02CA0A7}" type="pres">
      <dgm:prSet presAssocID="{293ED7E7-3126-45CD-82F9-8495886DF8E0}" presName="rect2" presStyleLbl="fgImgPlace1" presStyleIdx="1" presStyleCnt="3" custScaleX="153927" custLinFactNeighborX="-19074"/>
      <dgm:spPr>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9F0ED5F-B3A9-47C7-B710-BF90F0A70A9F}" type="pres">
      <dgm:prSet presAssocID="{5049CBB6-F9A3-4625-BFB6-429F727A8C90}" presName="sibTrans" presStyleCnt="0"/>
      <dgm:spPr/>
    </dgm:pt>
    <dgm:pt modelId="{C83C0AFC-926B-4AA0-85A1-7FD828EE8B19}" type="pres">
      <dgm:prSet presAssocID="{5B43DCDA-C13F-4E08-9C88-4220EDE90496}" presName="composite" presStyleCnt="0"/>
      <dgm:spPr/>
    </dgm:pt>
    <dgm:pt modelId="{C42404CC-49CA-4EAF-9B15-08BA7347EEDD}" type="pres">
      <dgm:prSet presAssocID="{5B43DCDA-C13F-4E08-9C88-4220EDE90496}" presName="rect1" presStyleLbl="trAlignAcc1" presStyleIdx="2" presStyleCnt="3">
        <dgm:presLayoutVars>
          <dgm:bulletEnabled val="1"/>
        </dgm:presLayoutVars>
      </dgm:prSet>
      <dgm:spPr/>
    </dgm:pt>
    <dgm:pt modelId="{866DD468-70F1-4CE1-8504-C51DFCD7E5D4}" type="pres">
      <dgm:prSet presAssocID="{5B43DCDA-C13F-4E08-9C88-4220EDE90496}" presName="rect2" presStyleLbl="fgImgPlace1" presStyleIdx="2" presStyleCnt="3" custScaleX="139112" custLinFactNeighborX="-19074"/>
      <dgm:spPr>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047C411D-AE0F-431F-AA12-396514414BE6}" type="presOf" srcId="{A375C07C-2A56-4B20-A2AC-25F2A5CC2624}" destId="{0DCA4BE0-178E-4633-8511-2831B853F88C}" srcOrd="0" destOrd="0" presId="urn:microsoft.com/office/officeart/2008/layout/PictureStrips"/>
    <dgm:cxn modelId="{21825C61-1EBE-4188-84C1-7A934D3D2599}" type="presOf" srcId="{88912A9F-6C98-47CF-9605-BFB4F1B7BE1B}" destId="{DD45AA53-134B-44C4-931D-B6AB43B0DB63}" srcOrd="0" destOrd="0" presId="urn:microsoft.com/office/officeart/2008/layout/PictureStrips"/>
    <dgm:cxn modelId="{0CCC5068-309D-4B21-9CB2-6A56FB50ED31}" type="presOf" srcId="{5B43DCDA-C13F-4E08-9C88-4220EDE90496}" destId="{C42404CC-49CA-4EAF-9B15-08BA7347EEDD}" srcOrd="0" destOrd="0" presId="urn:microsoft.com/office/officeart/2008/layout/PictureStrips"/>
    <dgm:cxn modelId="{BA27858F-89DB-4355-A6E7-2476840DF63A}" type="presOf" srcId="{293ED7E7-3126-45CD-82F9-8495886DF8E0}" destId="{89479D2C-B3AF-4173-97D2-EB0629C55881}" srcOrd="0" destOrd="0" presId="urn:microsoft.com/office/officeart/2008/layout/PictureStrips"/>
    <dgm:cxn modelId="{F6CDF0C7-E93E-4469-A4A3-A3B0CC7FF1D9}" srcId="{A375C07C-2A56-4B20-A2AC-25F2A5CC2624}" destId="{88912A9F-6C98-47CF-9605-BFB4F1B7BE1B}" srcOrd="0" destOrd="0" parTransId="{AE858A81-98E4-4AA9-B8B8-BC4A2F7B0717}" sibTransId="{C6AB2C92-3C4C-42DA-A14C-782574054014}"/>
    <dgm:cxn modelId="{D924C2D6-367B-49A0-9894-EE3150A81114}" srcId="{A375C07C-2A56-4B20-A2AC-25F2A5CC2624}" destId="{293ED7E7-3126-45CD-82F9-8495886DF8E0}" srcOrd="1" destOrd="0" parTransId="{15744379-52C0-417C-A9AE-9B5149702F38}" sibTransId="{5049CBB6-F9A3-4625-BFB6-429F727A8C90}"/>
    <dgm:cxn modelId="{24711FF8-5604-4D3F-B265-0E90C9009ED1}" srcId="{A375C07C-2A56-4B20-A2AC-25F2A5CC2624}" destId="{5B43DCDA-C13F-4E08-9C88-4220EDE90496}" srcOrd="2" destOrd="0" parTransId="{D5E3465A-302F-4BB4-81BE-F1D0894A767B}" sibTransId="{C241C5B8-705A-4C6E-A7D8-51FA48026822}"/>
    <dgm:cxn modelId="{08CBE4EA-3313-4A60-B718-688400E98F55}" type="presParOf" srcId="{0DCA4BE0-178E-4633-8511-2831B853F88C}" destId="{D9259446-F843-42C7-88F6-C5D7A05B1079}" srcOrd="0" destOrd="0" presId="urn:microsoft.com/office/officeart/2008/layout/PictureStrips"/>
    <dgm:cxn modelId="{56DD2C2C-9513-4E17-BD56-47285E90149F}" type="presParOf" srcId="{D9259446-F843-42C7-88F6-C5D7A05B1079}" destId="{DD45AA53-134B-44C4-931D-B6AB43B0DB63}" srcOrd="0" destOrd="0" presId="urn:microsoft.com/office/officeart/2008/layout/PictureStrips"/>
    <dgm:cxn modelId="{19DD5006-63A4-4925-AB79-3AB1754081C8}" type="presParOf" srcId="{D9259446-F843-42C7-88F6-C5D7A05B1079}" destId="{83D5B77C-DAA3-4F71-A214-97F39DE577C8}" srcOrd="1" destOrd="0" presId="urn:microsoft.com/office/officeart/2008/layout/PictureStrips"/>
    <dgm:cxn modelId="{F869A510-73A5-4BB4-9425-216F4583DFFE}" type="presParOf" srcId="{0DCA4BE0-178E-4633-8511-2831B853F88C}" destId="{40824964-E07C-4D18-A934-73B24DF3D6DE}" srcOrd="1" destOrd="0" presId="urn:microsoft.com/office/officeart/2008/layout/PictureStrips"/>
    <dgm:cxn modelId="{DAF6EF7C-D148-4F40-A08B-0818C39079BC}" type="presParOf" srcId="{0DCA4BE0-178E-4633-8511-2831B853F88C}" destId="{5B9F7DDE-EA34-4738-9946-13B90CEF4213}" srcOrd="2" destOrd="0" presId="urn:microsoft.com/office/officeart/2008/layout/PictureStrips"/>
    <dgm:cxn modelId="{E2385A0F-BE1B-4FBC-B354-043EB25516D9}" type="presParOf" srcId="{5B9F7DDE-EA34-4738-9946-13B90CEF4213}" destId="{89479D2C-B3AF-4173-97D2-EB0629C55881}" srcOrd="0" destOrd="0" presId="urn:microsoft.com/office/officeart/2008/layout/PictureStrips"/>
    <dgm:cxn modelId="{62477682-295F-4E08-B10D-1F2F9B49D9EC}" type="presParOf" srcId="{5B9F7DDE-EA34-4738-9946-13B90CEF4213}" destId="{AA96513C-FDE4-4D9E-9474-4F35B02CA0A7}" srcOrd="1" destOrd="0" presId="urn:microsoft.com/office/officeart/2008/layout/PictureStrips"/>
    <dgm:cxn modelId="{820871EF-E4AB-4389-AA10-A6762364328D}" type="presParOf" srcId="{0DCA4BE0-178E-4633-8511-2831B853F88C}" destId="{C9F0ED5F-B3A9-47C7-B710-BF90F0A70A9F}" srcOrd="3" destOrd="0" presId="urn:microsoft.com/office/officeart/2008/layout/PictureStrips"/>
    <dgm:cxn modelId="{9461D558-2026-4177-8737-8ABA9948C442}" type="presParOf" srcId="{0DCA4BE0-178E-4633-8511-2831B853F88C}" destId="{C83C0AFC-926B-4AA0-85A1-7FD828EE8B19}" srcOrd="4" destOrd="0" presId="urn:microsoft.com/office/officeart/2008/layout/PictureStrips"/>
    <dgm:cxn modelId="{E2A85526-0E55-4AD4-A3C6-EC7659B6F920}" type="presParOf" srcId="{C83C0AFC-926B-4AA0-85A1-7FD828EE8B19}" destId="{C42404CC-49CA-4EAF-9B15-08BA7347EEDD}" srcOrd="0" destOrd="0" presId="urn:microsoft.com/office/officeart/2008/layout/PictureStrips"/>
    <dgm:cxn modelId="{080C7EF5-EEB8-4344-8034-E56206B55EAB}" type="presParOf" srcId="{C83C0AFC-926B-4AA0-85A1-7FD828EE8B19}" destId="{866DD468-70F1-4CE1-8504-C51DFCD7E5D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54B91-CE00-4F9E-B6E5-74EAF71C1CA8}">
      <dsp:nvSpPr>
        <dsp:cNvPr id="0" name=""/>
        <dsp:cNvSpPr/>
      </dsp:nvSpPr>
      <dsp:spPr>
        <a:xfrm>
          <a:off x="1924710" y="3195923"/>
          <a:ext cx="1945843" cy="194636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258CF9-2200-4E73-97A6-F7A2421FB3DC}">
      <dsp:nvSpPr>
        <dsp:cNvPr id="0" name=""/>
        <dsp:cNvSpPr/>
      </dsp:nvSpPr>
      <dsp:spPr>
        <a:xfrm>
          <a:off x="3165855" y="1762915"/>
          <a:ext cx="577900" cy="577582"/>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2E96A4-628E-40D1-9D65-0317863EA044}">
      <dsp:nvSpPr>
        <dsp:cNvPr id="0" name=""/>
        <dsp:cNvSpPr/>
      </dsp:nvSpPr>
      <dsp:spPr>
        <a:xfrm>
          <a:off x="1999487" y="3270858"/>
          <a:ext cx="1797100" cy="1796490"/>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B8A842-CE22-4CE1-8760-0D9E75DF9FE5}">
      <dsp:nvSpPr>
        <dsp:cNvPr id="0" name=""/>
        <dsp:cNvSpPr/>
      </dsp:nvSpPr>
      <dsp:spPr>
        <a:xfrm>
          <a:off x="4011980" y="3563785"/>
          <a:ext cx="1018438" cy="101794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B2D336-2BC6-4B07-A8FC-488869F92864}">
      <dsp:nvSpPr>
        <dsp:cNvPr id="0" name=""/>
        <dsp:cNvSpPr/>
      </dsp:nvSpPr>
      <dsp:spPr>
        <a:xfrm>
          <a:off x="4072127" y="3623636"/>
          <a:ext cx="898144" cy="898245"/>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E57A4C-40DF-4CEE-AD59-0E23431D3D15}">
      <dsp:nvSpPr>
        <dsp:cNvPr id="0" name=""/>
        <dsp:cNvSpPr/>
      </dsp:nvSpPr>
      <dsp:spPr>
        <a:xfrm>
          <a:off x="3613708" y="2126398"/>
          <a:ext cx="1305356" cy="130552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DF2D86-F11E-4251-BFCA-8BD340B6FE60}">
      <dsp:nvSpPr>
        <dsp:cNvPr id="0" name=""/>
        <dsp:cNvSpPr/>
      </dsp:nvSpPr>
      <dsp:spPr>
        <a:xfrm>
          <a:off x="4346041" y="490482"/>
          <a:ext cx="427532" cy="427712"/>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5A6D9C-E727-4A57-882A-017C233BFD83}">
      <dsp:nvSpPr>
        <dsp:cNvPr id="0" name=""/>
        <dsp:cNvSpPr/>
      </dsp:nvSpPr>
      <dsp:spPr>
        <a:xfrm>
          <a:off x="4880863" y="276383"/>
          <a:ext cx="213766" cy="214099"/>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906754-98D2-4B3B-8AAA-C88934A99BDD}">
      <dsp:nvSpPr>
        <dsp:cNvPr id="0" name=""/>
        <dsp:cNvSpPr/>
      </dsp:nvSpPr>
      <dsp:spPr>
        <a:xfrm>
          <a:off x="3682796" y="2195494"/>
          <a:ext cx="1167993" cy="1167816"/>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C51ABC-7B11-4845-BC4A-8E5191DA94FC}">
      <dsp:nvSpPr>
        <dsp:cNvPr id="0" name=""/>
        <dsp:cNvSpPr/>
      </dsp:nvSpPr>
      <dsp:spPr>
        <a:xfrm>
          <a:off x="3760012" y="964908"/>
          <a:ext cx="915212" cy="91527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37FE64-B5B0-4874-A0D2-1E9F8AF2217E}">
      <dsp:nvSpPr>
        <dsp:cNvPr id="0" name=""/>
        <dsp:cNvSpPr/>
      </dsp:nvSpPr>
      <dsp:spPr>
        <a:xfrm>
          <a:off x="5094630" y="4553996"/>
          <a:ext cx="321055" cy="320662"/>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368A7A-D67A-44EA-9DA4-CB228CD8604F}">
      <dsp:nvSpPr>
        <dsp:cNvPr id="0" name=""/>
        <dsp:cNvSpPr/>
      </dsp:nvSpPr>
      <dsp:spPr>
        <a:xfrm>
          <a:off x="3813657" y="1018919"/>
          <a:ext cx="807923" cy="807739"/>
        </a:xfrm>
        <a:prstGeom prst="ellipse">
          <a:avLst/>
        </a:prstGeom>
        <a:blipFill dpi="0" rotWithShape="1">
          <a:blip xmlns:r="http://schemas.openxmlformats.org/officeDocument/2006/relationships" r:embed="rId4"/>
          <a:srcRect/>
          <a:stretch>
            <a:fillRect l="-2" r="-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0DEE56-4C96-4CFD-AA72-58212B3EE155}">
      <dsp:nvSpPr>
        <dsp:cNvPr id="0" name=""/>
        <dsp:cNvSpPr/>
      </dsp:nvSpPr>
      <dsp:spPr>
        <a:xfrm>
          <a:off x="0" y="2195494"/>
          <a:ext cx="2887878" cy="939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 numCol="1" spcCol="1270" anchor="b" anchorCtr="0">
          <a:noAutofit/>
        </a:bodyPr>
        <a:lstStyle/>
        <a:p>
          <a:pPr marL="0" lvl="0" indent="0" algn="r" defTabSz="2222500">
            <a:lnSpc>
              <a:spcPct val="90000"/>
            </a:lnSpc>
            <a:spcBef>
              <a:spcPct val="0"/>
            </a:spcBef>
            <a:spcAft>
              <a:spcPct val="35000"/>
            </a:spcAft>
            <a:buNone/>
          </a:pPr>
          <a:r>
            <a:rPr lang="en-US" sz="5000" kern="1200" dirty="0">
              <a:solidFill>
                <a:schemeClr val="bg1"/>
              </a:solidFill>
            </a:rPr>
            <a:t>Messaging</a:t>
          </a:r>
        </a:p>
      </dsp:txBody>
      <dsp:txXfrm>
        <a:off x="0" y="2195494"/>
        <a:ext cx="2887878" cy="939605"/>
      </dsp:txXfrm>
    </dsp:sp>
    <dsp:sp modelId="{51173F36-3861-472D-B105-1F346DE84B97}">
      <dsp:nvSpPr>
        <dsp:cNvPr id="0" name=""/>
        <dsp:cNvSpPr/>
      </dsp:nvSpPr>
      <dsp:spPr>
        <a:xfrm>
          <a:off x="5240121" y="3525314"/>
          <a:ext cx="2887878" cy="898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dirty="0"/>
            <a:t>Explain to a program participant about how to use each material and what its purpose is.</a:t>
          </a:r>
        </a:p>
      </dsp:txBody>
      <dsp:txXfrm>
        <a:off x="5240121" y="3525314"/>
        <a:ext cx="2887878" cy="898245"/>
      </dsp:txXfrm>
    </dsp:sp>
    <dsp:sp modelId="{1FFEAFD5-2CA4-4D47-8B14-230F2EB0C3E6}">
      <dsp:nvSpPr>
        <dsp:cNvPr id="0" name=""/>
        <dsp:cNvSpPr/>
      </dsp:nvSpPr>
      <dsp:spPr>
        <a:xfrm>
          <a:off x="5240120" y="2185661"/>
          <a:ext cx="2887878" cy="1167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Messaging</a:t>
          </a:r>
        </a:p>
        <a:p>
          <a:pPr marL="0" lvl="0" indent="0" algn="l" defTabSz="1066800">
            <a:lnSpc>
              <a:spcPct val="90000"/>
            </a:lnSpc>
            <a:spcBef>
              <a:spcPct val="0"/>
            </a:spcBef>
            <a:spcAft>
              <a:spcPct val="35000"/>
            </a:spcAft>
            <a:buNone/>
          </a:pPr>
          <a:r>
            <a:rPr lang="en-US" sz="1800" kern="1200" dirty="0"/>
            <a:t>Counsel participants with a “best, ok, please avoid” framework</a:t>
          </a:r>
        </a:p>
      </dsp:txBody>
      <dsp:txXfrm>
        <a:off x="5240120" y="2185661"/>
        <a:ext cx="2887878" cy="1167816"/>
      </dsp:txXfrm>
    </dsp:sp>
    <dsp:sp modelId="{935B1313-B628-4AE7-8326-AF5C41DC95C7}">
      <dsp:nvSpPr>
        <dsp:cNvPr id="0" name=""/>
        <dsp:cNvSpPr/>
      </dsp:nvSpPr>
      <dsp:spPr>
        <a:xfrm>
          <a:off x="5240121" y="700734"/>
          <a:ext cx="2887878" cy="807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About</a:t>
          </a:r>
        </a:p>
        <a:p>
          <a:pPr marL="0" lvl="0" indent="0" algn="l" defTabSz="1066800">
            <a:lnSpc>
              <a:spcPct val="90000"/>
            </a:lnSpc>
            <a:spcBef>
              <a:spcPct val="0"/>
            </a:spcBef>
            <a:spcAft>
              <a:spcPct val="35000"/>
            </a:spcAft>
            <a:buNone/>
          </a:pPr>
          <a:r>
            <a:rPr lang="en-US" sz="1800" kern="1200" dirty="0"/>
            <a:t>The role of each type of material in the prevention of viral hepatitis, HIV, viral endocarditis, and other skin and soft tissue infections. </a:t>
          </a:r>
        </a:p>
      </dsp:txBody>
      <dsp:txXfrm>
        <a:off x="5240121" y="700734"/>
        <a:ext cx="2887878" cy="8077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AA53-134B-44C4-931D-B6AB43B0DB63}">
      <dsp:nvSpPr>
        <dsp:cNvPr id="0" name=""/>
        <dsp:cNvSpPr/>
      </dsp:nvSpPr>
      <dsp:spPr>
        <a:xfrm>
          <a:off x="2056055" y="35573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New “harm reduction” cooker caps every time</a:t>
          </a:r>
        </a:p>
      </dsp:txBody>
      <dsp:txXfrm>
        <a:off x="2056055" y="355737"/>
        <a:ext cx="4465319" cy="1395412"/>
      </dsp:txXfrm>
    </dsp:sp>
    <dsp:sp modelId="{83D5B77C-DAA3-4F71-A214-97F39DE577C8}">
      <dsp:nvSpPr>
        <dsp:cNvPr id="0" name=""/>
        <dsp:cNvSpPr/>
      </dsp:nvSpPr>
      <dsp:spPr>
        <a:xfrm>
          <a:off x="1420311" y="154178"/>
          <a:ext cx="1503541" cy="146518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479D2C-B3AF-4173-97D2-EB0629C55881}">
      <dsp:nvSpPr>
        <dsp:cNvPr id="0" name=""/>
        <dsp:cNvSpPr/>
      </dsp:nvSpPr>
      <dsp:spPr>
        <a:xfrm>
          <a:off x="2056055" y="211240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Sterilize a spoon or bottle cap (wash with soap and water, wipe with alcohol, dry)</a:t>
          </a:r>
        </a:p>
      </dsp:txBody>
      <dsp:txXfrm>
        <a:off x="2056055" y="2112407"/>
        <a:ext cx="4465319" cy="1395412"/>
      </dsp:txXfrm>
    </dsp:sp>
    <dsp:sp modelId="{AA96513C-FDE4-4D9E-9474-4F35B02CA0A7}">
      <dsp:nvSpPr>
        <dsp:cNvPr id="0" name=""/>
        <dsp:cNvSpPr/>
      </dsp:nvSpPr>
      <dsp:spPr>
        <a:xfrm>
          <a:off x="1420311" y="1910847"/>
          <a:ext cx="1503541" cy="1465183"/>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404CC-49CA-4EAF-9B15-08BA7347EEDD}">
      <dsp:nvSpPr>
        <dsp:cNvPr id="0" name=""/>
        <dsp:cNvSpPr/>
      </dsp:nvSpPr>
      <dsp:spPr>
        <a:xfrm>
          <a:off x="2019877" y="3869076"/>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Sharing or reusing cookers – bacteria grow quickly, HCV sticks around</a:t>
          </a:r>
        </a:p>
      </dsp:txBody>
      <dsp:txXfrm>
        <a:off x="2019877" y="3869076"/>
        <a:ext cx="4465319" cy="1395412"/>
      </dsp:txXfrm>
    </dsp:sp>
    <dsp:sp modelId="{866DD468-70F1-4CE1-8504-C51DFCD7E5D4}">
      <dsp:nvSpPr>
        <dsp:cNvPr id="0" name=""/>
        <dsp:cNvSpPr/>
      </dsp:nvSpPr>
      <dsp:spPr>
        <a:xfrm>
          <a:off x="1456489" y="3667516"/>
          <a:ext cx="1358830" cy="14651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AA53-134B-44C4-931D-B6AB43B0DB63}">
      <dsp:nvSpPr>
        <dsp:cNvPr id="0" name=""/>
        <dsp:cNvSpPr/>
      </dsp:nvSpPr>
      <dsp:spPr>
        <a:xfrm>
          <a:off x="2056055" y="35573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Sterile water/saline strips (Addipaks), sealed bottled water, or boiled water </a:t>
          </a:r>
        </a:p>
      </dsp:txBody>
      <dsp:txXfrm>
        <a:off x="2056055" y="355737"/>
        <a:ext cx="4465319" cy="1395412"/>
      </dsp:txXfrm>
    </dsp:sp>
    <dsp:sp modelId="{83D5B77C-DAA3-4F71-A214-97F39DE577C8}">
      <dsp:nvSpPr>
        <dsp:cNvPr id="0" name=""/>
        <dsp:cNvSpPr/>
      </dsp:nvSpPr>
      <dsp:spPr>
        <a:xfrm>
          <a:off x="1420311" y="154178"/>
          <a:ext cx="1503541" cy="146518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479D2C-B3AF-4173-97D2-EB0629C55881}">
      <dsp:nvSpPr>
        <dsp:cNvPr id="0" name=""/>
        <dsp:cNvSpPr/>
      </dsp:nvSpPr>
      <dsp:spPr>
        <a:xfrm>
          <a:off x="2056055" y="211240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Opened bottles of water, tap water, water from back of toilet</a:t>
          </a:r>
        </a:p>
      </dsp:txBody>
      <dsp:txXfrm>
        <a:off x="2056055" y="2112407"/>
        <a:ext cx="4465319" cy="1395412"/>
      </dsp:txXfrm>
    </dsp:sp>
    <dsp:sp modelId="{AA96513C-FDE4-4D9E-9474-4F35B02CA0A7}">
      <dsp:nvSpPr>
        <dsp:cNvPr id="0" name=""/>
        <dsp:cNvSpPr/>
      </dsp:nvSpPr>
      <dsp:spPr>
        <a:xfrm>
          <a:off x="1420311" y="1910847"/>
          <a:ext cx="1503541" cy="1465183"/>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404CC-49CA-4EAF-9B15-08BA7347EEDD}">
      <dsp:nvSpPr>
        <dsp:cNvPr id="0" name=""/>
        <dsp:cNvSpPr/>
      </dsp:nvSpPr>
      <dsp:spPr>
        <a:xfrm>
          <a:off x="2019877" y="3869076"/>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Water from front of toilet, puddle/gutter water</a:t>
          </a:r>
        </a:p>
      </dsp:txBody>
      <dsp:txXfrm>
        <a:off x="2019877" y="3869076"/>
        <a:ext cx="4465319" cy="1395412"/>
      </dsp:txXfrm>
    </dsp:sp>
    <dsp:sp modelId="{866DD468-70F1-4CE1-8504-C51DFCD7E5D4}">
      <dsp:nvSpPr>
        <dsp:cNvPr id="0" name=""/>
        <dsp:cNvSpPr/>
      </dsp:nvSpPr>
      <dsp:spPr>
        <a:xfrm>
          <a:off x="1456489" y="3667516"/>
          <a:ext cx="1358830" cy="14651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AA53-134B-44C4-931D-B6AB43B0DB63}">
      <dsp:nvSpPr>
        <dsp:cNvPr id="0" name=""/>
        <dsp:cNvSpPr/>
      </dsp:nvSpPr>
      <dsp:spPr>
        <a:xfrm>
          <a:off x="2056055" y="35573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Smallest amount of Vitamin C or ascorbic acid from a packet</a:t>
          </a:r>
        </a:p>
      </dsp:txBody>
      <dsp:txXfrm>
        <a:off x="2056055" y="355737"/>
        <a:ext cx="4465319" cy="1395412"/>
      </dsp:txXfrm>
    </dsp:sp>
    <dsp:sp modelId="{83D5B77C-DAA3-4F71-A214-97F39DE577C8}">
      <dsp:nvSpPr>
        <dsp:cNvPr id="0" name=""/>
        <dsp:cNvSpPr/>
      </dsp:nvSpPr>
      <dsp:spPr>
        <a:xfrm>
          <a:off x="1420311" y="154178"/>
          <a:ext cx="1503541" cy="146518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479D2C-B3AF-4173-97D2-EB0629C55881}">
      <dsp:nvSpPr>
        <dsp:cNvPr id="0" name=""/>
        <dsp:cNvSpPr/>
      </dsp:nvSpPr>
      <dsp:spPr>
        <a:xfrm>
          <a:off x="2056055" y="211240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Bulk Vitamin C (ascorbic acid)</a:t>
          </a:r>
        </a:p>
      </dsp:txBody>
      <dsp:txXfrm>
        <a:off x="2056055" y="2112407"/>
        <a:ext cx="4465319" cy="1395412"/>
      </dsp:txXfrm>
    </dsp:sp>
    <dsp:sp modelId="{AA96513C-FDE4-4D9E-9474-4F35B02CA0A7}">
      <dsp:nvSpPr>
        <dsp:cNvPr id="0" name=""/>
        <dsp:cNvSpPr/>
      </dsp:nvSpPr>
      <dsp:spPr>
        <a:xfrm>
          <a:off x="1420311" y="1910847"/>
          <a:ext cx="1503541" cy="1465183"/>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404CC-49CA-4EAF-9B15-08BA7347EEDD}">
      <dsp:nvSpPr>
        <dsp:cNvPr id="0" name=""/>
        <dsp:cNvSpPr/>
      </dsp:nvSpPr>
      <dsp:spPr>
        <a:xfrm>
          <a:off x="2019877" y="3869076"/>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Vinegar, lemon juice or drink packets with sugar and dyes in them or lemon juice</a:t>
          </a:r>
        </a:p>
      </dsp:txBody>
      <dsp:txXfrm>
        <a:off x="2019877" y="3869076"/>
        <a:ext cx="4465319" cy="1395412"/>
      </dsp:txXfrm>
    </dsp:sp>
    <dsp:sp modelId="{866DD468-70F1-4CE1-8504-C51DFCD7E5D4}">
      <dsp:nvSpPr>
        <dsp:cNvPr id="0" name=""/>
        <dsp:cNvSpPr/>
      </dsp:nvSpPr>
      <dsp:spPr>
        <a:xfrm>
          <a:off x="1456489" y="3667516"/>
          <a:ext cx="1358830" cy="14651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AA53-134B-44C4-931D-B6AB43B0DB63}">
      <dsp:nvSpPr>
        <dsp:cNvPr id="0" name=""/>
        <dsp:cNvSpPr/>
      </dsp:nvSpPr>
      <dsp:spPr>
        <a:xfrm>
          <a:off x="2056055" y="35573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New cotton pellet for each new cooker for each new needle (each new shot)</a:t>
          </a:r>
        </a:p>
      </dsp:txBody>
      <dsp:txXfrm>
        <a:off x="2056055" y="355737"/>
        <a:ext cx="4465319" cy="1395412"/>
      </dsp:txXfrm>
    </dsp:sp>
    <dsp:sp modelId="{83D5B77C-DAA3-4F71-A214-97F39DE577C8}">
      <dsp:nvSpPr>
        <dsp:cNvPr id="0" name=""/>
        <dsp:cNvSpPr/>
      </dsp:nvSpPr>
      <dsp:spPr>
        <a:xfrm>
          <a:off x="1420311" y="154178"/>
          <a:ext cx="1503541" cy="146518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479D2C-B3AF-4173-97D2-EB0629C55881}">
      <dsp:nvSpPr>
        <dsp:cNvPr id="0" name=""/>
        <dsp:cNvSpPr/>
      </dsp:nvSpPr>
      <dsp:spPr>
        <a:xfrm>
          <a:off x="2056055" y="211240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Unused cotton swab or tampon (cotton) or cigarette filter (cellulose)</a:t>
          </a:r>
        </a:p>
      </dsp:txBody>
      <dsp:txXfrm>
        <a:off x="2056055" y="2112407"/>
        <a:ext cx="4465319" cy="1395412"/>
      </dsp:txXfrm>
    </dsp:sp>
    <dsp:sp modelId="{AA96513C-FDE4-4D9E-9474-4F35B02CA0A7}">
      <dsp:nvSpPr>
        <dsp:cNvPr id="0" name=""/>
        <dsp:cNvSpPr/>
      </dsp:nvSpPr>
      <dsp:spPr>
        <a:xfrm>
          <a:off x="1420311" y="1910847"/>
          <a:ext cx="1503541" cy="1465183"/>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404CC-49CA-4EAF-9B15-08BA7347EEDD}">
      <dsp:nvSpPr>
        <dsp:cNvPr id="0" name=""/>
        <dsp:cNvSpPr/>
      </dsp:nvSpPr>
      <dsp:spPr>
        <a:xfrm>
          <a:off x="2019877" y="3869076"/>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Old cottons</a:t>
          </a:r>
        </a:p>
      </dsp:txBody>
      <dsp:txXfrm>
        <a:off x="2019877" y="3869076"/>
        <a:ext cx="4465319" cy="1395412"/>
      </dsp:txXfrm>
    </dsp:sp>
    <dsp:sp modelId="{866DD468-70F1-4CE1-8504-C51DFCD7E5D4}">
      <dsp:nvSpPr>
        <dsp:cNvPr id="0" name=""/>
        <dsp:cNvSpPr/>
      </dsp:nvSpPr>
      <dsp:spPr>
        <a:xfrm>
          <a:off x="1456489" y="3667516"/>
          <a:ext cx="1358830" cy="14651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AA53-134B-44C4-931D-B6AB43B0DB63}">
      <dsp:nvSpPr>
        <dsp:cNvPr id="0" name=""/>
        <dsp:cNvSpPr/>
      </dsp:nvSpPr>
      <dsp:spPr>
        <a:xfrm>
          <a:off x="2056055" y="35573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Soap and water, then alcohol wipe</a:t>
          </a:r>
        </a:p>
      </dsp:txBody>
      <dsp:txXfrm>
        <a:off x="2056055" y="355737"/>
        <a:ext cx="4465319" cy="1395412"/>
      </dsp:txXfrm>
    </dsp:sp>
    <dsp:sp modelId="{83D5B77C-DAA3-4F71-A214-97F39DE577C8}">
      <dsp:nvSpPr>
        <dsp:cNvPr id="0" name=""/>
        <dsp:cNvSpPr/>
      </dsp:nvSpPr>
      <dsp:spPr>
        <a:xfrm>
          <a:off x="1420311" y="154178"/>
          <a:ext cx="1503541" cy="146518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479D2C-B3AF-4173-97D2-EB0629C55881}">
      <dsp:nvSpPr>
        <dsp:cNvPr id="0" name=""/>
        <dsp:cNvSpPr/>
      </dsp:nvSpPr>
      <dsp:spPr>
        <a:xfrm>
          <a:off x="2056055" y="211240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Just alcohol pad; liquor (without sugar)</a:t>
          </a:r>
        </a:p>
      </dsp:txBody>
      <dsp:txXfrm>
        <a:off x="2056055" y="2112407"/>
        <a:ext cx="4465319" cy="1395412"/>
      </dsp:txXfrm>
    </dsp:sp>
    <dsp:sp modelId="{AA96513C-FDE4-4D9E-9474-4F35B02CA0A7}">
      <dsp:nvSpPr>
        <dsp:cNvPr id="0" name=""/>
        <dsp:cNvSpPr/>
      </dsp:nvSpPr>
      <dsp:spPr>
        <a:xfrm>
          <a:off x="1420311" y="1910847"/>
          <a:ext cx="1503541" cy="1465183"/>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404CC-49CA-4EAF-9B15-08BA7347EEDD}">
      <dsp:nvSpPr>
        <dsp:cNvPr id="0" name=""/>
        <dsp:cNvSpPr/>
      </dsp:nvSpPr>
      <dsp:spPr>
        <a:xfrm>
          <a:off x="2019877" y="3869076"/>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No cleaning at all.</a:t>
          </a:r>
        </a:p>
      </dsp:txBody>
      <dsp:txXfrm>
        <a:off x="2019877" y="3869076"/>
        <a:ext cx="4465319" cy="1395412"/>
      </dsp:txXfrm>
    </dsp:sp>
    <dsp:sp modelId="{866DD468-70F1-4CE1-8504-C51DFCD7E5D4}">
      <dsp:nvSpPr>
        <dsp:cNvPr id="0" name=""/>
        <dsp:cNvSpPr/>
      </dsp:nvSpPr>
      <dsp:spPr>
        <a:xfrm>
          <a:off x="1456489" y="3667516"/>
          <a:ext cx="1358830" cy="14651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AA53-134B-44C4-931D-B6AB43B0DB63}">
      <dsp:nvSpPr>
        <dsp:cNvPr id="0" name=""/>
        <dsp:cNvSpPr/>
      </dsp:nvSpPr>
      <dsp:spPr>
        <a:xfrm>
          <a:off x="2056055" y="35573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Hospital grade/harm reduction tourniquets</a:t>
          </a:r>
        </a:p>
      </dsp:txBody>
      <dsp:txXfrm>
        <a:off x="2056055" y="355737"/>
        <a:ext cx="4465319" cy="1395412"/>
      </dsp:txXfrm>
    </dsp:sp>
    <dsp:sp modelId="{83D5B77C-DAA3-4F71-A214-97F39DE577C8}">
      <dsp:nvSpPr>
        <dsp:cNvPr id="0" name=""/>
        <dsp:cNvSpPr/>
      </dsp:nvSpPr>
      <dsp:spPr>
        <a:xfrm>
          <a:off x="1420311" y="154178"/>
          <a:ext cx="1503541" cy="146518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479D2C-B3AF-4173-97D2-EB0629C55881}">
      <dsp:nvSpPr>
        <dsp:cNvPr id="0" name=""/>
        <dsp:cNvSpPr/>
      </dsp:nvSpPr>
      <dsp:spPr>
        <a:xfrm>
          <a:off x="2056055" y="211240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Bike inner tube, stockings, something stretchy</a:t>
          </a:r>
        </a:p>
      </dsp:txBody>
      <dsp:txXfrm>
        <a:off x="2056055" y="2112407"/>
        <a:ext cx="4465319" cy="1395412"/>
      </dsp:txXfrm>
    </dsp:sp>
    <dsp:sp modelId="{AA96513C-FDE4-4D9E-9474-4F35B02CA0A7}">
      <dsp:nvSpPr>
        <dsp:cNvPr id="0" name=""/>
        <dsp:cNvSpPr/>
      </dsp:nvSpPr>
      <dsp:spPr>
        <a:xfrm>
          <a:off x="1420311" y="1910847"/>
          <a:ext cx="1503541" cy="1465183"/>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404CC-49CA-4EAF-9B15-08BA7347EEDD}">
      <dsp:nvSpPr>
        <dsp:cNvPr id="0" name=""/>
        <dsp:cNvSpPr/>
      </dsp:nvSpPr>
      <dsp:spPr>
        <a:xfrm>
          <a:off x="2019877" y="3869076"/>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Hair ties, belts, neck ties, or using no tourniquet</a:t>
          </a:r>
        </a:p>
      </dsp:txBody>
      <dsp:txXfrm>
        <a:off x="2019877" y="3869076"/>
        <a:ext cx="4465319" cy="1395412"/>
      </dsp:txXfrm>
    </dsp:sp>
    <dsp:sp modelId="{866DD468-70F1-4CE1-8504-C51DFCD7E5D4}">
      <dsp:nvSpPr>
        <dsp:cNvPr id="0" name=""/>
        <dsp:cNvSpPr/>
      </dsp:nvSpPr>
      <dsp:spPr>
        <a:xfrm>
          <a:off x="1456489" y="3667516"/>
          <a:ext cx="1358830" cy="14651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AA53-134B-44C4-931D-B6AB43B0DB63}">
      <dsp:nvSpPr>
        <dsp:cNvPr id="0" name=""/>
        <dsp:cNvSpPr/>
      </dsp:nvSpPr>
      <dsp:spPr>
        <a:xfrm>
          <a:off x="2056055" y="35573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Cloth, tissue, gauze</a:t>
          </a:r>
        </a:p>
      </dsp:txBody>
      <dsp:txXfrm>
        <a:off x="2056055" y="355737"/>
        <a:ext cx="4465319" cy="1395412"/>
      </dsp:txXfrm>
    </dsp:sp>
    <dsp:sp modelId="{83D5B77C-DAA3-4F71-A214-97F39DE577C8}">
      <dsp:nvSpPr>
        <dsp:cNvPr id="0" name=""/>
        <dsp:cNvSpPr/>
      </dsp:nvSpPr>
      <dsp:spPr>
        <a:xfrm>
          <a:off x="1420311" y="154178"/>
          <a:ext cx="1503541" cy="146518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479D2C-B3AF-4173-97D2-EB0629C55881}">
      <dsp:nvSpPr>
        <dsp:cNvPr id="0" name=""/>
        <dsp:cNvSpPr/>
      </dsp:nvSpPr>
      <dsp:spPr>
        <a:xfrm>
          <a:off x="2056055" y="211240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Cotton ball, sock, towel</a:t>
          </a:r>
        </a:p>
      </dsp:txBody>
      <dsp:txXfrm>
        <a:off x="2056055" y="2112407"/>
        <a:ext cx="4465319" cy="1395412"/>
      </dsp:txXfrm>
    </dsp:sp>
    <dsp:sp modelId="{AA96513C-FDE4-4D9E-9474-4F35B02CA0A7}">
      <dsp:nvSpPr>
        <dsp:cNvPr id="0" name=""/>
        <dsp:cNvSpPr/>
      </dsp:nvSpPr>
      <dsp:spPr>
        <a:xfrm>
          <a:off x="1420311" y="1910847"/>
          <a:ext cx="1503541" cy="1465183"/>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404CC-49CA-4EAF-9B15-08BA7347EEDD}">
      <dsp:nvSpPr>
        <dsp:cNvPr id="0" name=""/>
        <dsp:cNvSpPr/>
      </dsp:nvSpPr>
      <dsp:spPr>
        <a:xfrm>
          <a:off x="2019877" y="3869076"/>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Alcohol wipes, which prevent blood clotting</a:t>
          </a:r>
        </a:p>
      </dsp:txBody>
      <dsp:txXfrm>
        <a:off x="2019877" y="3869076"/>
        <a:ext cx="4465319" cy="1395412"/>
      </dsp:txXfrm>
    </dsp:sp>
    <dsp:sp modelId="{866DD468-70F1-4CE1-8504-C51DFCD7E5D4}">
      <dsp:nvSpPr>
        <dsp:cNvPr id="0" name=""/>
        <dsp:cNvSpPr/>
      </dsp:nvSpPr>
      <dsp:spPr>
        <a:xfrm>
          <a:off x="1456489" y="3667516"/>
          <a:ext cx="1358830" cy="14651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AA53-134B-44C4-931D-B6AB43B0DB63}">
      <dsp:nvSpPr>
        <dsp:cNvPr id="0" name=""/>
        <dsp:cNvSpPr/>
      </dsp:nvSpPr>
      <dsp:spPr>
        <a:xfrm>
          <a:off x="2056055" y="35573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Apply ointment to clean skin after bleeding has stopped</a:t>
          </a:r>
        </a:p>
      </dsp:txBody>
      <dsp:txXfrm>
        <a:off x="2056055" y="355737"/>
        <a:ext cx="4465319" cy="1395412"/>
      </dsp:txXfrm>
    </dsp:sp>
    <dsp:sp modelId="{83D5B77C-DAA3-4F71-A214-97F39DE577C8}">
      <dsp:nvSpPr>
        <dsp:cNvPr id="0" name=""/>
        <dsp:cNvSpPr/>
      </dsp:nvSpPr>
      <dsp:spPr>
        <a:xfrm>
          <a:off x="1420311" y="154178"/>
          <a:ext cx="1503541" cy="146518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479D2C-B3AF-4173-97D2-EB0629C55881}">
      <dsp:nvSpPr>
        <dsp:cNvPr id="0" name=""/>
        <dsp:cNvSpPr/>
      </dsp:nvSpPr>
      <dsp:spPr>
        <a:xfrm>
          <a:off x="2056055" y="211240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No ointment is necessary </a:t>
          </a:r>
        </a:p>
      </dsp:txBody>
      <dsp:txXfrm>
        <a:off x="2056055" y="2112407"/>
        <a:ext cx="4465319" cy="1395412"/>
      </dsp:txXfrm>
    </dsp:sp>
    <dsp:sp modelId="{AA96513C-FDE4-4D9E-9474-4F35B02CA0A7}">
      <dsp:nvSpPr>
        <dsp:cNvPr id="0" name=""/>
        <dsp:cNvSpPr/>
      </dsp:nvSpPr>
      <dsp:spPr>
        <a:xfrm>
          <a:off x="1420311" y="1910847"/>
          <a:ext cx="1503541" cy="1465183"/>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404CC-49CA-4EAF-9B15-08BA7347EEDD}">
      <dsp:nvSpPr>
        <dsp:cNvPr id="0" name=""/>
        <dsp:cNvSpPr/>
      </dsp:nvSpPr>
      <dsp:spPr>
        <a:xfrm>
          <a:off x="2019877" y="3869076"/>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Applying ointment on unwashed skin</a:t>
          </a:r>
        </a:p>
      </dsp:txBody>
      <dsp:txXfrm>
        <a:off x="2019877" y="3869076"/>
        <a:ext cx="4465319" cy="1395412"/>
      </dsp:txXfrm>
    </dsp:sp>
    <dsp:sp modelId="{866DD468-70F1-4CE1-8504-C51DFCD7E5D4}">
      <dsp:nvSpPr>
        <dsp:cNvPr id="0" name=""/>
        <dsp:cNvSpPr/>
      </dsp:nvSpPr>
      <dsp:spPr>
        <a:xfrm>
          <a:off x="1456489" y="3667516"/>
          <a:ext cx="1358830" cy="14651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AA53-134B-44C4-931D-B6AB43B0DB63}">
      <dsp:nvSpPr>
        <dsp:cNvPr id="0" name=""/>
        <dsp:cNvSpPr/>
      </dsp:nvSpPr>
      <dsp:spPr>
        <a:xfrm>
          <a:off x="2327861" y="420057"/>
          <a:ext cx="4124271" cy="128883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645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STI prevention, regular STI testing, family planning, and keep emergency contraception on hand</a:t>
          </a:r>
        </a:p>
      </dsp:txBody>
      <dsp:txXfrm>
        <a:off x="2327861" y="420057"/>
        <a:ext cx="4124271" cy="1288834"/>
      </dsp:txXfrm>
    </dsp:sp>
    <dsp:sp modelId="{83D5B77C-DAA3-4F71-A214-97F39DE577C8}">
      <dsp:nvSpPr>
        <dsp:cNvPr id="0" name=""/>
        <dsp:cNvSpPr/>
      </dsp:nvSpPr>
      <dsp:spPr>
        <a:xfrm>
          <a:off x="1487328" y="154467"/>
          <a:ext cx="1521502" cy="1482685"/>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479D2C-B3AF-4173-97D2-EB0629C55881}">
      <dsp:nvSpPr>
        <dsp:cNvPr id="0" name=""/>
        <dsp:cNvSpPr/>
      </dsp:nvSpPr>
      <dsp:spPr>
        <a:xfrm>
          <a:off x="2032070" y="2074464"/>
          <a:ext cx="4518659" cy="14120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645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Negotiate – if condoms are rejected, then lube helps reduce friction and tears</a:t>
          </a:r>
        </a:p>
      </dsp:txBody>
      <dsp:txXfrm>
        <a:off x="2032070" y="2074464"/>
        <a:ext cx="4518659" cy="1412081"/>
      </dsp:txXfrm>
    </dsp:sp>
    <dsp:sp modelId="{AA96513C-FDE4-4D9E-9474-4F35B02CA0A7}">
      <dsp:nvSpPr>
        <dsp:cNvPr id="0" name=""/>
        <dsp:cNvSpPr/>
      </dsp:nvSpPr>
      <dsp:spPr>
        <a:xfrm>
          <a:off x="1388731" y="1870497"/>
          <a:ext cx="1521502" cy="1482685"/>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404CC-49CA-4EAF-9B15-08BA7347EEDD}">
      <dsp:nvSpPr>
        <dsp:cNvPr id="0" name=""/>
        <dsp:cNvSpPr/>
      </dsp:nvSpPr>
      <dsp:spPr>
        <a:xfrm>
          <a:off x="1995460" y="3852118"/>
          <a:ext cx="4518659" cy="14120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645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No sexual healthcare</a:t>
          </a:r>
        </a:p>
      </dsp:txBody>
      <dsp:txXfrm>
        <a:off x="1995460" y="3852118"/>
        <a:ext cx="4518659" cy="1412081"/>
      </dsp:txXfrm>
    </dsp:sp>
    <dsp:sp modelId="{866DD468-70F1-4CE1-8504-C51DFCD7E5D4}">
      <dsp:nvSpPr>
        <dsp:cNvPr id="0" name=""/>
        <dsp:cNvSpPr/>
      </dsp:nvSpPr>
      <dsp:spPr>
        <a:xfrm>
          <a:off x="1425341" y="3648151"/>
          <a:ext cx="1375062" cy="1482685"/>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8B0B9-B877-49F8-AC13-76FB572D2540}">
      <dsp:nvSpPr>
        <dsp:cNvPr id="0" name=""/>
        <dsp:cNvSpPr/>
      </dsp:nvSpPr>
      <dsp:spPr>
        <a:xfrm>
          <a:off x="1393604" y="355737"/>
          <a:ext cx="5340790"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Retractable or single use syringes</a:t>
          </a:r>
        </a:p>
        <a:p>
          <a:pPr marL="171450" lvl="1" indent="-171450" algn="l" defTabSz="711200">
            <a:lnSpc>
              <a:spcPct val="90000"/>
            </a:lnSpc>
            <a:spcBef>
              <a:spcPct val="0"/>
            </a:spcBef>
            <a:spcAft>
              <a:spcPct val="15000"/>
            </a:spcAft>
            <a:buChar char="•"/>
          </a:pPr>
          <a:r>
            <a:rPr lang="en-US" sz="1600" kern="1200" dirty="0">
              <a:latin typeface="+mj-lt"/>
            </a:rPr>
            <a:t>Appropriate for use in healthcare settings but discouraged for SSPs</a:t>
          </a:r>
        </a:p>
      </dsp:txBody>
      <dsp:txXfrm>
        <a:off x="1393604" y="355737"/>
        <a:ext cx="5340790" cy="1395412"/>
      </dsp:txXfrm>
    </dsp:sp>
    <dsp:sp modelId="{726C9B30-22CD-45F2-9A9A-68C912AFB56F}">
      <dsp:nvSpPr>
        <dsp:cNvPr id="0" name=""/>
        <dsp:cNvSpPr/>
      </dsp:nvSpPr>
      <dsp:spPr>
        <a:xfrm>
          <a:off x="1201031" y="154178"/>
          <a:ext cx="976788" cy="1465183"/>
        </a:xfrm>
        <a:prstGeom prst="rect">
          <a:avLst/>
        </a:prstGeom>
        <a:blipFill>
          <a:blip xmlns:r="http://schemas.openxmlformats.org/officeDocument/2006/relationships" r:embed="rId1"/>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7DD186-A0E8-493A-90C6-A9EBD7620963}">
      <dsp:nvSpPr>
        <dsp:cNvPr id="0" name=""/>
        <dsp:cNvSpPr/>
      </dsp:nvSpPr>
      <dsp:spPr>
        <a:xfrm>
          <a:off x="1393604" y="2112407"/>
          <a:ext cx="5340790"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Two-piece detachable needle or luer lock syringe</a:t>
          </a:r>
        </a:p>
        <a:p>
          <a:pPr marL="171450" lvl="1" indent="-171450" algn="l" defTabSz="711200">
            <a:lnSpc>
              <a:spcPct val="90000"/>
            </a:lnSpc>
            <a:spcBef>
              <a:spcPct val="0"/>
            </a:spcBef>
            <a:spcAft>
              <a:spcPct val="15000"/>
            </a:spcAft>
            <a:buChar char="•"/>
          </a:pPr>
          <a:r>
            <a:rPr lang="en-US" sz="1600" kern="1200" dirty="0">
              <a:latin typeface="+mj-lt"/>
            </a:rPr>
            <a:t>Drug preparation while the needle is detached saves the needle from potential dulling and allows a needle to be replaced if it clogs</a:t>
          </a:r>
        </a:p>
      </dsp:txBody>
      <dsp:txXfrm>
        <a:off x="1393604" y="2112407"/>
        <a:ext cx="5340790" cy="1395412"/>
      </dsp:txXfrm>
    </dsp:sp>
    <dsp:sp modelId="{64352BA6-4D84-4789-9A92-D57F21C1FEF6}">
      <dsp:nvSpPr>
        <dsp:cNvPr id="0" name=""/>
        <dsp:cNvSpPr/>
      </dsp:nvSpPr>
      <dsp:spPr>
        <a:xfrm>
          <a:off x="1201031" y="1910847"/>
          <a:ext cx="976788" cy="1465183"/>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7F0602-F178-460F-80DD-5DD2DFC29E7D}">
      <dsp:nvSpPr>
        <dsp:cNvPr id="0" name=""/>
        <dsp:cNvSpPr/>
      </dsp:nvSpPr>
      <dsp:spPr>
        <a:xfrm>
          <a:off x="1393604" y="3869076"/>
          <a:ext cx="5340790"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One piece or integral cannula – type</a:t>
          </a:r>
        </a:p>
        <a:p>
          <a:pPr marL="171450" lvl="1" indent="-171450" algn="l" defTabSz="711200">
            <a:lnSpc>
              <a:spcPct val="90000"/>
            </a:lnSpc>
            <a:spcBef>
              <a:spcPct val="0"/>
            </a:spcBef>
            <a:spcAft>
              <a:spcPct val="15000"/>
            </a:spcAft>
            <a:buChar char="•"/>
          </a:pPr>
          <a:r>
            <a:rPr lang="en-US" sz="1600" kern="1200" dirty="0">
              <a:latin typeface="+mj-lt"/>
            </a:rPr>
            <a:t>Most common, known as an “insulin syringe”</a:t>
          </a:r>
        </a:p>
        <a:p>
          <a:pPr marL="171450" lvl="1" indent="-171450" algn="l" defTabSz="711200">
            <a:lnSpc>
              <a:spcPct val="90000"/>
            </a:lnSpc>
            <a:spcBef>
              <a:spcPct val="0"/>
            </a:spcBef>
            <a:spcAft>
              <a:spcPct val="15000"/>
            </a:spcAft>
            <a:buChar char="•"/>
          </a:pPr>
          <a:r>
            <a:rPr lang="en-US" sz="1600" kern="1200" dirty="0">
              <a:latin typeface="+mj-lt"/>
            </a:rPr>
            <a:t>Retains substantially less blood and drug after IV use</a:t>
          </a:r>
        </a:p>
      </dsp:txBody>
      <dsp:txXfrm>
        <a:off x="1393604" y="3869076"/>
        <a:ext cx="5340790" cy="1395412"/>
      </dsp:txXfrm>
    </dsp:sp>
    <dsp:sp modelId="{A4A1CC0F-C823-400F-A5E7-925B6489DA61}">
      <dsp:nvSpPr>
        <dsp:cNvPr id="0" name=""/>
        <dsp:cNvSpPr/>
      </dsp:nvSpPr>
      <dsp:spPr>
        <a:xfrm>
          <a:off x="1201031" y="3667516"/>
          <a:ext cx="976788" cy="1465183"/>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8B0B9-B877-49F8-AC13-76FB572D2540}">
      <dsp:nvSpPr>
        <dsp:cNvPr id="0" name=""/>
        <dsp:cNvSpPr/>
      </dsp:nvSpPr>
      <dsp:spPr>
        <a:xfrm>
          <a:off x="1724215" y="873826"/>
          <a:ext cx="3902806" cy="8722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0966"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Retractable or single use syringes</a:t>
          </a:r>
        </a:p>
      </dsp:txBody>
      <dsp:txXfrm>
        <a:off x="1724215" y="873826"/>
        <a:ext cx="3902806" cy="872292"/>
      </dsp:txXfrm>
    </dsp:sp>
    <dsp:sp modelId="{726C9B30-22CD-45F2-9A9A-68C912AFB56F}">
      <dsp:nvSpPr>
        <dsp:cNvPr id="0" name=""/>
        <dsp:cNvSpPr/>
      </dsp:nvSpPr>
      <dsp:spPr>
        <a:xfrm>
          <a:off x="1576436" y="60269"/>
          <a:ext cx="1055131" cy="158269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7DD186-A0E8-493A-90C6-A9EBD7620963}">
      <dsp:nvSpPr>
        <dsp:cNvPr id="0" name=""/>
        <dsp:cNvSpPr/>
      </dsp:nvSpPr>
      <dsp:spPr>
        <a:xfrm>
          <a:off x="1724215" y="2629029"/>
          <a:ext cx="3902806" cy="8722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0966"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Two-piece detachable needle or luer lock syringe</a:t>
          </a:r>
        </a:p>
      </dsp:txBody>
      <dsp:txXfrm>
        <a:off x="1724215" y="2629029"/>
        <a:ext cx="3902806" cy="872292"/>
      </dsp:txXfrm>
    </dsp:sp>
    <dsp:sp modelId="{64352BA6-4D84-4789-9A92-D57F21C1FEF6}">
      <dsp:nvSpPr>
        <dsp:cNvPr id="0" name=""/>
        <dsp:cNvSpPr/>
      </dsp:nvSpPr>
      <dsp:spPr>
        <a:xfrm>
          <a:off x="1576436" y="1815473"/>
          <a:ext cx="1055131" cy="1582697"/>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7F0602-F178-460F-80DD-5DD2DFC29E7D}">
      <dsp:nvSpPr>
        <dsp:cNvPr id="0" name=""/>
        <dsp:cNvSpPr/>
      </dsp:nvSpPr>
      <dsp:spPr>
        <a:xfrm>
          <a:off x="1724215" y="4384233"/>
          <a:ext cx="3902806" cy="8722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0966"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One piece or integral cannula - type</a:t>
          </a:r>
        </a:p>
      </dsp:txBody>
      <dsp:txXfrm>
        <a:off x="1724215" y="4384233"/>
        <a:ext cx="3902806" cy="872292"/>
      </dsp:txXfrm>
    </dsp:sp>
    <dsp:sp modelId="{A4A1CC0F-C823-400F-A5E7-925B6489DA61}">
      <dsp:nvSpPr>
        <dsp:cNvPr id="0" name=""/>
        <dsp:cNvSpPr/>
      </dsp:nvSpPr>
      <dsp:spPr>
        <a:xfrm>
          <a:off x="1576436" y="3570676"/>
          <a:ext cx="1055131" cy="1582697"/>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AA53-134B-44C4-931D-B6AB43B0DB63}">
      <dsp:nvSpPr>
        <dsp:cNvPr id="0" name=""/>
        <dsp:cNvSpPr/>
      </dsp:nvSpPr>
      <dsp:spPr>
        <a:xfrm>
          <a:off x="2056055" y="35573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Sterile, unused one piece or integral cannula type</a:t>
          </a:r>
        </a:p>
      </dsp:txBody>
      <dsp:txXfrm>
        <a:off x="2056055" y="355737"/>
        <a:ext cx="4465319" cy="1395412"/>
      </dsp:txXfrm>
    </dsp:sp>
    <dsp:sp modelId="{83D5B77C-DAA3-4F71-A214-97F39DE577C8}">
      <dsp:nvSpPr>
        <dsp:cNvPr id="0" name=""/>
        <dsp:cNvSpPr/>
      </dsp:nvSpPr>
      <dsp:spPr>
        <a:xfrm>
          <a:off x="1420311" y="154178"/>
          <a:ext cx="1503541" cy="146518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479D2C-B3AF-4173-97D2-EB0629C55881}">
      <dsp:nvSpPr>
        <dsp:cNvPr id="0" name=""/>
        <dsp:cNvSpPr/>
      </dsp:nvSpPr>
      <dsp:spPr>
        <a:xfrm>
          <a:off x="2056055" y="211240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Sterile, unused two piece or detachable needle type</a:t>
          </a:r>
        </a:p>
      </dsp:txBody>
      <dsp:txXfrm>
        <a:off x="2056055" y="2112407"/>
        <a:ext cx="4465319" cy="1395412"/>
      </dsp:txXfrm>
    </dsp:sp>
    <dsp:sp modelId="{AA96513C-FDE4-4D9E-9474-4F35B02CA0A7}">
      <dsp:nvSpPr>
        <dsp:cNvPr id="0" name=""/>
        <dsp:cNvSpPr/>
      </dsp:nvSpPr>
      <dsp:spPr>
        <a:xfrm>
          <a:off x="1420311" y="1910847"/>
          <a:ext cx="1503541" cy="1465183"/>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404CC-49CA-4EAF-9B15-08BA7347EEDD}">
      <dsp:nvSpPr>
        <dsp:cNvPr id="0" name=""/>
        <dsp:cNvSpPr/>
      </dsp:nvSpPr>
      <dsp:spPr>
        <a:xfrm>
          <a:off x="2019877" y="3869076"/>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Retractable syringes and previously used syringes of any type</a:t>
          </a:r>
          <a:br>
            <a:rPr lang="en-US" sz="2100" kern="1200" dirty="0"/>
          </a:br>
          <a:endParaRPr lang="en-US" sz="2100" kern="1200" dirty="0"/>
        </a:p>
      </dsp:txBody>
      <dsp:txXfrm>
        <a:off x="2019877" y="3869076"/>
        <a:ext cx="4465319" cy="1395412"/>
      </dsp:txXfrm>
    </dsp:sp>
    <dsp:sp modelId="{866DD468-70F1-4CE1-8504-C51DFCD7E5D4}">
      <dsp:nvSpPr>
        <dsp:cNvPr id="0" name=""/>
        <dsp:cNvSpPr/>
      </dsp:nvSpPr>
      <dsp:spPr>
        <a:xfrm>
          <a:off x="1456489" y="3667516"/>
          <a:ext cx="1358830" cy="14651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AA53-134B-44C4-931D-B6AB43B0DB63}">
      <dsp:nvSpPr>
        <dsp:cNvPr id="0" name=""/>
        <dsp:cNvSpPr/>
      </dsp:nvSpPr>
      <dsp:spPr>
        <a:xfrm>
          <a:off x="1897961" y="254123"/>
          <a:ext cx="5213975"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Use as small a needle gauge as possible </a:t>
          </a:r>
        </a:p>
        <a:p>
          <a:pPr marL="171450" lvl="1" indent="-171450" algn="l" defTabSz="711200">
            <a:lnSpc>
              <a:spcPct val="90000"/>
            </a:lnSpc>
            <a:spcBef>
              <a:spcPct val="0"/>
            </a:spcBef>
            <a:spcAft>
              <a:spcPct val="15000"/>
            </a:spcAft>
            <a:buNone/>
          </a:pPr>
          <a:r>
            <a:rPr lang="en-US" sz="1600" kern="1200" dirty="0"/>
            <a:t>smaller hole = smaller wound = reduced healing time</a:t>
          </a:r>
        </a:p>
      </dsp:txBody>
      <dsp:txXfrm>
        <a:off x="1897961" y="254123"/>
        <a:ext cx="5213975" cy="1395412"/>
      </dsp:txXfrm>
    </dsp:sp>
    <dsp:sp modelId="{83D5B77C-DAA3-4F71-A214-97F39DE577C8}">
      <dsp:nvSpPr>
        <dsp:cNvPr id="0" name=""/>
        <dsp:cNvSpPr/>
      </dsp:nvSpPr>
      <dsp:spPr>
        <a:xfrm>
          <a:off x="1233147" y="154178"/>
          <a:ext cx="1503541" cy="146518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479D2C-B3AF-4173-97D2-EB0629C55881}">
      <dsp:nvSpPr>
        <dsp:cNvPr id="0" name=""/>
        <dsp:cNvSpPr/>
      </dsp:nvSpPr>
      <dsp:spPr>
        <a:xfrm>
          <a:off x="1897961" y="2010793"/>
          <a:ext cx="5213975"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Continue the injection practice that is most comfortable and reliable, using the appropriate syringe size</a:t>
          </a:r>
        </a:p>
      </dsp:txBody>
      <dsp:txXfrm>
        <a:off x="1897961" y="2010793"/>
        <a:ext cx="5213975" cy="1395412"/>
      </dsp:txXfrm>
    </dsp:sp>
    <dsp:sp modelId="{AA96513C-FDE4-4D9E-9474-4F35B02CA0A7}">
      <dsp:nvSpPr>
        <dsp:cNvPr id="0" name=""/>
        <dsp:cNvSpPr/>
      </dsp:nvSpPr>
      <dsp:spPr>
        <a:xfrm>
          <a:off x="1233147" y="1910847"/>
          <a:ext cx="1503541" cy="1465183"/>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404CC-49CA-4EAF-9B15-08BA7347EEDD}">
      <dsp:nvSpPr>
        <dsp:cNvPr id="0" name=""/>
        <dsp:cNvSpPr/>
      </dsp:nvSpPr>
      <dsp:spPr>
        <a:xfrm>
          <a:off x="1861783" y="3767462"/>
          <a:ext cx="5213975"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Changing to inappropriate and ineffective syringe sizes that cause an increase in the amount of injections</a:t>
          </a:r>
        </a:p>
      </dsp:txBody>
      <dsp:txXfrm>
        <a:off x="1861783" y="3767462"/>
        <a:ext cx="5213975" cy="1395412"/>
      </dsp:txXfrm>
    </dsp:sp>
    <dsp:sp modelId="{866DD468-70F1-4CE1-8504-C51DFCD7E5D4}">
      <dsp:nvSpPr>
        <dsp:cNvPr id="0" name=""/>
        <dsp:cNvSpPr/>
      </dsp:nvSpPr>
      <dsp:spPr>
        <a:xfrm>
          <a:off x="1269325" y="3667516"/>
          <a:ext cx="1358830" cy="14651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AA53-134B-44C4-931D-B6AB43B0DB63}">
      <dsp:nvSpPr>
        <dsp:cNvPr id="0" name=""/>
        <dsp:cNvSpPr/>
      </dsp:nvSpPr>
      <dsp:spPr>
        <a:xfrm>
          <a:off x="2056055" y="35573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Request a quantity that is enough of everything new for every injection, for you and for the people you use with</a:t>
          </a:r>
        </a:p>
      </dsp:txBody>
      <dsp:txXfrm>
        <a:off x="2056055" y="355737"/>
        <a:ext cx="4465319" cy="1395412"/>
      </dsp:txXfrm>
    </dsp:sp>
    <dsp:sp modelId="{83D5B77C-DAA3-4F71-A214-97F39DE577C8}">
      <dsp:nvSpPr>
        <dsp:cNvPr id="0" name=""/>
        <dsp:cNvSpPr/>
      </dsp:nvSpPr>
      <dsp:spPr>
        <a:xfrm>
          <a:off x="1420311" y="154178"/>
          <a:ext cx="1503541" cy="146518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479D2C-B3AF-4173-97D2-EB0629C55881}">
      <dsp:nvSpPr>
        <dsp:cNvPr id="0" name=""/>
        <dsp:cNvSpPr/>
      </dsp:nvSpPr>
      <dsp:spPr>
        <a:xfrm>
          <a:off x="2056055" y="211240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Bleach and rinse, if sharing or reuse is unavoidable</a:t>
          </a:r>
        </a:p>
      </dsp:txBody>
      <dsp:txXfrm>
        <a:off x="2056055" y="2112407"/>
        <a:ext cx="4465319" cy="1395412"/>
      </dsp:txXfrm>
    </dsp:sp>
    <dsp:sp modelId="{AA96513C-FDE4-4D9E-9474-4F35B02CA0A7}">
      <dsp:nvSpPr>
        <dsp:cNvPr id="0" name=""/>
        <dsp:cNvSpPr/>
      </dsp:nvSpPr>
      <dsp:spPr>
        <a:xfrm>
          <a:off x="1420311" y="1910847"/>
          <a:ext cx="1503541" cy="1465183"/>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404CC-49CA-4EAF-9B15-08BA7347EEDD}">
      <dsp:nvSpPr>
        <dsp:cNvPr id="0" name=""/>
        <dsp:cNvSpPr/>
      </dsp:nvSpPr>
      <dsp:spPr>
        <a:xfrm>
          <a:off x="2019877" y="3869076"/>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Share or reuse needle with persons with known HIV or hepatitis infection. Share with people whose status is known or who are trusted.</a:t>
          </a:r>
        </a:p>
      </dsp:txBody>
      <dsp:txXfrm>
        <a:off x="2019877" y="3869076"/>
        <a:ext cx="4465319" cy="1395412"/>
      </dsp:txXfrm>
    </dsp:sp>
    <dsp:sp modelId="{866DD468-70F1-4CE1-8504-C51DFCD7E5D4}">
      <dsp:nvSpPr>
        <dsp:cNvPr id="0" name=""/>
        <dsp:cNvSpPr/>
      </dsp:nvSpPr>
      <dsp:spPr>
        <a:xfrm>
          <a:off x="1456489" y="3667516"/>
          <a:ext cx="1358830" cy="14651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AA53-134B-44C4-931D-B6AB43B0DB63}">
      <dsp:nvSpPr>
        <dsp:cNvPr id="0" name=""/>
        <dsp:cNvSpPr/>
      </dsp:nvSpPr>
      <dsp:spPr>
        <a:xfrm>
          <a:off x="2056055" y="35573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Engage in better vein care or take a break from injection </a:t>
          </a:r>
        </a:p>
        <a:p>
          <a:pPr marL="0" lvl="0" indent="0" algn="l" defTabSz="711200">
            <a:lnSpc>
              <a:spcPct val="90000"/>
            </a:lnSpc>
            <a:spcBef>
              <a:spcPct val="0"/>
            </a:spcBef>
            <a:spcAft>
              <a:spcPct val="35000"/>
            </a:spcAft>
            <a:buNone/>
          </a:pPr>
          <a:r>
            <a:rPr lang="en-US" sz="1600" kern="1200" dirty="0"/>
            <a:t>“booty bumping,” inhalation, sniffing, or other drug administration styles</a:t>
          </a:r>
        </a:p>
      </dsp:txBody>
      <dsp:txXfrm>
        <a:off x="2056055" y="355737"/>
        <a:ext cx="4465319" cy="1395412"/>
      </dsp:txXfrm>
    </dsp:sp>
    <dsp:sp modelId="{83D5B77C-DAA3-4F71-A214-97F39DE577C8}">
      <dsp:nvSpPr>
        <dsp:cNvPr id="0" name=""/>
        <dsp:cNvSpPr/>
      </dsp:nvSpPr>
      <dsp:spPr>
        <a:xfrm>
          <a:off x="1420311" y="154178"/>
          <a:ext cx="1503541" cy="146518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479D2C-B3AF-4173-97D2-EB0629C55881}">
      <dsp:nvSpPr>
        <dsp:cNvPr id="0" name=""/>
        <dsp:cNvSpPr/>
      </dsp:nvSpPr>
      <dsp:spPr>
        <a:xfrm>
          <a:off x="2056055" y="211240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Follow the hierarchy of safety of IV injection sites from safer to less safe</a:t>
          </a:r>
        </a:p>
        <a:p>
          <a:pPr marL="0" lvl="0" indent="0" algn="l" defTabSz="711200">
            <a:lnSpc>
              <a:spcPct val="90000"/>
            </a:lnSpc>
            <a:spcBef>
              <a:spcPct val="0"/>
            </a:spcBef>
            <a:spcAft>
              <a:spcPct val="35000"/>
            </a:spcAft>
            <a:buNone/>
          </a:pPr>
          <a:r>
            <a:rPr lang="en-US" sz="1600" kern="1200" dirty="0"/>
            <a:t>arms, hands, legs, then feet. Avoid veins that cross over joints and local infection/injury.</a:t>
          </a:r>
        </a:p>
      </dsp:txBody>
      <dsp:txXfrm>
        <a:off x="2056055" y="2112407"/>
        <a:ext cx="4465319" cy="1395412"/>
      </dsp:txXfrm>
    </dsp:sp>
    <dsp:sp modelId="{AA96513C-FDE4-4D9E-9474-4F35B02CA0A7}">
      <dsp:nvSpPr>
        <dsp:cNvPr id="0" name=""/>
        <dsp:cNvSpPr/>
      </dsp:nvSpPr>
      <dsp:spPr>
        <a:xfrm>
          <a:off x="1420311" y="1910847"/>
          <a:ext cx="1503541" cy="1465183"/>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404CC-49CA-4EAF-9B15-08BA7347EEDD}">
      <dsp:nvSpPr>
        <dsp:cNvPr id="0" name=""/>
        <dsp:cNvSpPr/>
      </dsp:nvSpPr>
      <dsp:spPr>
        <a:xfrm>
          <a:off x="2019877" y="3869076"/>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injecting into your groin or neck or over joints</a:t>
          </a:r>
        </a:p>
      </dsp:txBody>
      <dsp:txXfrm>
        <a:off x="2019877" y="3869076"/>
        <a:ext cx="4465319" cy="1395412"/>
      </dsp:txXfrm>
    </dsp:sp>
    <dsp:sp modelId="{866DD468-70F1-4CE1-8504-C51DFCD7E5D4}">
      <dsp:nvSpPr>
        <dsp:cNvPr id="0" name=""/>
        <dsp:cNvSpPr/>
      </dsp:nvSpPr>
      <dsp:spPr>
        <a:xfrm>
          <a:off x="1456489" y="3667516"/>
          <a:ext cx="1358830" cy="14651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AA53-134B-44C4-931D-B6AB43B0DB63}">
      <dsp:nvSpPr>
        <dsp:cNvPr id="0" name=""/>
        <dsp:cNvSpPr/>
      </dsp:nvSpPr>
      <dsp:spPr>
        <a:xfrm>
          <a:off x="2056055" y="35573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Return syringes for biohazard disposal at an SSP or other healthcare center.</a:t>
          </a:r>
        </a:p>
      </dsp:txBody>
      <dsp:txXfrm>
        <a:off x="2056055" y="355737"/>
        <a:ext cx="4465319" cy="1395412"/>
      </dsp:txXfrm>
    </dsp:sp>
    <dsp:sp modelId="{83D5B77C-DAA3-4F71-A214-97F39DE577C8}">
      <dsp:nvSpPr>
        <dsp:cNvPr id="0" name=""/>
        <dsp:cNvSpPr/>
      </dsp:nvSpPr>
      <dsp:spPr>
        <a:xfrm>
          <a:off x="1420311" y="154178"/>
          <a:ext cx="1503541" cy="146518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479D2C-B3AF-4173-97D2-EB0629C55881}">
      <dsp:nvSpPr>
        <dsp:cNvPr id="0" name=""/>
        <dsp:cNvSpPr/>
      </dsp:nvSpPr>
      <dsp:spPr>
        <a:xfrm>
          <a:off x="2056055" y="211240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Discard loose syringes in a biohazard disposal bin or recycled hard plastic bottles, like detergent bottles, and when full place the secured and labelled container in the trash.</a:t>
          </a:r>
        </a:p>
      </dsp:txBody>
      <dsp:txXfrm>
        <a:off x="2056055" y="2112407"/>
        <a:ext cx="4465319" cy="1395412"/>
      </dsp:txXfrm>
    </dsp:sp>
    <dsp:sp modelId="{AA96513C-FDE4-4D9E-9474-4F35B02CA0A7}">
      <dsp:nvSpPr>
        <dsp:cNvPr id="0" name=""/>
        <dsp:cNvSpPr/>
      </dsp:nvSpPr>
      <dsp:spPr>
        <a:xfrm>
          <a:off x="1420311" y="1910847"/>
          <a:ext cx="1503541" cy="1465183"/>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404CC-49CA-4EAF-9B15-08BA7347EEDD}">
      <dsp:nvSpPr>
        <dsp:cNvPr id="0" name=""/>
        <dsp:cNvSpPr/>
      </dsp:nvSpPr>
      <dsp:spPr>
        <a:xfrm>
          <a:off x="2019877" y="3869076"/>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Placing your bin in the recycling. Discarding loose syringes in the street or public garbage. Clipping the needle tips off and discarding loosely.</a:t>
          </a:r>
        </a:p>
      </dsp:txBody>
      <dsp:txXfrm>
        <a:off x="2019877" y="3869076"/>
        <a:ext cx="4465319" cy="1395412"/>
      </dsp:txXfrm>
    </dsp:sp>
    <dsp:sp modelId="{866DD468-70F1-4CE1-8504-C51DFCD7E5D4}">
      <dsp:nvSpPr>
        <dsp:cNvPr id="0" name=""/>
        <dsp:cNvSpPr/>
      </dsp:nvSpPr>
      <dsp:spPr>
        <a:xfrm>
          <a:off x="1456489" y="3667516"/>
          <a:ext cx="1358830" cy="14651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5AA53-134B-44C4-931D-B6AB43B0DB63}">
      <dsp:nvSpPr>
        <dsp:cNvPr id="0" name=""/>
        <dsp:cNvSpPr/>
      </dsp:nvSpPr>
      <dsp:spPr>
        <a:xfrm>
          <a:off x="2056055" y="35573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Use with a friend, check drug potency, and have naloxone on hand. </a:t>
          </a:r>
        </a:p>
      </dsp:txBody>
      <dsp:txXfrm>
        <a:off x="2056055" y="355737"/>
        <a:ext cx="4465319" cy="1395412"/>
      </dsp:txXfrm>
    </dsp:sp>
    <dsp:sp modelId="{83D5B77C-DAA3-4F71-A214-97F39DE577C8}">
      <dsp:nvSpPr>
        <dsp:cNvPr id="0" name=""/>
        <dsp:cNvSpPr/>
      </dsp:nvSpPr>
      <dsp:spPr>
        <a:xfrm>
          <a:off x="1420311" y="154178"/>
          <a:ext cx="1503541" cy="1465183"/>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1309" b="-13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479D2C-B3AF-4173-97D2-EB0629C55881}">
      <dsp:nvSpPr>
        <dsp:cNvPr id="0" name=""/>
        <dsp:cNvSpPr/>
      </dsp:nvSpPr>
      <dsp:spPr>
        <a:xfrm>
          <a:off x="2056055" y="2112407"/>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If using alone is unavoidable, text or call someone. </a:t>
          </a:r>
        </a:p>
      </dsp:txBody>
      <dsp:txXfrm>
        <a:off x="2056055" y="2112407"/>
        <a:ext cx="4465319" cy="1395412"/>
      </dsp:txXfrm>
    </dsp:sp>
    <dsp:sp modelId="{AA96513C-FDE4-4D9E-9474-4F35B02CA0A7}">
      <dsp:nvSpPr>
        <dsp:cNvPr id="0" name=""/>
        <dsp:cNvSpPr/>
      </dsp:nvSpPr>
      <dsp:spPr>
        <a:xfrm>
          <a:off x="1420311" y="1910847"/>
          <a:ext cx="1503541" cy="1465183"/>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404CC-49CA-4EAF-9B15-08BA7347EEDD}">
      <dsp:nvSpPr>
        <dsp:cNvPr id="0" name=""/>
        <dsp:cNvSpPr/>
      </dsp:nvSpPr>
      <dsp:spPr>
        <a:xfrm>
          <a:off x="2019877" y="3869076"/>
          <a:ext cx="4465319"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Using product of unknown potency alone without telling anyone. </a:t>
          </a:r>
        </a:p>
      </dsp:txBody>
      <dsp:txXfrm>
        <a:off x="2019877" y="3869076"/>
        <a:ext cx="4465319" cy="1395412"/>
      </dsp:txXfrm>
    </dsp:sp>
    <dsp:sp modelId="{866DD468-70F1-4CE1-8504-C51DFCD7E5D4}">
      <dsp:nvSpPr>
        <dsp:cNvPr id="0" name=""/>
        <dsp:cNvSpPr/>
      </dsp:nvSpPr>
      <dsp:spPr>
        <a:xfrm>
          <a:off x="1456489" y="3667516"/>
          <a:ext cx="1358830" cy="1465183"/>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5D4082-AE8C-4507-A641-D29CFF98CEA4}" type="datetimeFigureOut">
              <a:rPr lang="en-US" smtClean="0"/>
              <a:t>2/25/2022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20D3C8-AC7D-47EC-96E2-30B873284CEC}" type="slidenum">
              <a:rPr lang="en-US" smtClean="0"/>
              <a:t>‹#›</a:t>
            </a:fld>
            <a:endParaRPr lang="en-US" dirty="0"/>
          </a:p>
        </p:txBody>
      </p:sp>
    </p:spTree>
    <p:extLst>
      <p:ext uri="{BB962C8B-B14F-4D97-AF65-F5344CB8AC3E}">
        <p14:creationId xmlns:p14="http://schemas.microsoft.com/office/powerpoint/2010/main" val="247667045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0T23:37:23.292"/>
    </inkml:context>
    <inkml:brush xml:id="br0">
      <inkml:brushProperty name="width" value="0.025" units="cm"/>
      <inkml:brushProperty name="height" value="0.025" units="cm"/>
      <inkml:brushProperty name="ignorePressure" value="1"/>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0T23:37:25.867"/>
    </inkml:context>
    <inkml:brush xml:id="br0">
      <inkml:brushProperty name="width" value="0.025" units="cm"/>
      <inkml:brushProperty name="height" value="0.025" units="cm"/>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49381A-B402-4F2A-B43D-09EC3C10760C}" type="datetimeFigureOut">
              <a:rPr lang="en-US" smtClean="0"/>
              <a:t>2/25/2022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10376-4FB3-4079-A926-CD40E1E62342}" type="slidenum">
              <a:rPr lang="en-US" smtClean="0"/>
              <a:t>‹#›</a:t>
            </a:fld>
            <a:endParaRPr lang="en-US" dirty="0"/>
          </a:p>
        </p:txBody>
      </p:sp>
    </p:spTree>
    <p:extLst>
      <p:ext uri="{BB962C8B-B14F-4D97-AF65-F5344CB8AC3E}">
        <p14:creationId xmlns:p14="http://schemas.microsoft.com/office/powerpoint/2010/main" val="4097342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hiv/pdf/library/factsheets/cdc-hiv-clean-your-syringe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nypositivechange.org/wp-content/uploads/BVCSI_all.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harmreduction.org/wp-content/uploads/2011/12/user2user.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idsunited.org/resources/therighthi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rescribetoprevent.or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idsunited.org/webinars/post-opioid-overdose-linkage-and-car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1800safety2.com/harm-reduction-supplies.html" TargetMode="External"/><Relationship Id="rId3" Type="http://schemas.openxmlformats.org/officeDocument/2006/relationships/hyperlink" Target="http://www.apothicom.org/stericup.php" TargetMode="External"/><Relationship Id="rId7" Type="http://schemas.openxmlformats.org/officeDocument/2006/relationships/hyperlink" Target="http://www.totalaccessgroup.com/Aluminum-Rinse-Caps-Smooth-Surface_p_823"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harmreduction.co.uk/p/92/Spoon.html" TargetMode="External"/><Relationship Id="rId11" Type="http://schemas.openxmlformats.org/officeDocument/2006/relationships/hyperlink" Target="http://one-use.com/one-use-spoon/" TargetMode="External"/><Relationship Id="rId5" Type="http://schemas.openxmlformats.org/officeDocument/2006/relationships/hyperlink" Target="http://www.danielsnx.co.uk/d.NX/" TargetMode="External"/><Relationship Id="rId10" Type="http://schemas.openxmlformats.org/officeDocument/2006/relationships/hyperlink" Target="http://www.1800safety2.com/" TargetMode="External"/><Relationship Id="rId4" Type="http://schemas.openxmlformats.org/officeDocument/2006/relationships/hyperlink" Target="http://www.apothicom.org/downloads/Maxicup_fr_v1.pdf" TargetMode="External"/><Relationship Id="rId9" Type="http://schemas.openxmlformats.org/officeDocument/2006/relationships/hyperlink" Target="https://totalaccessgroup.3dcartstores.com/Aluminum-Rinse-Caps-RidgedBead"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086/65621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2</a:t>
            </a:fld>
            <a:endParaRPr lang="en-US" dirty="0"/>
          </a:p>
        </p:txBody>
      </p:sp>
    </p:spTree>
    <p:extLst>
      <p:ext uri="{BB962C8B-B14F-4D97-AF65-F5344CB8AC3E}">
        <p14:creationId xmlns:p14="http://schemas.microsoft.com/office/powerpoint/2010/main" val="2461772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Help the program participant understand that everyone is different and there’s no one size fits all. Offer support and resources so participants access the right tools for them.  </a:t>
            </a:r>
          </a:p>
          <a:p>
            <a:pPr rtl="0"/>
            <a:endParaRPr lang="en-US" b="0" dirty="0">
              <a:effectLst/>
            </a:endParaRPr>
          </a:p>
          <a:p>
            <a:pPr rtl="0"/>
            <a:r>
              <a:rPr lang="en-US" sz="1200" b="0" i="0" u="none" strike="noStrike" kern="1200" dirty="0">
                <a:solidFill>
                  <a:schemeClr val="tx1"/>
                </a:solidFill>
                <a:effectLst/>
                <a:latin typeface="+mn-lt"/>
                <a:ea typeface="+mn-ea"/>
                <a:cs typeface="+mn-cs"/>
              </a:rPr>
              <a:t>Depending on the context of injection, the participant may be able to make changes to their injection practice that improve health. With increased knowledge about injection sites and their corresponding syringe sizes, participants may be able to engage in better vein care. </a:t>
            </a:r>
          </a:p>
          <a:p>
            <a:pPr rtl="0"/>
            <a:endParaRPr lang="en-US" b="0" dirty="0">
              <a:effectLst/>
            </a:endParaRPr>
          </a:p>
          <a:p>
            <a:pPr rtl="0"/>
            <a:r>
              <a:rPr lang="en-US" sz="1200" b="0" i="0" u="none" strike="noStrike" kern="1200" dirty="0">
                <a:solidFill>
                  <a:schemeClr val="tx1"/>
                </a:solidFill>
                <a:effectLst/>
                <a:latin typeface="+mn-lt"/>
                <a:ea typeface="+mn-ea"/>
                <a:cs typeface="+mn-cs"/>
              </a:rPr>
              <a:t>However, a participant’s own injection practice offers reliability and comfort, and it may not be appropriate to recommend a change. While some participants can use smaller less painful syringes that do less damage to veins, others may prefer the larger gauge needles because they do not clog as easily, and they can penetrate thick scar tissue without bending. A larger gauge size may be preferred by participants who have inadequate syringe access and want a more durable syringe for reuse.</a:t>
            </a:r>
          </a:p>
          <a:p>
            <a:pPr rtl="0"/>
            <a:endParaRPr lang="en-US" b="0" dirty="0">
              <a:effectLst/>
            </a:endParaRPr>
          </a:p>
          <a:p>
            <a:pPr rtl="0"/>
            <a:r>
              <a:rPr lang="en-US" sz="1200" b="0" i="0" u="none" strike="noStrike" kern="1200" dirty="0">
                <a:solidFill>
                  <a:schemeClr val="tx1"/>
                </a:solidFill>
                <a:effectLst/>
                <a:latin typeface="+mn-lt"/>
                <a:ea typeface="+mn-ea"/>
                <a:cs typeface="+mn-cs"/>
              </a:rPr>
              <a:t>Changes to inappropriate or ineffective syringe sizes may increase the risk of losing the vein and missing the injection (accidentally moving the tip of the needle out of the vein and injecting some of the solution into tissue), which results in bruising and  possible abscess. When programs distribute “safety” syringes, like retractable syringes or syringes with safety arms attached to them, some participants experience frustration that results in injury when trying to inject. If programs do not distribute enough syringes for the need, then participants may request more durable, larger gauge syringes for reuse.</a:t>
            </a:r>
            <a:endParaRPr lang="en-US" b="0" dirty="0">
              <a:effectLst/>
            </a:endParaRP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 note on volume: smaller volume syringes may increase the number of injections per day but also help reduce overdose risk, by decreasing the amount of drug consumed at one time. </a:t>
            </a:r>
            <a:r>
              <a:rPr lang="en-US" sz="1200" kern="1200" dirty="0">
                <a:solidFill>
                  <a:schemeClr val="tx1"/>
                </a:solidFill>
                <a:effectLst/>
                <a:latin typeface="+mn-lt"/>
                <a:ea typeface="+mn-ea"/>
                <a:cs typeface="+mn-cs"/>
              </a:rPr>
              <a:t>Syringe volume may also depend on what drug is being injected: smaller, finer syringes are preferred for fentanyls/opioids, while a larger barrel size may be needed for pills and other drugs that require more water to mix.</a:t>
            </a:r>
          </a:p>
          <a:p>
            <a:pPr rtl="0"/>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SOURCES: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Zule WA, Desmond DP, Neff JA. Syringe type and drug injector risk for HIV infection: a case study in Texas. </a:t>
            </a:r>
            <a:r>
              <a:rPr lang="en-US" sz="1200" b="0" i="1" u="none" strike="noStrike" kern="1200" dirty="0">
                <a:solidFill>
                  <a:schemeClr val="tx1"/>
                </a:solidFill>
                <a:effectLst/>
                <a:latin typeface="+mn-lt"/>
                <a:ea typeface="+mn-ea"/>
                <a:cs typeface="+mn-cs"/>
              </a:rPr>
              <a:t>Soc Sci Med</a:t>
            </a:r>
            <a:r>
              <a:rPr lang="en-US" sz="1200" b="0" i="0" u="none" strike="noStrike" kern="1200" dirty="0">
                <a:solidFill>
                  <a:schemeClr val="tx1"/>
                </a:solidFill>
                <a:effectLst/>
                <a:latin typeface="+mn-lt"/>
                <a:ea typeface="+mn-ea"/>
                <a:cs typeface="+mn-cs"/>
              </a:rPr>
              <a:t>. 2002;55(7):1103-1113. doi:10.1016/s0277-9536(01)00256-8</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13</a:t>
            </a:fld>
            <a:endParaRPr lang="en-US" dirty="0"/>
          </a:p>
        </p:txBody>
      </p:sp>
    </p:spTree>
    <p:extLst>
      <p:ext uri="{BB962C8B-B14F-4D97-AF65-F5344CB8AC3E}">
        <p14:creationId xmlns:p14="http://schemas.microsoft.com/office/powerpoint/2010/main" val="3125915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Example conversation about sizes:</a:t>
            </a:r>
          </a:p>
          <a:p>
            <a:pPr marL="628650" lvl="1" indent="-171450">
              <a:buFont typeface="Arial" panose="020B0604020202020204" pitchFamily="34" charset="0"/>
              <a:buChar char="•"/>
            </a:pPr>
            <a:r>
              <a:rPr lang="en-US" dirty="0"/>
              <a:t>A participant asks for 29g 5/16” 1cc syringes</a:t>
            </a:r>
          </a:p>
          <a:p>
            <a:pPr marL="628650" lvl="1" indent="-171450">
              <a:buFont typeface="Arial" panose="020B0604020202020204" pitchFamily="34" charset="0"/>
              <a:buChar char="•"/>
            </a:pPr>
            <a:r>
              <a:rPr lang="en-US" dirty="0">
                <a:solidFill>
                  <a:srgbClr val="0070C0"/>
                </a:solidFill>
              </a:rPr>
              <a:t>For sizes, I have either 29g ½” or 30g 5/16”. Do you want some of each size?</a:t>
            </a:r>
          </a:p>
          <a:p>
            <a:pPr marL="628650" lvl="1" indent="-171450">
              <a:buFont typeface="Arial" panose="020B0604020202020204" pitchFamily="34" charset="0"/>
              <a:buChar char="•"/>
            </a:pPr>
            <a:r>
              <a:rPr lang="en-US" dirty="0"/>
              <a:t>Participant says, “Actually not the short ones (1/2”) I prefer the 30 5/16”</a:t>
            </a:r>
          </a:p>
          <a:p>
            <a:pPr marL="628650" lvl="1" indent="-171450">
              <a:buFont typeface="Arial" panose="020B0604020202020204" pitchFamily="34" charset="0"/>
              <a:buChar char="•"/>
            </a:pPr>
            <a:r>
              <a:rPr lang="en-US" dirty="0">
                <a:solidFill>
                  <a:srgbClr val="0070C0"/>
                </a:solidFill>
              </a:rPr>
              <a:t>I want to clear up information about the sizes: 5/16” is shorter than ½”. If it helps, the 29g ½” have a green label and the 30g 5/16” have a blue label. Here’s a picture of needle lengths to help make this clear.</a:t>
            </a:r>
          </a:p>
          <a:p>
            <a:pPr marL="628650" lvl="1" indent="-171450">
              <a:buFont typeface="Arial" panose="020B0604020202020204" pitchFamily="34" charset="0"/>
              <a:buChar char="•"/>
            </a:pPr>
            <a:r>
              <a:rPr lang="en-US" dirty="0"/>
              <a:t>I want the 29g ½” if that’s the long needle.</a:t>
            </a:r>
          </a:p>
          <a:p>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14</a:t>
            </a:fld>
            <a:endParaRPr lang="en-US" dirty="0"/>
          </a:p>
        </p:txBody>
      </p:sp>
    </p:spTree>
    <p:extLst>
      <p:ext uri="{BB962C8B-B14F-4D97-AF65-F5344CB8AC3E}">
        <p14:creationId xmlns:p14="http://schemas.microsoft.com/office/powerpoint/2010/main" val="371873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Benefit of individually wrapped syringes is better assurance of whether the syringe is sterile. The cons include increased non-recyclable waste and sometimes higher costs or lower availability.</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syringes offered to participants will be a balance between local ordinances and participant need.</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1:1 exchange – a practice of restricting syringe access by providing a participant only the number of syringes that the participant returns to the SSP for disposal (not a recommended practice – see needs-based distribution).</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Needs-based distribution – a syringe distribution practice that allows participants as many syringes as they say they need, regardless of how many syringes they return to the SSP for disposal. A best practice.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Secondary syringe exchange – a practice through which SSP participants distribute sterile syringes and injection equipment to peers within their social and drug-using networks who cannot or will not attend SSPs; often secondary exchangers also collect used syringes for safe disposal.</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Best practice is needs-based distribution.</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15</a:t>
            </a:fld>
            <a:endParaRPr lang="en-US" dirty="0"/>
          </a:p>
        </p:txBody>
      </p:sp>
    </p:spTree>
    <p:extLst>
      <p:ext uri="{BB962C8B-B14F-4D97-AF65-F5344CB8AC3E}">
        <p14:creationId xmlns:p14="http://schemas.microsoft.com/office/powerpoint/2010/main" val="3874271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Encourage secondary syringe access. Let participants know SSP staff consider them partners in protecting a shared community and participants are valued for their efforts in accessing the communities the SSP does not reach.</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Offer needs-based quantities. </a:t>
            </a:r>
            <a:r>
              <a:rPr lang="en-US" sz="1200" kern="1200" dirty="0">
                <a:solidFill>
                  <a:schemeClr val="tx1"/>
                </a:solidFill>
                <a:effectLst/>
                <a:latin typeface="+mn-lt"/>
                <a:ea typeface="+mn-ea"/>
                <a:cs typeface="+mn-cs"/>
              </a:rPr>
              <a:t>Give enough syringes so they are not reused. Repeated use of the same needle dulls the needle and harms veins, which may increase likelihood of abscess or other infections.</a:t>
            </a:r>
            <a:endParaRPr lang="en-US" sz="1200" b="0" i="0" u="none" strike="noStrike"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If quantities are too large for the program to provide, reassure participants about timeframe. For example, “request what you need for this week, then next week, we’ll be sure to get you the quantity we missed this time.”</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If a program cannot provide secondary and/or needs based syringe access, then let participants know about the relative risks of sharing, reusing, and bleaching their equipment. According to a study, most of the bacterial infections in people who inject drugs were a result of use of used needles and “booting” (flushing and pulling back during injecting), which may increase risk of abscess formation. </a:t>
            </a:r>
            <a:endParaRPr lang="en-US" b="0" dirty="0">
              <a:effectLst/>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 number of other factors have been linked to soft tissue infection and infection in other parts of the body including:</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Use of syringe-mediated sharing of prepared drugs, as in syringe sharing and/or front- or back-loading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Needle licking increases risk for infection with their commensal flora (symbiotic, “good” bacteria of the mouth and throat that may cause harm in the veins and circulation)</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Housing status - housing status is an important determinant of injection practices</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Femoral</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and jugular injections are much riskier than other injection sites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Bleaching is the most effective disinfectant (as compared to rubbing alcohol, water, and other cleaning liquids) and rinsing efficacy is increased with a second rinse. Directions for best practice is available from the CDC (</a:t>
            </a:r>
            <a:r>
              <a:rPr lang="en-US" sz="1200" b="0" i="0" u="sng" strike="noStrike" kern="1200" dirty="0">
                <a:solidFill>
                  <a:schemeClr val="tx1"/>
                </a:solidFill>
                <a:effectLst/>
                <a:latin typeface="+mn-lt"/>
                <a:ea typeface="+mn-ea"/>
                <a:cs typeface="+mn-cs"/>
                <a:hlinkClick r:id="rId3"/>
              </a:rPr>
              <a:t>https://www.cdc.gov/hiv/pdf/library/factsheets/cdc-hiv-clean-your-syringes.pdf</a:t>
            </a:r>
            <a:r>
              <a:rPr lang="en-US" sz="1200" b="0" i="0" u="none" strike="noStrike"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PROs: Bleach disinfection of syringes may help to prevent HIV</a:t>
            </a:r>
            <a:r>
              <a:rPr lang="en-US" sz="1200" b="0"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HCV infection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CONs: Bleach may enhance tissue inflammation and increase transmission of infections</a:t>
            </a: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16</a:t>
            </a:fld>
            <a:endParaRPr lang="en-US" dirty="0"/>
          </a:p>
        </p:txBody>
      </p:sp>
    </p:spTree>
    <p:extLst>
      <p:ext uri="{BB962C8B-B14F-4D97-AF65-F5344CB8AC3E}">
        <p14:creationId xmlns:p14="http://schemas.microsoft.com/office/powerpoint/2010/main" val="3434395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Injecting in the same vein repeatedly causes damage to the vein. Thus, planning to use a variety of injection sites improves vein health. This is known as “rotating” injection sites. Classic sources of information include Chicago Recovery Alliance’s </a:t>
            </a:r>
            <a:r>
              <a:rPr lang="en-US" sz="1200" b="0" i="1" u="none" strike="noStrike" kern="1200" dirty="0">
                <a:solidFill>
                  <a:schemeClr val="tx1"/>
                </a:solidFill>
                <a:effectLst/>
                <a:latin typeface="+mn-lt"/>
                <a:ea typeface="+mn-ea"/>
                <a:cs typeface="+mn-cs"/>
              </a:rPr>
              <a:t>Better Vein Care/Safer Injection Guide</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3"/>
              </a:rPr>
              <a:t>https://anypositivechange.org/wp-content/uploads/BVCSI_all.pdf</a:t>
            </a:r>
            <a:r>
              <a:rPr lang="en-US" sz="1200" b="0" i="0" u="none" strike="noStrike" kern="1200" dirty="0">
                <a:solidFill>
                  <a:schemeClr val="tx1"/>
                </a:solidFill>
                <a:effectLst/>
                <a:latin typeface="+mn-lt"/>
                <a:ea typeface="+mn-ea"/>
                <a:cs typeface="+mn-cs"/>
              </a:rPr>
              <a:t>) and Harm Reduction Coalition’s </a:t>
            </a:r>
            <a:r>
              <a:rPr lang="en-US" sz="1200" b="0" i="1" u="none" strike="noStrike" kern="1200" dirty="0">
                <a:solidFill>
                  <a:schemeClr val="tx1"/>
                </a:solidFill>
                <a:effectLst/>
                <a:latin typeface="+mn-lt"/>
                <a:ea typeface="+mn-ea"/>
                <a:cs typeface="+mn-cs"/>
              </a:rPr>
              <a:t>Getting off right: A safety manual for injection drug users</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4"/>
              </a:rPr>
              <a:t>http://harmreduction.org/wp-content/uploads/2011/12/user2user.pdf</a:t>
            </a:r>
            <a:r>
              <a:rPr lang="en-US" sz="1200" b="0" i="0" u="none" strike="noStrike" kern="1200" dirty="0">
                <a:solidFill>
                  <a:schemeClr val="tx1"/>
                </a:solidFill>
                <a:effectLst/>
                <a:latin typeface="+mn-lt"/>
                <a:ea typeface="+mn-ea"/>
                <a:cs typeface="+mn-cs"/>
              </a:rPr>
              <a:t>). </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Focus on resources that center the voices of people who use drugs. Ask participants in your program to contribute to your understanding.</a:t>
            </a:r>
          </a:p>
          <a:p>
            <a:pPr marL="171450" indent="-171450" rtl="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What could go in your educational pamphlet:</a:t>
            </a:r>
            <a:endParaRPr lang="en-US" b="0" dirty="0">
              <a:effectLst/>
            </a:endParaRPr>
          </a:p>
          <a:p>
            <a:pPr rtl="0" fontAlgn="base"/>
            <a:r>
              <a:rPr lang="en-US" sz="1200" b="0" i="0" u="none" strike="noStrike" kern="1200" dirty="0">
                <a:solidFill>
                  <a:schemeClr val="tx1"/>
                </a:solidFill>
                <a:effectLst/>
                <a:latin typeface="+mn-lt"/>
                <a:ea typeface="+mn-ea"/>
                <a:cs typeface="+mn-cs"/>
              </a:rPr>
              <a:t>English/Spanish (or other second language specific to your communities)</a:t>
            </a:r>
          </a:p>
          <a:p>
            <a:pPr rtl="0" fontAlgn="base"/>
            <a:r>
              <a:rPr lang="en-US" sz="1200" b="0" i="0" u="none" strike="noStrike" kern="1200" dirty="0">
                <a:solidFill>
                  <a:schemeClr val="tx1"/>
                </a:solidFill>
                <a:effectLst/>
                <a:latin typeface="+mn-lt"/>
                <a:ea typeface="+mn-ea"/>
                <a:cs typeface="+mn-cs"/>
              </a:rPr>
              <a:t>“Who gave you this kit?” include brief mission statement, available services, hours and location of services </a:t>
            </a:r>
          </a:p>
          <a:p>
            <a:pPr rtl="0" fontAlgn="base"/>
            <a:r>
              <a:rPr lang="en-US" sz="1200" b="0" i="0" u="none" strike="noStrike" kern="1200" dirty="0">
                <a:solidFill>
                  <a:schemeClr val="tx1"/>
                </a:solidFill>
                <a:effectLst/>
                <a:latin typeface="+mn-lt"/>
                <a:ea typeface="+mn-ea"/>
                <a:cs typeface="+mn-cs"/>
              </a:rPr>
              <a:t>“What is harm reduction?” note: non-judgmental, practical strategies for increasing safety</a:t>
            </a:r>
          </a:p>
          <a:p>
            <a:pPr rtl="0" fontAlgn="base"/>
            <a:r>
              <a:rPr lang="en-US" sz="1200" b="0" i="0" u="none" strike="noStrike" kern="1200" dirty="0">
                <a:solidFill>
                  <a:schemeClr val="tx1"/>
                </a:solidFill>
                <a:effectLst/>
                <a:latin typeface="+mn-lt"/>
                <a:ea typeface="+mn-ea"/>
                <a:cs typeface="+mn-cs"/>
              </a:rPr>
              <a:t>Diagrams &amp; Explanations: an appropriate reading level for your communities</a:t>
            </a:r>
          </a:p>
          <a:p>
            <a:pPr rtl="0" fontAlgn="base"/>
            <a:r>
              <a:rPr lang="en-US" sz="1200" b="0" i="0" u="none" strike="noStrike" kern="1200" dirty="0">
                <a:solidFill>
                  <a:schemeClr val="tx1"/>
                </a:solidFill>
                <a:effectLst/>
                <a:latin typeface="+mn-lt"/>
                <a:ea typeface="+mn-ea"/>
                <a:cs typeface="+mn-cs"/>
              </a:rPr>
              <a:t>No need to “reinvent the wheel” – find the resources that meet your communities’ needs</a:t>
            </a:r>
          </a:p>
          <a:p>
            <a:pPr marL="0" indent="0" rtl="0">
              <a:buFont typeface="Arial" panose="020B0604020202020204" pitchFamily="34" charset="0"/>
              <a:buNone/>
            </a:pPr>
            <a:endParaRPr lang="en-US" b="0" dirty="0">
              <a:effectLs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17</a:t>
            </a:fld>
            <a:endParaRPr lang="en-US" dirty="0"/>
          </a:p>
        </p:txBody>
      </p:sp>
    </p:spTree>
    <p:extLst>
      <p:ext uri="{BB962C8B-B14F-4D97-AF65-F5344CB8AC3E}">
        <p14:creationId xmlns:p14="http://schemas.microsoft.com/office/powerpoint/2010/main" val="3250955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Start with injection sites further from the heart and move closer to it to reduce the risk of dislodging a clot from an earlier injection site.</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Vein care includes:</a:t>
            </a:r>
            <a:endParaRPr lang="en-US" b="0" dirty="0">
              <a:effectLst/>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regularly exercising muscles, which makes accessing veins easier,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tense and then relax local muscles repeatedly to increase blood flow to the area or tap sharply over the vein to induce reflexive vasodilation</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learning to identify and then inject above or below valves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drinking a glass of water instantaneously plumps veins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warming your body up with a warm compress, shower or exercise to bring veins to the surface</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injecting bevel up with the flow of blood</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choosing the veins that are safer to inject into, as in not near a vulnerable part of the body</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Give veins a rest and try other ways to ingest drugs. Other drug administration styles may not achieve the same “rush” as IV injection but drugs will still absorb most quickly from the rectum and more quickly from nose and lungs than ingesting by mouth. </a:t>
            </a:r>
            <a:endParaRPr lang="en-US" b="0" dirty="0">
              <a:effectLs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18</a:t>
            </a:fld>
            <a:endParaRPr lang="en-US" dirty="0"/>
          </a:p>
        </p:txBody>
      </p:sp>
    </p:spTree>
    <p:extLst>
      <p:ext uri="{BB962C8B-B14F-4D97-AF65-F5344CB8AC3E}">
        <p14:creationId xmlns:p14="http://schemas.microsoft.com/office/powerpoint/2010/main" val="1201765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SSPs offer biohazard disposal, through hauling and incinerations contracts, biohazard disposal practices through a local incinerator, and/or onsite, on demand remediation devices, such as the Sterilis Solutions System.</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Offering biohazard waste disposal containers to participants help them travel to and from the program with syringes more safely. However, not every syringe will be discarded at a program, and other information and resources can be provided. It is common to offer sharps containers ranging in size from 1 quart to 2 gallons. One product, the Fitpack sharps container, is well designed for participants because it can fit in a pants pocket or purse, it stores up to 10 1ml syringes, it is reclosable and has a divider that allows for storage of unused syringes and disposal of used ones. </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BD Safe-Clip - used to clip the needles from the barrel of the syringe to prevent accidental sticks. Insert the needles into the hole on the side of the device and press down on the lever to cut off the needle. It can store up to 1500 needles.</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Sharps are often allowed to be discarded in household garbage – not recycling – when properly contained. All used sharps must be placed in a strong plastic container, filled no higher than ¾ full, taped shut and labelled. Laws vary from state to state. Safeneedledisposal.org helps spread public information about legal disposal practices, which vary from state to state.</a:t>
            </a:r>
            <a:endParaRPr lang="en-US" b="0" dirty="0">
              <a:effectLst/>
            </a:endParaRPr>
          </a:p>
          <a:p>
            <a:pPr marL="171450" indent="-171450" rtl="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Syringe litter can dominate community conversation about SSPs (Barbour K, Augustine D, Newark C (2018). Syringe litter: mythology, blame, and power. Presenter. National Harm Reduction Conference, New Orleans, 2018. </a:t>
            </a:r>
            <a:r>
              <a:rPr lang="en-US" sz="1200" b="0" i="0" u="sng" strike="noStrike" kern="1200" dirty="0">
                <a:solidFill>
                  <a:schemeClr val="tx1"/>
                </a:solidFill>
                <a:effectLst/>
                <a:latin typeface="+mn-lt"/>
                <a:ea typeface="+mn-ea"/>
                <a:cs typeface="+mn-cs"/>
              </a:rPr>
              <a:t>https://kylebarbour.org/pub/syringe-litter.pdf</a:t>
            </a:r>
            <a:r>
              <a:rPr lang="en-US" sz="1200" b="0" i="0" u="none" strike="noStrike" kern="1200" dirty="0">
                <a:solidFill>
                  <a:schemeClr val="tx1"/>
                </a:solidFill>
                <a:effectLst/>
                <a:latin typeface="+mn-lt"/>
                <a:ea typeface="+mn-ea"/>
                <a:cs typeface="+mn-cs"/>
              </a:rPr>
              <a:t>), so programs that take a proactive stance may benefit. A good resource for understanding the issue is AIDS United’s The Right Hit section on “syringe litter” (</a:t>
            </a:r>
            <a:r>
              <a:rPr lang="en-US" sz="1200" b="0" i="0" u="sng" strike="noStrike" kern="1200" dirty="0">
                <a:solidFill>
                  <a:schemeClr val="tx1"/>
                </a:solidFill>
                <a:effectLst/>
                <a:latin typeface="+mn-lt"/>
                <a:ea typeface="+mn-ea"/>
                <a:cs typeface="+mn-cs"/>
                <a:hlinkClick r:id="rId3"/>
              </a:rPr>
              <a:t>https://www.aidsunited.org/resources/therighthit</a:t>
            </a:r>
            <a:r>
              <a:rPr lang="en-US" sz="1200" b="0" i="0" u="none" strike="noStrike" kern="1200" dirty="0">
                <a:solidFill>
                  <a:schemeClr val="tx1"/>
                </a:solidFill>
                <a:effectLst/>
                <a:latin typeface="+mn-lt"/>
                <a:ea typeface="+mn-ea"/>
                <a:cs typeface="+mn-cs"/>
              </a:rPr>
              <a:t>).</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Furthermore, staff can be protected by following Occupational Safety and Health Administration’s universal precautions. Training is available: Workforce Safety for Syringe Service Programs by AIDS United (https://www.aidsunited.org/resources/workforce-safety-for-syringe-service-programs).</a:t>
            </a:r>
            <a:br>
              <a:rPr lang="en-US" dirty="0"/>
            </a:b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20</a:t>
            </a:fld>
            <a:endParaRPr lang="en-US" dirty="0"/>
          </a:p>
        </p:txBody>
      </p:sp>
    </p:spTree>
    <p:extLst>
      <p:ext uri="{BB962C8B-B14F-4D97-AF65-F5344CB8AC3E}">
        <p14:creationId xmlns:p14="http://schemas.microsoft.com/office/powerpoint/2010/main" val="3496907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What plastics can be repurposed as a biohazard disposal bin?</a:t>
            </a:r>
            <a:endParaRPr lang="en-US" b="0" dirty="0">
              <a:effectLst/>
            </a:endParaRPr>
          </a:p>
          <a:p>
            <a:pPr rtl="0" fontAlgn="base"/>
            <a:r>
              <a:rPr lang="en-US" sz="1200" b="0" i="0" u="none" strike="noStrike" kern="1200" dirty="0">
                <a:solidFill>
                  <a:schemeClr val="tx1"/>
                </a:solidFill>
                <a:effectLst/>
                <a:latin typeface="+mn-lt"/>
                <a:ea typeface="+mn-ea"/>
                <a:cs typeface="+mn-cs"/>
              </a:rPr>
              <a:t>#2 plastic, which is called high-density polyethylene (HDPE). For example: sturdy bottles for laundry detergent, house cleaners, or water, juice and milk jugs. </a:t>
            </a:r>
          </a:p>
          <a:p>
            <a:pPr rtl="0" fontAlgn="base"/>
            <a:r>
              <a:rPr lang="en-US" sz="1200" b="0" i="0" u="none" strike="noStrike" kern="1200" dirty="0">
                <a:solidFill>
                  <a:schemeClr val="tx1"/>
                </a:solidFill>
                <a:effectLst/>
                <a:latin typeface="+mn-lt"/>
                <a:ea typeface="+mn-ea"/>
                <a:cs typeface="+mn-cs"/>
              </a:rPr>
              <a:t>#3 plastic, which is called polyvinyl chloride (PVC) For example: sturdy bottles for window cleaner and detergents and some plastic squeeze bottles, cooking oil and peanut butter jars.</a:t>
            </a:r>
          </a:p>
          <a:p>
            <a:pPr rtl="0" fontAlgn="base"/>
            <a:r>
              <a:rPr lang="en-US" sz="1200" b="0" i="0" u="none" strike="noStrike" kern="1200" dirty="0">
                <a:solidFill>
                  <a:schemeClr val="tx1"/>
                </a:solidFill>
                <a:effectLst/>
                <a:latin typeface="+mn-lt"/>
                <a:ea typeface="+mn-ea"/>
                <a:cs typeface="+mn-cs"/>
              </a:rPr>
              <a:t>#5 plastic, which is polypropylene (PP). For example: syrup containers and clouded baby bottles.</a:t>
            </a:r>
          </a:p>
          <a:p>
            <a:pPr rtl="0" fontAlgn="base"/>
            <a:r>
              <a:rPr lang="en-US" sz="1200" b="0" i="0" u="none" strike="noStrike" kern="1200" dirty="0">
                <a:solidFill>
                  <a:schemeClr val="tx1"/>
                </a:solidFill>
                <a:effectLst/>
                <a:latin typeface="+mn-lt"/>
                <a:ea typeface="+mn-ea"/>
                <a:cs typeface="+mn-cs"/>
              </a:rPr>
              <a:t>#7 plastic, which is difficult-to-recycle plastics that recycling facilities usually do not accept. For example: medical storage containers, five gallon and “sports” water bottles, and clear plastic “sippy” cups.</a:t>
            </a:r>
          </a:p>
          <a:p>
            <a:pPr rtl="0"/>
            <a:r>
              <a:rPr lang="en-US" sz="1200" b="0" i="0" u="none" strike="noStrike" kern="1200" dirty="0">
                <a:solidFill>
                  <a:schemeClr val="tx1"/>
                </a:solidFill>
                <a:effectLst/>
                <a:latin typeface="+mn-lt"/>
                <a:ea typeface="+mn-ea"/>
                <a:cs typeface="+mn-cs"/>
              </a:rPr>
              <a:t>What plastic bottles are not suitable for repurposing as a biohazard disposal bin? </a:t>
            </a:r>
            <a:endParaRPr lang="en-US" b="0" dirty="0">
              <a:effectLst/>
            </a:endParaRPr>
          </a:p>
          <a:p>
            <a:pPr rtl="0" fontAlgn="base"/>
            <a:r>
              <a:rPr lang="en-US" sz="1200" b="0" i="0" u="none" strike="noStrike" kern="1200" dirty="0">
                <a:solidFill>
                  <a:schemeClr val="tx1"/>
                </a:solidFill>
                <a:effectLst/>
                <a:latin typeface="+mn-lt"/>
                <a:ea typeface="+mn-ea"/>
                <a:cs typeface="+mn-cs"/>
              </a:rPr>
              <a:t>#1 plastics, which are polyethylene terephthalates (PETE or PET plastics). For example: frequently used water and beverages bottles, food jars and containers, salad dressing and oil bottles, mouthwash bottles. Plastic #1 is usually clear, and since it is porous, it is not intended for multiple uses. PET plastic is easy for facilities to recycle into pillows, jackets, sleeping bags, and new bottles. so opt for a recycling bin and do not repurpose for sharps.</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SOURCES: The Environmental Research &amp; Educational Foundation (2018). Household Needles in Municipal Solid Waste (MSW) Report. Retrieved from erefdn.org. Also, Smart Plastics Guide for PBS’s Strange Days on Planet Earth, compiled by Sea Studios Foundation </a:t>
            </a:r>
            <a:r>
              <a:rPr lang="en-US" dirty="0"/>
              <a:t>with sources including Earth911.org, Institute of Agriculture and Trade Policy, WHO International Programme on Chemical Safety, and US EPA. Retrieved from https://www-tc.pbs.org/strangedays/pdf/StrangeDaysSmartPlasticsGuide.pdf.</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Empathize with participants who are attempting to discard syringes in minimally harmful ways while having to cope with the threat of law enforcement. Syringe Possession has been used to convict people of possession of drugs and of paraphernalia.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major factors influencing syringe litter are police and laws. Source: </a:t>
            </a:r>
            <a:r>
              <a:rPr lang="da-DK" sz="1200" b="0" i="0" u="none" strike="noStrike" kern="1200" dirty="0">
                <a:solidFill>
                  <a:schemeClr val="tx1"/>
                </a:solidFill>
                <a:effectLst/>
                <a:latin typeface="+mn-lt"/>
                <a:ea typeface="+mn-ea"/>
                <a:cs typeface="+mn-cs"/>
              </a:rPr>
              <a:t>Soc Sci Med 1982. 2005; 61(3):673–684</a:t>
            </a: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21</a:t>
            </a:fld>
            <a:endParaRPr lang="en-US" dirty="0"/>
          </a:p>
        </p:txBody>
      </p:sp>
    </p:spTree>
    <p:extLst>
      <p:ext uri="{BB962C8B-B14F-4D97-AF65-F5344CB8AC3E}">
        <p14:creationId xmlns:p14="http://schemas.microsoft.com/office/powerpoint/2010/main" val="3284455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Injection equipment aka “works” bags</a:t>
            </a:r>
          </a:p>
        </p:txBody>
      </p:sp>
      <p:sp>
        <p:nvSpPr>
          <p:cNvPr id="4" name="Slide Number Placeholder 3"/>
          <p:cNvSpPr>
            <a:spLocks noGrp="1"/>
          </p:cNvSpPr>
          <p:nvPr>
            <p:ph type="sldNum" sz="quarter" idx="5"/>
          </p:nvPr>
        </p:nvSpPr>
        <p:spPr/>
        <p:txBody>
          <a:bodyPr/>
          <a:lstStyle/>
          <a:p>
            <a:fld id="{E7210376-4FB3-4079-A926-CD40E1E62342}" type="slidenum">
              <a:rPr lang="en-US" smtClean="0"/>
              <a:t>22</a:t>
            </a:fld>
            <a:endParaRPr lang="en-US" dirty="0"/>
          </a:p>
        </p:txBody>
      </p:sp>
    </p:spTree>
    <p:extLst>
      <p:ext uri="{BB962C8B-B14F-4D97-AF65-F5344CB8AC3E}">
        <p14:creationId xmlns:p14="http://schemas.microsoft.com/office/powerpoint/2010/main" val="3472988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Disclaimer: </a:t>
            </a:r>
            <a:r>
              <a:rPr lang="en-US" sz="1200" b="0" i="1" kern="1200" dirty="0">
                <a:solidFill>
                  <a:schemeClr val="tx1"/>
                </a:solidFill>
                <a:effectLst/>
                <a:latin typeface="+mn-lt"/>
                <a:ea typeface="+mn-ea"/>
                <a:cs typeface="+mn-cs"/>
              </a:rPr>
              <a:t>The U.S. Food and Drug Administration (FDA) cleared the use of FTS as a dipstick for detecting fentanyl in urine by trained medical personnel.</a:t>
            </a:r>
            <a:r>
              <a:rPr lang="en-US" sz="1200" b="0" i="1" kern="1200" baseline="300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However, the FDA has not evaluated or approved the use of FTS for the purpose of checking diluted, illicit drugs for the presence of fentanyl, prior to consumption. </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Drug checking, also known as pill testing or adulterant screening, is a harm reduction service that helps drug users avoid ingesting unknown and potentially more dangerous adulterants found in street drugs. </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Drug checking services may also assist emergency medical professionals and public health agencies in identifying trends in drug markets, so they can better serve the needs of the community. </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Examples: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Point-of-care drug testing</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Handheld infrared spectroscopy, Raman spectroscopy, and ion mobility spectrometry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Mass spectrometry is the current gold standard in forensic drug analysis.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Lower tech options, such as spot/color tests and immunoassays, are limited in their use but affordable and easy to use.</a:t>
            </a:r>
          </a:p>
          <a:p>
            <a:pPr marL="1543050" lvl="3"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Reagent testing available from</a:t>
            </a:r>
          </a:p>
          <a:p>
            <a:pPr marL="2000250" lvl="4"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Rollsafe (MDMA only)</a:t>
            </a:r>
          </a:p>
          <a:p>
            <a:pPr marL="2000250" lvl="4"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DanceSafe $35 incl shipping, $22 extra for overnight shipping</a:t>
            </a:r>
          </a:p>
          <a:p>
            <a:pPr marL="2000250" lvl="4"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Bunk Police $33 incl shipping, $22 extra for overnight shipping</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Fentanyl test strips are commonly distributed at SSPs and can be used to test drugs for trace amounts of fentanyl.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1 red line = positive, 2 red lines = negative.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These are designed as urine drug screenings but work with drug preparation solutions too.</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cost is about $1 or less per testing strip</a:t>
            </a:r>
          </a:p>
        </p:txBody>
      </p:sp>
      <p:sp>
        <p:nvSpPr>
          <p:cNvPr id="4" name="Slide Number Placeholder 3"/>
          <p:cNvSpPr>
            <a:spLocks noGrp="1"/>
          </p:cNvSpPr>
          <p:nvPr>
            <p:ph type="sldNum" sz="quarter" idx="5"/>
          </p:nvPr>
        </p:nvSpPr>
        <p:spPr/>
        <p:txBody>
          <a:bodyPr/>
          <a:lstStyle/>
          <a:p>
            <a:fld id="{E7210376-4FB3-4079-A926-CD40E1E62342}" type="slidenum">
              <a:rPr lang="en-US" smtClean="0"/>
              <a:t>23</a:t>
            </a:fld>
            <a:endParaRPr lang="en-US" dirty="0"/>
          </a:p>
        </p:txBody>
      </p:sp>
    </p:spTree>
    <p:extLst>
      <p:ext uri="{BB962C8B-B14F-4D97-AF65-F5344CB8AC3E}">
        <p14:creationId xmlns:p14="http://schemas.microsoft.com/office/powerpoint/2010/main" val="3340344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contents are split into four parts. The first section on syringes covers information about syringe types and needle lengths, gauges, and volumes of syringes separately, then combines all of these components into the specific syringes offered to participants at an SSP. The section on syringes also discusses informational resources about injection that can be handed out. The second section discusses waste disposal and tools to help participants more safely store and discard used syringes. The third section covers a wide variety of tools that are helpful before, during, and after drug preparation. In the final section, an addendum, additional resources for other routes of drug administration are covered. For every item discussed in the above discussions, there are two slide types. The first </a:t>
            </a:r>
            <a:r>
              <a:rPr lang="en-US" sz="1200" dirty="0"/>
              <a:t>slide introduces the role of each type of material in the prevention of viral hepatitis, HIV, viral endocarditis, and other skin and soft tissue infections. The second slide teaches how to explain to a program participant about how to use each material and what its purpose is and how to counsel participants with a “best, good, please avoid” framework.</a:t>
            </a:r>
          </a:p>
          <a:p>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4</a:t>
            </a:fld>
            <a:endParaRPr lang="en-US" dirty="0"/>
          </a:p>
        </p:txBody>
      </p:sp>
    </p:spTree>
    <p:extLst>
      <p:ext uri="{BB962C8B-B14F-4D97-AF65-F5344CB8AC3E}">
        <p14:creationId xmlns:p14="http://schemas.microsoft.com/office/powerpoint/2010/main" val="528583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Fentanyl test strips can be used to test drugs for trace amounts of fentanyl. 1 red line = positive, 2 red lines = negative. These are designed as urine drug screenings but work with drug preparation solutions too. </a:t>
            </a:r>
            <a:r>
              <a:rPr lang="en-US" sz="1200" kern="1200" dirty="0">
                <a:solidFill>
                  <a:schemeClr val="tx1"/>
                </a:solidFill>
                <a:effectLst/>
                <a:latin typeface="+mn-lt"/>
                <a:ea typeface="+mn-ea"/>
                <a:cs typeface="+mn-cs"/>
              </a:rPr>
              <a:t>Disclaimer: </a:t>
            </a:r>
            <a:r>
              <a:rPr lang="en-US" sz="1200" i="1" kern="1200" dirty="0">
                <a:solidFill>
                  <a:schemeClr val="tx1"/>
                </a:solidFill>
                <a:effectLst/>
                <a:latin typeface="+mn-lt"/>
                <a:ea typeface="+mn-ea"/>
                <a:cs typeface="+mn-cs"/>
              </a:rPr>
              <a:t>The U.S. Food and Drug Administration (FDA) cleared the use of FTS as a dipstick for detecting fentanyl in urine by trained medical personnel.</a:t>
            </a:r>
            <a:r>
              <a:rPr lang="en-US" sz="1200" i="1" kern="1200" baseline="300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However, the FDA has not evaluated or approved the use of FTS for the purpose of checking diluted, illicit drugs for the presence of fentanyl, prior to consumption. </a:t>
            </a:r>
            <a:endParaRPr lang="en-US" sz="1200" kern="1200" dirty="0">
              <a:solidFill>
                <a:schemeClr val="tx1"/>
              </a:solidFill>
              <a:effectLst/>
              <a:latin typeface="+mn-lt"/>
              <a:ea typeface="+mn-ea"/>
              <a:cs typeface="+mn-cs"/>
            </a:endParaRPr>
          </a:p>
          <a:p>
            <a:pPr marL="171450" indent="-171450" rtl="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There are a lot of great resources for naloxone and overdose reversal. The website naloxoneforall.org includes a lot of great tutorials for people who use drugs and their loved ones, and the site </a:t>
            </a:r>
            <a:r>
              <a:rPr lang="en-US" sz="1200" b="0" i="0" u="sng" strike="noStrike" kern="1200" dirty="0">
                <a:solidFill>
                  <a:schemeClr val="tx1"/>
                </a:solidFill>
                <a:effectLst/>
                <a:latin typeface="+mn-lt"/>
                <a:ea typeface="+mn-ea"/>
                <a:cs typeface="+mn-cs"/>
                <a:hlinkClick r:id="rId3"/>
              </a:rPr>
              <a:t>https://prescribetoprevent.org/</a:t>
            </a:r>
            <a:r>
              <a:rPr lang="en-US" sz="1200" b="0" i="0" u="none" strike="noStrike" kern="1200" dirty="0">
                <a:solidFill>
                  <a:schemeClr val="tx1"/>
                </a:solidFill>
                <a:effectLst/>
                <a:latin typeface="+mn-lt"/>
                <a:ea typeface="+mn-ea"/>
                <a:cs typeface="+mn-cs"/>
              </a:rPr>
              <a:t> includes resources that are helpful for prescribers, pharmacists, and other community members.</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Tools that aid in rescue breathing include pulse oximeter, face shield, and bag valve mask. Programs may consider offering these supplies or keeping them on site in case of emergency.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When someone has recently experienced an opioid overdose, discussing a safety plan helps that person to maintain focus on self-care and strategies to prevent future overdoses. As you craft a safety plan with a person who has survived an overdose, provide appropriate and accurate information about low-barrier harm reduction services that you offer or that are available in your community.</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Self-care, including rest, food, and hydration, help prevent overdose. Encourage program participants to eat, drink, and sleep by offering beverages, snacks, and help with finding housing, like offering social work counseling and/or resource guides for shelters.</a:t>
            </a:r>
            <a:br>
              <a:rPr lang="en-US" dirty="0"/>
            </a:b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24</a:t>
            </a:fld>
            <a:endParaRPr lang="en-US" dirty="0"/>
          </a:p>
        </p:txBody>
      </p:sp>
    </p:spTree>
    <p:extLst>
      <p:ext uri="{BB962C8B-B14F-4D97-AF65-F5344CB8AC3E}">
        <p14:creationId xmlns:p14="http://schemas.microsoft.com/office/powerpoint/2010/main" val="673141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Quarantine, stay-at-home orders and physical distancing requirements for COVID-19 can increase overdose risk. If someone must be physically alone, then webcam, phone, and text can be used for check ins. Drug-use safety monitoring resources, like Never Use Alone and BeSafe can help too. Make use of drug-use safety monitoring resources such as Never Use Alone (visit http://neverusealone.com/ or phone/ text 800-484-3731) and BeSafe (https://www.besafe.community/ or on Google play and Apple app store).</a:t>
            </a:r>
          </a:p>
          <a:p>
            <a:endParaRPr lang="en-US" dirty="0"/>
          </a:p>
          <a:p>
            <a:r>
              <a:rPr lang="en-US" dirty="0"/>
              <a:t>SOURCE: </a:t>
            </a:r>
            <a:r>
              <a:rPr lang="en-US" sz="1200" b="0" i="0" kern="1200" dirty="0">
                <a:solidFill>
                  <a:schemeClr val="tx1"/>
                </a:solidFill>
                <a:effectLst/>
                <a:latin typeface="+mn-lt"/>
                <a:ea typeface="+mn-ea"/>
                <a:cs typeface="+mn-cs"/>
              </a:rPr>
              <a:t>COVID-19 Harm Reduction Toolkit, created by Higher Ground Harm Reduction, Reynolds Health Strategies and global health organization Vital Strategies. Retrieved from https://www.vitalstrategies.org/wp-content/uploads/covid_harmreduction_combined_toolkit-8.pdf</a:t>
            </a:r>
            <a:endParaRPr lang="en-US" dirty="0"/>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Drug potency varies. Fentanyl test strips help identify its presence, but not its potency. “Tasting” - A practice of injecting a tiny amount of drug solution initially to learn the strength of the solution has been used to prevent overdose. Some people avoid this practice because they are concerned it may dilute the impact of their shot. </a:t>
            </a:r>
          </a:p>
          <a:p>
            <a:endParaRPr lang="en-US" sz="1200" b="0" i="0" u="none" strike="noStrike" kern="1200" dirty="0">
              <a:solidFill>
                <a:schemeClr val="tx1"/>
              </a:solidFill>
              <a:effectLst/>
              <a:latin typeface="+mn-lt"/>
              <a:ea typeface="+mn-ea"/>
              <a:cs typeface="+mn-cs"/>
            </a:endParaRPr>
          </a:p>
          <a:p>
            <a:r>
              <a:rPr lang="en-US" dirty="0"/>
              <a:t>Sometimes using alone is unavoidable. Is someone available to check in by call or text instead? New apps are designed to sound an alarm if a message to you goes unanswered.</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Ask program participants what has worked well for them in the past. Provide a self assessment tool to participants that identifies levels of risk and strengths and gaps in preparedness. Craft personalized safety tips and a safety plan checklist. Encourage them as agents of change with the ability to grow from a place of strength.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 resource that includes templates for self assessment, safety tips, and change plans is  AIDS United’s Post-Overdose Care webinar </a:t>
            </a:r>
            <a:r>
              <a:rPr lang="en-US" dirty="0">
                <a:hlinkClick r:id="rId3"/>
              </a:rPr>
              <a:t>https://www.aidsunited.org/webinars/post-opioid-overdose-linkage-and-care</a:t>
            </a: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25</a:t>
            </a:fld>
            <a:endParaRPr lang="en-US" dirty="0"/>
          </a:p>
        </p:txBody>
      </p:sp>
    </p:spTree>
    <p:extLst>
      <p:ext uri="{BB962C8B-B14F-4D97-AF65-F5344CB8AC3E}">
        <p14:creationId xmlns:p14="http://schemas.microsoft.com/office/powerpoint/2010/main" val="4152416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dirty="0"/>
              <a:t>HCV can survive on dry surfaces and equipment for up to 6 weeks. HIV does not survive long outside the body or when it comes into contact with air, but shared injection equipment may contain trace blood, and blood contact can spread HIV.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Sizes: 2.5 mL, 3 mL, 5mL</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Material: Aluminum, Stainless Steel</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Some products come individually wrapped with built-in filtration and cotton swabs. Others are bulk bottle caps that can be packaged by staff into “works” bags. When cookers come loose and in bulk, participants may request bread ties, which can be fashioned into handles for the cooker.</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Features: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Sterile</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Some are irradiated and lot and batch numbered for traceability</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Colored cooker to avoid accidental sharing</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Prewrapped with cotton filter</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Burn Free handle, or long handle</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low-conductivity of the handle, does not heat up quickly during the cooking process.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Flat base for stability</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Examples:</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MaxiCup, SteriCup or SafeCooker by APOTHICOM Manufactured by: Laboratoire CAT, France. </a:t>
            </a:r>
            <a:r>
              <a:rPr lang="en-US" sz="1200" b="0" i="0" u="sng" strike="noStrike" kern="1200" dirty="0">
                <a:solidFill>
                  <a:schemeClr val="tx1"/>
                </a:solidFill>
                <a:effectLst/>
                <a:latin typeface="+mn-lt"/>
                <a:ea typeface="+mn-ea"/>
                <a:cs typeface="+mn-cs"/>
                <a:hlinkClick r:id="rId3"/>
              </a:rPr>
              <a:t>http://www.apothicom.org/stericup.php</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4"/>
              </a:rPr>
              <a:t>http://www.apothicom.org/downloads/Maxicup_fr_v1.pdf</a:t>
            </a:r>
            <a:r>
              <a:rPr lang="en-US" sz="1200" b="0" i="0" u="none" strike="noStrike" kern="1200" dirty="0">
                <a:solidFill>
                  <a:schemeClr val="tx1"/>
                </a:solidFill>
                <a:effectLst/>
                <a:latin typeface="+mn-lt"/>
                <a:ea typeface="+mn-ea"/>
                <a:cs typeface="+mn-cs"/>
              </a:rPr>
              <a:t>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DaniCup Manufactured by: Lewis’s Medical Supplies, UK </a:t>
            </a:r>
            <a:r>
              <a:rPr lang="en-US" sz="1200" b="0" i="0" u="sng" strike="noStrike" kern="1200" dirty="0">
                <a:solidFill>
                  <a:schemeClr val="tx1"/>
                </a:solidFill>
                <a:effectLst/>
                <a:latin typeface="+mn-lt"/>
                <a:ea typeface="+mn-ea"/>
                <a:cs typeface="+mn-cs"/>
                <a:hlinkClick r:id="rId5"/>
              </a:rPr>
              <a:t>http://www.danielsnx.co.uk/d.NX/</a:t>
            </a:r>
            <a:r>
              <a:rPr lang="en-US" sz="1200" b="0" i="0" u="none" strike="noStrike" kern="1200" dirty="0">
                <a:solidFill>
                  <a:schemeClr val="tx1"/>
                </a:solidFill>
                <a:effectLst/>
                <a:latin typeface="+mn-lt"/>
                <a:ea typeface="+mn-ea"/>
                <a:cs typeface="+mn-cs"/>
              </a:rPr>
              <a:t>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Steel Cooker by: Smiths Medical, UK </a:t>
            </a:r>
            <a:r>
              <a:rPr lang="en-US" sz="1200" b="0" i="0" u="sng" strike="noStrike" kern="1200" dirty="0">
                <a:solidFill>
                  <a:schemeClr val="tx1"/>
                </a:solidFill>
                <a:effectLst/>
                <a:latin typeface="+mn-lt"/>
                <a:ea typeface="+mn-ea"/>
                <a:cs typeface="+mn-cs"/>
                <a:hlinkClick r:id="rId6"/>
              </a:rPr>
              <a:t>http://www.harmreduction.co.uk/p/92/Spoon.html</a:t>
            </a:r>
            <a:r>
              <a:rPr lang="en-US" sz="1200" b="0" i="0" u="none" strike="noStrike" kern="1200" dirty="0">
                <a:solidFill>
                  <a:schemeClr val="tx1"/>
                </a:solidFill>
                <a:effectLst/>
                <a:latin typeface="+mn-lt"/>
                <a:ea typeface="+mn-ea"/>
                <a:cs typeface="+mn-cs"/>
              </a:rPr>
              <a:t>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Aluminum Rinse Caps (Smooth Surface) distributed by: Total Access Group, US </a:t>
            </a:r>
            <a:r>
              <a:rPr lang="en-US" sz="1200" b="0" i="0" u="sng" strike="noStrike" kern="1200" dirty="0">
                <a:solidFill>
                  <a:schemeClr val="tx1"/>
                </a:solidFill>
                <a:effectLst/>
                <a:latin typeface="+mn-lt"/>
                <a:ea typeface="+mn-ea"/>
                <a:cs typeface="+mn-cs"/>
                <a:hlinkClick r:id="rId7"/>
              </a:rPr>
              <a:t>http://www.totalaccessgroup.com/Aluminum-Rinse-Caps-Smooth-Surface_p_823</a:t>
            </a:r>
            <a:r>
              <a:rPr lang="en-US" sz="1200" b="0" i="0" u="none" strike="noStrike" kern="1200" dirty="0">
                <a:solidFill>
                  <a:schemeClr val="tx1"/>
                </a:solidFill>
                <a:effectLst/>
                <a:latin typeface="+mn-lt"/>
                <a:ea typeface="+mn-ea"/>
                <a:cs typeface="+mn-cs"/>
              </a:rPr>
              <a:t>... Or Safety Works, US </a:t>
            </a:r>
            <a:r>
              <a:rPr lang="en-US" sz="1200" b="0" i="0" u="sng" strike="noStrike" kern="1200" dirty="0">
                <a:solidFill>
                  <a:schemeClr val="tx1"/>
                </a:solidFill>
                <a:effectLst/>
                <a:latin typeface="+mn-lt"/>
                <a:ea typeface="+mn-ea"/>
                <a:cs typeface="+mn-cs"/>
                <a:hlinkClick r:id="rId8"/>
              </a:rPr>
              <a:t>http://1800safety2.com/harm-reduction-supplies.html</a:t>
            </a:r>
            <a:endParaRPr lang="en-US" sz="1200" b="0" i="0" u="none" strike="noStrike" kern="1200" dirty="0">
              <a:solidFill>
                <a:schemeClr val="tx1"/>
              </a:solidFill>
              <a:effectLst/>
              <a:latin typeface="+mn-lt"/>
              <a:ea typeface="+mn-ea"/>
              <a:cs typeface="+mn-cs"/>
            </a:endParaRP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Aluminium Rinse Caps (Ridged/Beaded Surface) Distributed by: Total Access Group, US </a:t>
            </a:r>
            <a:r>
              <a:rPr lang="en-US" sz="1200" b="0" i="0" u="sng" strike="noStrike" kern="1200" dirty="0">
                <a:solidFill>
                  <a:schemeClr val="tx1"/>
                </a:solidFill>
                <a:effectLst/>
                <a:latin typeface="+mn-lt"/>
                <a:ea typeface="+mn-ea"/>
                <a:cs typeface="+mn-cs"/>
                <a:hlinkClick r:id="rId9"/>
              </a:rPr>
              <a:t>https://totalaccessgroup.3dcartstores.com/Aluminum-Rinse-Caps-RidgedBead</a:t>
            </a:r>
            <a:r>
              <a:rPr lang="en-US" sz="1200" b="0" i="0" u="none" strike="noStrike" kern="1200" dirty="0">
                <a:solidFill>
                  <a:schemeClr val="tx1"/>
                </a:solidFill>
                <a:effectLst/>
                <a:latin typeface="+mn-lt"/>
                <a:ea typeface="+mn-ea"/>
                <a:cs typeface="+mn-cs"/>
              </a:rPr>
              <a:t>... Safety Works, US </a:t>
            </a:r>
            <a:r>
              <a:rPr lang="en-US" sz="1200" b="0" i="0" u="sng" strike="noStrike" kern="1200" dirty="0">
                <a:solidFill>
                  <a:schemeClr val="tx1"/>
                </a:solidFill>
                <a:effectLst/>
                <a:latin typeface="+mn-lt"/>
                <a:ea typeface="+mn-ea"/>
                <a:cs typeface="+mn-cs"/>
                <a:hlinkClick r:id="rId10"/>
              </a:rPr>
              <a:t>http://www.1800safety2.com/</a:t>
            </a:r>
            <a:r>
              <a:rPr lang="en-US" sz="1200" b="0" i="0" u="none" strike="noStrike" kern="1200" dirty="0">
                <a:solidFill>
                  <a:schemeClr val="tx1"/>
                </a:solidFill>
                <a:effectLst/>
                <a:latin typeface="+mn-lt"/>
                <a:ea typeface="+mn-ea"/>
                <a:cs typeface="+mn-cs"/>
              </a:rPr>
              <a:t>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One-Use Spoon, distributed by: One-Use, Ireland </a:t>
            </a:r>
            <a:r>
              <a:rPr lang="en-US" sz="1200" b="0" i="0" u="sng" strike="noStrike" kern="1200" dirty="0">
                <a:solidFill>
                  <a:schemeClr val="tx1"/>
                </a:solidFill>
                <a:effectLst/>
                <a:latin typeface="+mn-lt"/>
                <a:ea typeface="+mn-ea"/>
                <a:cs typeface="+mn-cs"/>
                <a:hlinkClick r:id="rId11"/>
              </a:rPr>
              <a:t>http://one-use.com/one-use-spoon/</a:t>
            </a:r>
            <a:r>
              <a:rPr lang="en-US" sz="1200" b="0" i="0" u="none" strike="noStrike"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SOURCES:</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Elijah Paintsil, Mawuena Binka, Amisha Patel, Brett D. Lindenbach, Robert Heimer, Hepatitis C Virus Maintains Infectivity for Weeks After Drying on Inanimate Surfaces at Room Temperature: Implications for Risks of Transmission, The Journal of Infectious Diseases, Volume 209, Issue 8, 15 April 2014, Pages 1205–1211, https://doi.org/10.1093/infdis/jit648</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Shah SM, Shapshak P, Rivers JE, et al. Detection of HIV-1 DNA in needle/syringes, paraphernalia, and washes from shooting galleries in Miami: a preliminary laboratory report. </a:t>
            </a:r>
            <a:r>
              <a:rPr lang="en-US" sz="1200" b="0" i="1" u="none" strike="noStrike" kern="1200" dirty="0">
                <a:solidFill>
                  <a:schemeClr val="tx1"/>
                </a:solidFill>
                <a:effectLst/>
                <a:latin typeface="+mn-lt"/>
                <a:ea typeface="+mn-ea"/>
                <a:cs typeface="+mn-cs"/>
              </a:rPr>
              <a:t>J Acquir Immune Defic Syndr Hum Retrovirol</a:t>
            </a:r>
            <a:r>
              <a:rPr lang="en-US" sz="1200" b="0" i="0" u="none" strike="noStrike" kern="1200" dirty="0">
                <a:solidFill>
                  <a:schemeClr val="tx1"/>
                </a:solidFill>
                <a:effectLst/>
                <a:latin typeface="+mn-lt"/>
                <a:ea typeface="+mn-ea"/>
                <a:cs typeface="+mn-cs"/>
              </a:rPr>
              <a:t>. 1996;11(3):301-306. doi:10.1097/00042560-199603010-00010</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Clatts MC, Heimer R, Abdala N, et al. HIV-1 transmission in injection paraphernalia: heating drug solutions may inactivate HIV-1. </a:t>
            </a:r>
            <a:r>
              <a:rPr lang="en-US" sz="1200" b="0" i="1" u="none" strike="noStrike" kern="1200" dirty="0">
                <a:solidFill>
                  <a:schemeClr val="tx1"/>
                </a:solidFill>
                <a:effectLst/>
                <a:latin typeface="+mn-lt"/>
                <a:ea typeface="+mn-ea"/>
                <a:cs typeface="+mn-cs"/>
              </a:rPr>
              <a:t>J Acquir Immune Defic Syndr</a:t>
            </a:r>
            <a:r>
              <a:rPr lang="en-US" sz="1200" b="0" i="0" u="none" strike="noStrike" kern="1200" dirty="0">
                <a:solidFill>
                  <a:schemeClr val="tx1"/>
                </a:solidFill>
                <a:effectLst/>
                <a:latin typeface="+mn-lt"/>
                <a:ea typeface="+mn-ea"/>
                <a:cs typeface="+mn-cs"/>
              </a:rPr>
              <a:t>. 1999;22(2):194-199. doi:10.1097/00126334-199910010-00013</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Hagan H, Pouget ER, Williams IT, et al. Attribution of hepatitis C virus seroconversion risk in young injection drug users in 5 US cities. </a:t>
            </a:r>
            <a:r>
              <a:rPr lang="en-US" sz="1200" b="0" i="1" u="none" strike="noStrike" kern="1200" dirty="0">
                <a:solidFill>
                  <a:schemeClr val="tx1"/>
                </a:solidFill>
                <a:effectLst/>
                <a:latin typeface="+mn-lt"/>
                <a:ea typeface="+mn-ea"/>
                <a:cs typeface="+mn-cs"/>
              </a:rPr>
              <a:t>J Infect Dis</a:t>
            </a:r>
            <a:r>
              <a:rPr lang="en-US" sz="1200" b="0" i="0" u="none" strike="noStrike" kern="1200" dirty="0">
                <a:solidFill>
                  <a:schemeClr val="tx1"/>
                </a:solidFill>
                <a:effectLst/>
                <a:latin typeface="+mn-lt"/>
                <a:ea typeface="+mn-ea"/>
                <a:cs typeface="+mn-cs"/>
              </a:rPr>
              <a:t>. 2010;201(3):378-385. doi:10.1086/649783</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Strike, C., Buchman, D.Z., Callaghan, R.C. </a:t>
            </a:r>
            <a:r>
              <a:rPr lang="en-US" sz="1200" b="0" i="1" u="none" strike="noStrike" kern="1200" dirty="0">
                <a:solidFill>
                  <a:schemeClr val="tx1"/>
                </a:solidFill>
                <a:effectLst/>
                <a:latin typeface="+mn-lt"/>
                <a:ea typeface="+mn-ea"/>
                <a:cs typeface="+mn-cs"/>
              </a:rPr>
              <a:t>et al.</a:t>
            </a:r>
            <a:r>
              <a:rPr lang="en-US" sz="1200" b="0" i="0" u="none" strike="noStrike" kern="1200" dirty="0">
                <a:solidFill>
                  <a:schemeClr val="tx1"/>
                </a:solidFill>
                <a:effectLst/>
                <a:latin typeface="+mn-lt"/>
                <a:ea typeface="+mn-ea"/>
                <a:cs typeface="+mn-cs"/>
              </a:rPr>
              <a:t> Giving away used injection equipment: missed prevention message?. </a:t>
            </a:r>
            <a:r>
              <a:rPr lang="en-US" sz="1200" b="0" i="1" u="none" strike="noStrike" kern="1200" dirty="0">
                <a:solidFill>
                  <a:schemeClr val="tx1"/>
                </a:solidFill>
                <a:effectLst/>
                <a:latin typeface="+mn-lt"/>
                <a:ea typeface="+mn-ea"/>
                <a:cs typeface="+mn-cs"/>
              </a:rPr>
              <a:t>Harm Reduct J</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7, </a:t>
            </a:r>
            <a:r>
              <a:rPr lang="en-US" sz="1200" b="0" i="0" u="none" strike="noStrike" kern="1200" dirty="0">
                <a:solidFill>
                  <a:schemeClr val="tx1"/>
                </a:solidFill>
                <a:effectLst/>
                <a:latin typeface="+mn-lt"/>
                <a:ea typeface="+mn-ea"/>
                <a:cs typeface="+mn-cs"/>
              </a:rPr>
              <a:t>2 (2010). https://doi.org/10.1186/1477-7517-7-2</a:t>
            </a:r>
            <a:endParaRPr lang="en-US" b="0" dirty="0">
              <a:effectLst/>
            </a:endParaRPr>
          </a:p>
          <a:p>
            <a:pPr marL="171450" indent="-171450" rtl="0">
              <a:buFont typeface="Arial" panose="020B0604020202020204" pitchFamily="34" charset="0"/>
              <a:buChar char="•"/>
            </a:pPr>
            <a:r>
              <a:rPr lang="en-US" dirty="0"/>
              <a:t>H</a:t>
            </a:r>
            <a:r>
              <a:rPr lang="en-US" sz="1200" b="0" i="0" u="none" strike="noStrike" kern="1200" dirty="0">
                <a:solidFill>
                  <a:schemeClr val="tx1"/>
                </a:solidFill>
                <a:effectLst/>
                <a:latin typeface="+mn-lt"/>
                <a:ea typeface="+mn-ea"/>
                <a:cs typeface="+mn-cs"/>
              </a:rPr>
              <a:t>agan H, Thiede H, Weiss NS, Hopkins SG, Duchin JS, Alexander ER. Sharing of drug preparation equipment as a risk factor for hepatitis C. </a:t>
            </a:r>
            <a:r>
              <a:rPr lang="en-US" sz="1200" b="0" i="1" u="none" strike="noStrike" kern="1200" dirty="0">
                <a:solidFill>
                  <a:schemeClr val="tx1"/>
                </a:solidFill>
                <a:effectLst/>
                <a:latin typeface="+mn-lt"/>
                <a:ea typeface="+mn-ea"/>
                <a:cs typeface="+mn-cs"/>
              </a:rPr>
              <a:t>Am J Public Health</a:t>
            </a:r>
            <a:r>
              <a:rPr lang="en-US" sz="1200" b="0" i="0" u="none" strike="noStrike" kern="1200" dirty="0">
                <a:solidFill>
                  <a:schemeClr val="tx1"/>
                </a:solidFill>
                <a:effectLst/>
                <a:latin typeface="+mn-lt"/>
                <a:ea typeface="+mn-ea"/>
                <a:cs typeface="+mn-cs"/>
              </a:rPr>
              <a:t>. 2001;91(1):42-46. doi:10.2105/ajph.91.1.42</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Thorpe L, Ouellet L, Hershow R, Bailey S, Williams I Her show, Monerosso E. The multiperson use of non-syringe injection equipment and risk of hepatitis c infection in a cohort of young adult injection drug users, chicago 1997-1999. </a:t>
            </a:r>
            <a:r>
              <a:rPr lang="en-US" sz="1200" b="0" i="1" u="none" strike="noStrike" kern="1200" dirty="0">
                <a:solidFill>
                  <a:schemeClr val="tx1"/>
                </a:solidFill>
                <a:effectLst/>
                <a:latin typeface="+mn-lt"/>
                <a:ea typeface="+mn-ea"/>
                <a:cs typeface="+mn-cs"/>
              </a:rPr>
              <a:t>Ann Epidemiol</a:t>
            </a:r>
            <a:r>
              <a:rPr lang="en-US" sz="1200" b="0" i="0" u="none" strike="noStrike" kern="1200" dirty="0">
                <a:solidFill>
                  <a:schemeClr val="tx1"/>
                </a:solidFill>
                <a:effectLst/>
                <a:latin typeface="+mn-lt"/>
                <a:ea typeface="+mn-ea"/>
                <a:cs typeface="+mn-cs"/>
              </a:rPr>
              <a:t>. 2000;10(7):472-473. doi:10.1016/s1047-2797(00)00155-1</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Pouget ER, Hagan H, Des Jarlais DC (2012) Meta-analysis of hepatitis C seroconversion in relation to shared syringes and drug preparation equipment. Addiction 107: 1057-1065. doi:10.1111/j. 1360-0443.2011.03765.x. PubMed: 22168373</a:t>
            </a:r>
            <a:endParaRPr lang="en-US" b="0" dirty="0">
              <a:effectLs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26</a:t>
            </a:fld>
            <a:endParaRPr lang="en-US" dirty="0"/>
          </a:p>
        </p:txBody>
      </p:sp>
    </p:spTree>
    <p:extLst>
      <p:ext uri="{BB962C8B-B14F-4D97-AF65-F5344CB8AC3E}">
        <p14:creationId xmlns:p14="http://schemas.microsoft.com/office/powerpoint/2010/main" val="1163302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Sharing cookers is an easy way to contract HCV! Most people think it’s just sharing needles, but it can live in cookers for up to a week! Take as many cookers as you will have injections!</a:t>
            </a: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27</a:t>
            </a:fld>
            <a:endParaRPr lang="en-US" dirty="0"/>
          </a:p>
        </p:txBody>
      </p:sp>
    </p:spTree>
    <p:extLst>
      <p:ext uri="{BB962C8B-B14F-4D97-AF65-F5344CB8AC3E}">
        <p14:creationId xmlns:p14="http://schemas.microsoft.com/office/powerpoint/2010/main" val="735633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Water ampules have the added benefit of easy to read in milliliter graduations (measurement markings) for precise mixing of drugs.</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Water ampules repurposed from medical nebulizer treatments are labelled “not for parenteral administration” and “Rx ONLY.” They are commonly found in 3mL volumes, which is more than enough for one injection.</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This is for liability purposes, yes they can be used for injection! </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Sometimes your medical director will need to sign off on these orders, with the “Rx ONLY,” but not commonly. </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Pink = saline, blue = water.</a:t>
            </a:r>
            <a:br>
              <a:rPr lang="en-US" dirty="0"/>
            </a:b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28</a:t>
            </a:fld>
            <a:endParaRPr lang="en-US" dirty="0"/>
          </a:p>
        </p:txBody>
      </p:sp>
    </p:spTree>
    <p:extLst>
      <p:ext uri="{BB962C8B-B14F-4D97-AF65-F5344CB8AC3E}">
        <p14:creationId xmlns:p14="http://schemas.microsoft.com/office/powerpoint/2010/main" val="3440853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If using in the restroom, go to the faucet, not the toilet. If there’s no sink, water from the back of toilet is acceptable but not recommended.</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Yes, Addipaks may be used for things other than inhalation; they just say that on there because they’re made for hospital nebulizers, and it’s a liability thing.</a:t>
            </a:r>
            <a:endParaRPr lang="en-US" b="0" dirty="0">
              <a:effectLst/>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29</a:t>
            </a:fld>
            <a:endParaRPr lang="en-US" dirty="0"/>
          </a:p>
        </p:txBody>
      </p:sp>
    </p:spTree>
    <p:extLst>
      <p:ext uri="{BB962C8B-B14F-4D97-AF65-F5344CB8AC3E}">
        <p14:creationId xmlns:p14="http://schemas.microsoft.com/office/powerpoint/2010/main" val="1854739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dirty="0"/>
              <a:t>Lemon juice and vinegar are widely available but they are harsher acids, causing more pain, irritation, and damage to the veins, which may cause veins to collapse. </a:t>
            </a:r>
          </a:p>
          <a:p>
            <a:pPr marL="171450" indent="-171450" rtl="0">
              <a:buFont typeface="Arial" panose="020B0604020202020204" pitchFamily="34" charset="0"/>
              <a:buChar char="•"/>
            </a:pPr>
            <a:r>
              <a:rPr lang="en-US" dirty="0"/>
              <a:t>Vinegar and lemon juice may also be contaminated with bacteria or fungus, lead to life-threatening infections including abscesses, cellulitis and heart infections, or eye infections causing blindness. </a:t>
            </a:r>
          </a:p>
          <a:p>
            <a:pPr marL="171450" indent="-171450" rtl="0">
              <a:buFont typeface="Arial" panose="020B0604020202020204" pitchFamily="34" charset="0"/>
              <a:buChar char="•"/>
            </a:pPr>
            <a:r>
              <a:rPr lang="en-US" dirty="0"/>
              <a:t>Medical-grade vitamin C is the safest acidifier. It causes the least damage to the veins, is non-toxic, and is sterile, reducing or eliminating the harms associated with other acids. </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Shared acidifiers, like shared needles and other injecting paraphernalia, may transmit infection such as hepatitis C or HIV between users</a:t>
            </a:r>
            <a:endParaRPr lang="en-US" dirty="0"/>
          </a:p>
          <a:p>
            <a:pPr marL="171450" indent="-171450" rtl="0">
              <a:buFont typeface="Arial" panose="020B0604020202020204" pitchFamily="34" charset="0"/>
              <a:buChar char="•"/>
            </a:pPr>
            <a:endParaRPr lang="en-US" dirty="0"/>
          </a:p>
          <a:p>
            <a:pPr marL="0" indent="0" rtl="0">
              <a:buFont typeface="Arial" panose="020B0604020202020204" pitchFamily="34" charset="0"/>
              <a:buNone/>
            </a:pPr>
            <a:r>
              <a:rPr lang="en-US" dirty="0"/>
              <a:t>SOURCES:</a:t>
            </a:r>
          </a:p>
          <a:p>
            <a:pPr marL="171450" indent="-171450" rtl="0">
              <a:buFont typeface="Arial" panose="020B0604020202020204" pitchFamily="34" charset="0"/>
              <a:buChar char="•"/>
            </a:pPr>
            <a:r>
              <a:rPr lang="en-US" dirty="0"/>
              <a:t>Garden J, Roberts K, Taylor A, Robinson D. Evaluation of the provision of single use citric acid sachets to injecting drug users. Edinburgh: Effective Interventions Unit, Scottish Executive Drug Misuse Research Programme, University of Paisley. 2004. </a:t>
            </a:r>
          </a:p>
          <a:p>
            <a:pPr marL="171450" indent="-171450" rtl="0">
              <a:buFont typeface="Arial" panose="020B0604020202020204" pitchFamily="34" charset="0"/>
              <a:buChar char="•"/>
            </a:pPr>
            <a:r>
              <a:rPr lang="en-US" dirty="0"/>
              <a:t>Darke S, Ross J, Kaye S. Physical injecting sites among injecting drug users in Sydney, Australia. Drug and Alcohol Dependence. 2001;62:77-82. 5 Gordon RJ, Lowy FD. Bacterial infections in drug users. New England Journal of Medicine. 2005;353(18):1945-1954</a:t>
            </a:r>
          </a:p>
          <a:p>
            <a:pPr marL="171450" indent="-171450" rtl="0">
              <a:buFont typeface="Arial" panose="020B0604020202020204" pitchFamily="34" charset="0"/>
              <a:buChar char="•"/>
            </a:pPr>
            <a:r>
              <a:rPr lang="en-US" dirty="0"/>
              <a:t>Servant JB, Dutton GN, Ong-Tone L, Barrie T, Davey C. Candida endophthalmitis in Glaswegian heroin addicts. Report of an epidemic. Transactions of the Ophthalmological Societies of the United Kingdom. 1985;104:297-308. </a:t>
            </a:r>
          </a:p>
          <a:p>
            <a:pPr marL="171450" indent="-171450" rtl="0">
              <a:buFont typeface="Arial" panose="020B0604020202020204" pitchFamily="34" charset="0"/>
              <a:buChar char="•"/>
            </a:pPr>
            <a:r>
              <a:rPr lang="en-US" dirty="0"/>
              <a:t>Martinez Vazquez C, Fernandez Ulloah J, Bordon J, Sopeña B, de la Fuente J, Ocampo A, Rubianes M. Candida albicans endophthalmitis in brown heroin addicts: Response to early vitrectomy preceded and followed by antifungal therapy. Clinical Infectious Diseases. 1998;27:1130-1133. </a:t>
            </a:r>
          </a:p>
        </p:txBody>
      </p:sp>
      <p:sp>
        <p:nvSpPr>
          <p:cNvPr id="4" name="Slide Number Placeholder 3"/>
          <p:cNvSpPr>
            <a:spLocks noGrp="1"/>
          </p:cNvSpPr>
          <p:nvPr>
            <p:ph type="sldNum" sz="quarter" idx="5"/>
          </p:nvPr>
        </p:nvSpPr>
        <p:spPr/>
        <p:txBody>
          <a:bodyPr/>
          <a:lstStyle/>
          <a:p>
            <a:fld id="{E7210376-4FB3-4079-A926-CD40E1E62342}" type="slidenum">
              <a:rPr lang="en-US" smtClean="0"/>
              <a:t>30</a:t>
            </a:fld>
            <a:endParaRPr lang="en-US" dirty="0"/>
          </a:p>
        </p:txBody>
      </p:sp>
    </p:spTree>
    <p:extLst>
      <p:ext uri="{BB962C8B-B14F-4D97-AF65-F5344CB8AC3E}">
        <p14:creationId xmlns:p14="http://schemas.microsoft.com/office/powerpoint/2010/main" val="2487749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dirty="0"/>
              <a:t>Add very small amounts of vitamin C until the drug is fully dissolved. </a:t>
            </a:r>
          </a:p>
          <a:p>
            <a:pPr marL="171450" indent="-171450" rtl="0">
              <a:buFont typeface="Arial" panose="020B0604020202020204" pitchFamily="34" charset="0"/>
              <a:buChar char="•"/>
            </a:pPr>
            <a:r>
              <a:rPr lang="en-US" dirty="0"/>
              <a:t>For crack, the amount of vitamin C required is about ¼ the size of the rock; however for crack and brown or black tar heroin, the amount of vitamin C needed to fully dissolve the drug varies with the purity of the drug. </a:t>
            </a:r>
          </a:p>
          <a:p>
            <a:pPr marL="171450" indent="-171450" rtl="0">
              <a:buFont typeface="Arial" panose="020B0604020202020204" pitchFamily="34" charset="0"/>
              <a:buChar char="•"/>
            </a:pPr>
            <a:r>
              <a:rPr lang="en-US" dirty="0"/>
              <a:t>Once the packet of vitamin C is opened, any left over should be thrown away, so that it does not become contaminated and cause an infection. </a:t>
            </a:r>
          </a:p>
          <a:p>
            <a:pPr marL="171450" indent="-171450" rtl="0">
              <a:buFont typeface="Arial" panose="020B0604020202020204" pitchFamily="34" charset="0"/>
              <a:buChar char="•"/>
            </a:pPr>
            <a:r>
              <a:rPr lang="en-US" dirty="0"/>
              <a:t>While bulk options are OK, it can be made of large, course grains, which increases the chances of adding in too much in a solution. </a:t>
            </a:r>
          </a:p>
        </p:txBody>
      </p:sp>
      <p:sp>
        <p:nvSpPr>
          <p:cNvPr id="4" name="Slide Number Placeholder 3"/>
          <p:cNvSpPr>
            <a:spLocks noGrp="1"/>
          </p:cNvSpPr>
          <p:nvPr>
            <p:ph type="sldNum" sz="quarter" idx="5"/>
          </p:nvPr>
        </p:nvSpPr>
        <p:spPr/>
        <p:txBody>
          <a:bodyPr/>
          <a:lstStyle/>
          <a:p>
            <a:fld id="{E7210376-4FB3-4079-A926-CD40E1E62342}" type="slidenum">
              <a:rPr lang="en-US" smtClean="0"/>
              <a:t>31</a:t>
            </a:fld>
            <a:endParaRPr lang="en-US" dirty="0"/>
          </a:p>
        </p:txBody>
      </p:sp>
    </p:spTree>
    <p:extLst>
      <p:ext uri="{BB962C8B-B14F-4D97-AF65-F5344CB8AC3E}">
        <p14:creationId xmlns:p14="http://schemas.microsoft.com/office/powerpoint/2010/main" val="808884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Cotton pellets can be purchased in bulk (10lb) or by the box (0.5lb) in several sizes (#2 = 7/32 inches, #3 = 5/32 inches, #4 = 1/8 inch). Similar to cotton cellulose filters. </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Packaging of cotton pellets will depend on each program’s safer injection works bags. One way to package cottons is in a pillow pack with between 20-60 cottons in each bag. If packing kits so 1 kit is distributed per 1 ten pack of syringes, then aim to pack 10-20 cottons in each bag. The quantity doesn’t need to be precise, whoever is packing cottons should find a pace that allows for somewhat quick packing. Workers should wash hands with soap and water and wear gloves prior to packing cottons and void touching anything else.</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Another option are filters that fit into two piece syringes via luer lock and are measured by the micron size they filter down to. These types of high performance filters are able to remove very small particles without absorbing liquid, and attach easily to a variety of syringes. However, they are not as easily affordable or accessible as cotton pellets.</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Embolus can cause: DVT, Stroke, heart attack</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 study that prepared slow-release morphine tablets (MS Contin®) and tested out different filters found that</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Tablet extracts contained tens of millions of particles with a range in sizes from &lt; 5 μm to &gt; 400 μm.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Cigarette filters removed most of the larger particles (&gt; 50 μm) but the smaller particles remained.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Commercial syringe filters (0.45 and 0.22 μm) produced a dramatic reduction in particles but tended to block unless used after a cigarette filter.</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Morphine was retained by all filters but could be recovered by following the filtration with one or two 1 ml washes.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combined use of a cigarette filter then 0.22 μm filter, with rinses, enabled recovery of 90% of the extracted morphine in a solution which was essentially free of tablet-derived particles.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0.22 μm filter is to be preferred, as it can remove the organisms (e.g. </a:t>
            </a:r>
            <a:r>
              <a:rPr lang="en-US" sz="1200" b="0" i="1" u="none" strike="noStrike" kern="1200" dirty="0">
                <a:solidFill>
                  <a:schemeClr val="tx1"/>
                </a:solidFill>
                <a:effectLst/>
                <a:latin typeface="+mn-lt"/>
                <a:ea typeface="+mn-ea"/>
                <a:cs typeface="+mn-cs"/>
              </a:rPr>
              <a:t>Staphylococcus aureus, Candida</a:t>
            </a:r>
            <a:r>
              <a:rPr lang="en-US" sz="1200" b="0" i="0" u="none" strike="noStrike" kern="1200" dirty="0">
                <a:solidFill>
                  <a:schemeClr val="tx1"/>
                </a:solidFill>
                <a:effectLst/>
                <a:latin typeface="+mn-lt"/>
                <a:ea typeface="+mn-ea"/>
                <a:cs typeface="+mn-cs"/>
              </a:rPr>
              <a:t>) which commonly produce cutaneous and systemic infections in injecting drug users.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Harm can be substantially reduced by passing the injection through a (0.22 μm) filter.</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To prevent the filter from blocking, a preliminary coarse filter (such as a cigarette filter) should be used first.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filters retain some of the dose, but this can be recovered by following filtration with one or two rinses with 1 ml water.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remains an unsafe practice due to skin and environmental contamination by particles and microorganisms, and bloodborne infections.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 Although particles can be removed by filtration, many people do not filter due to availability, cost or performance of filters, and due to concerns that some of the dose will be lost.</a:t>
            </a:r>
          </a:p>
          <a:p>
            <a:pPr marL="0" indent="0" rtl="0" fontAlgn="base">
              <a:buFont typeface="Arial" panose="020B0604020202020204" pitchFamily="34" charset="0"/>
              <a:buNone/>
            </a:pPr>
            <a:r>
              <a:rPr lang="en-US" sz="1200" b="0" i="0" u="none" strike="noStrike" kern="1200" dirty="0">
                <a:solidFill>
                  <a:schemeClr val="tx1"/>
                </a:solidFill>
                <a:effectLst/>
                <a:latin typeface="+mn-lt"/>
                <a:ea typeface="+mn-ea"/>
                <a:cs typeface="+mn-cs"/>
              </a:rPr>
              <a:t>SOURCES</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 McLean, S., Bruno, R., Brandon, S. </a:t>
            </a:r>
            <a:r>
              <a:rPr lang="en-US" sz="1200" b="0" i="1" u="none" strike="noStrike" kern="1200" dirty="0">
                <a:solidFill>
                  <a:schemeClr val="tx1"/>
                </a:solidFill>
                <a:effectLst/>
                <a:latin typeface="+mn-lt"/>
                <a:ea typeface="+mn-ea"/>
                <a:cs typeface="+mn-cs"/>
              </a:rPr>
              <a:t>et al.</a:t>
            </a:r>
            <a:r>
              <a:rPr lang="en-US" sz="1200" b="0" i="0" u="none" strike="noStrike" kern="1200" dirty="0">
                <a:solidFill>
                  <a:schemeClr val="tx1"/>
                </a:solidFill>
                <a:effectLst/>
                <a:latin typeface="+mn-lt"/>
                <a:ea typeface="+mn-ea"/>
                <a:cs typeface="+mn-cs"/>
              </a:rPr>
              <a:t> Effect of filtration on morphine and particle content of injections prepared from slow-release oral morphine tablets. </a:t>
            </a:r>
            <a:r>
              <a:rPr lang="en-US" sz="1200" b="0" i="1" u="none" strike="noStrike" kern="1200" dirty="0">
                <a:solidFill>
                  <a:schemeClr val="tx1"/>
                </a:solidFill>
                <a:effectLst/>
                <a:latin typeface="+mn-lt"/>
                <a:ea typeface="+mn-ea"/>
                <a:cs typeface="+mn-cs"/>
              </a:rPr>
              <a:t>Harm Reduct J</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6, </a:t>
            </a:r>
            <a:r>
              <a:rPr lang="en-US" sz="1200" b="0" i="0" u="none" strike="noStrike" kern="1200" dirty="0">
                <a:solidFill>
                  <a:schemeClr val="tx1"/>
                </a:solidFill>
                <a:effectLst/>
                <a:latin typeface="+mn-lt"/>
                <a:ea typeface="+mn-ea"/>
                <a:cs typeface="+mn-cs"/>
              </a:rPr>
              <a:t>37 (2009). https://doi.org/10.1186/1477-7517-6-37</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Shah SM, Shapshak P, Rivers JE, et al. Detection of HIV-1 DNA in needle/syringes, paraphernalia, and washes from shooting galleries in Miami: a preliminary laboratory report. </a:t>
            </a:r>
            <a:r>
              <a:rPr lang="en-US" sz="1200" b="0" i="1" u="none" strike="noStrike" kern="1200" dirty="0">
                <a:solidFill>
                  <a:schemeClr val="tx1"/>
                </a:solidFill>
                <a:effectLst/>
                <a:latin typeface="+mn-lt"/>
                <a:ea typeface="+mn-ea"/>
                <a:cs typeface="+mn-cs"/>
              </a:rPr>
              <a:t>J Acquir Immune Defic Syndr Hum Retrovirol</a:t>
            </a:r>
            <a:r>
              <a:rPr lang="en-US" sz="1200" b="0" i="0" u="none" strike="noStrike" kern="1200" dirty="0">
                <a:solidFill>
                  <a:schemeClr val="tx1"/>
                </a:solidFill>
                <a:effectLst/>
                <a:latin typeface="+mn-lt"/>
                <a:ea typeface="+mn-ea"/>
                <a:cs typeface="+mn-cs"/>
              </a:rPr>
              <a:t>. 1996;11(3):301-306. doi:10.1097/00042560-199603010-00010</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Thorpe L, Ouellet L, Hershow R, Bailey S, Williams I am, Monerosso E. The multiperson use of non-syringe injection equipment and risk of hepatitis c infection in a cohort of young adult injection drug users, chicago 1997-1999. </a:t>
            </a:r>
            <a:r>
              <a:rPr lang="en-US" sz="1200" b="0" i="1" u="none" strike="noStrike" kern="1200" dirty="0">
                <a:solidFill>
                  <a:schemeClr val="tx1"/>
                </a:solidFill>
                <a:effectLst/>
                <a:latin typeface="+mn-lt"/>
                <a:ea typeface="+mn-ea"/>
                <a:cs typeface="+mn-cs"/>
              </a:rPr>
              <a:t>Ann Epidemiol</a:t>
            </a:r>
            <a:r>
              <a:rPr lang="en-US" sz="1200" b="0" i="0" u="none" strike="noStrike" kern="1200" dirty="0">
                <a:solidFill>
                  <a:schemeClr val="tx1"/>
                </a:solidFill>
                <a:effectLst/>
                <a:latin typeface="+mn-lt"/>
                <a:ea typeface="+mn-ea"/>
                <a:cs typeface="+mn-cs"/>
              </a:rPr>
              <a:t>. 2000;10(7):472-473. doi:10.1016/s1047-2797(00)00155-1</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Hagan H, Thiede H, Weiss NS, Hopkins SG, Duchin JS, Alexander ER. Sharing of drug preparation equipment as a risk factor for hepatitis C. </a:t>
            </a:r>
            <a:r>
              <a:rPr lang="en-US" sz="1200" b="0" i="1" u="none" strike="noStrike" kern="1200" dirty="0">
                <a:solidFill>
                  <a:schemeClr val="tx1"/>
                </a:solidFill>
                <a:effectLst/>
                <a:latin typeface="+mn-lt"/>
                <a:ea typeface="+mn-ea"/>
                <a:cs typeface="+mn-cs"/>
              </a:rPr>
              <a:t>Am J Public Health</a:t>
            </a:r>
            <a:r>
              <a:rPr lang="en-US" sz="1200" b="0" i="0" u="none" strike="noStrike" kern="1200" dirty="0">
                <a:solidFill>
                  <a:schemeClr val="tx1"/>
                </a:solidFill>
                <a:effectLst/>
                <a:latin typeface="+mn-lt"/>
                <a:ea typeface="+mn-ea"/>
                <a:cs typeface="+mn-cs"/>
              </a:rPr>
              <a:t>. 2001;91(1):42-46. doi:10.2105/ajph.91.1.42</a:t>
            </a:r>
            <a:endParaRPr lang="en-US" b="0" dirty="0">
              <a:effectLs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32</a:t>
            </a:fld>
            <a:endParaRPr lang="en-US" dirty="0"/>
          </a:p>
        </p:txBody>
      </p:sp>
    </p:spTree>
    <p:extLst>
      <p:ext uri="{BB962C8B-B14F-4D97-AF65-F5344CB8AC3E}">
        <p14:creationId xmlns:p14="http://schemas.microsoft.com/office/powerpoint/2010/main" val="3676931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In this unregulated drug market drugs are cut with who knows what. This “who knows what” can, if injected instead of filtered out, become an embolus (a solid thing that clots in the bloodstream). An embolus can cause such complications as deep vein thrombosis, stroke, or heart attack</a:t>
            </a:r>
            <a:endParaRPr lang="en-US" b="0" dirty="0">
              <a:effectLst/>
            </a:endParaRPr>
          </a:p>
          <a:p>
            <a:pPr marL="171450" indent="-171450" rtl="0">
              <a:buFont typeface="Arial" panose="020B0604020202020204" pitchFamily="34" charset="0"/>
              <a:buChar char="•"/>
            </a:pPr>
            <a:r>
              <a:rPr lang="en-US" sz="1200" b="1" i="0" u="none" strike="noStrike" kern="1200" dirty="0">
                <a:solidFill>
                  <a:schemeClr val="tx1"/>
                </a:solidFill>
                <a:effectLst/>
                <a:latin typeface="+mn-lt"/>
                <a:ea typeface="+mn-ea"/>
                <a:cs typeface="+mn-cs"/>
              </a:rPr>
              <a:t>Cotton fever </a:t>
            </a:r>
            <a:r>
              <a:rPr lang="en-US" sz="1200" b="0" i="0" u="none" strike="noStrike" kern="1200" dirty="0">
                <a:solidFill>
                  <a:schemeClr val="tx1"/>
                </a:solidFill>
                <a:effectLst/>
                <a:latin typeface="+mn-lt"/>
                <a:ea typeface="+mn-ea"/>
                <a:cs typeface="+mn-cs"/>
              </a:rPr>
              <a:t>– anecdotally, it’s because you inject little pieces of cotton you feel feverish and ill. It’s actually due to bacteria, </a:t>
            </a:r>
            <a:r>
              <a:rPr lang="en-US" sz="1200" b="0" i="1" u="none" strike="noStrike" kern="1200" dirty="0">
                <a:solidFill>
                  <a:schemeClr val="tx1"/>
                </a:solidFill>
                <a:effectLst/>
                <a:latin typeface="+mn-lt"/>
                <a:ea typeface="+mn-ea"/>
                <a:cs typeface="+mn-cs"/>
              </a:rPr>
              <a:t>Pantoea agglomerans</a:t>
            </a:r>
            <a:r>
              <a:rPr lang="en-US" sz="1200" b="0" i="0" u="none" strike="noStrike" kern="1200" dirty="0">
                <a:solidFill>
                  <a:schemeClr val="tx1"/>
                </a:solidFill>
                <a:effectLst/>
                <a:latin typeface="+mn-lt"/>
                <a:ea typeface="+mn-ea"/>
                <a:cs typeface="+mn-cs"/>
              </a:rPr>
              <a:t>, which commonly colonizes cotton plants, that precipitates the rapid (within 15-30 mins) and rarely serious symptoms of fever, headache, *chills/shivering,* nausea, joint and muscle pain; normally self-resolves within a day, can take a warm bath and some ibuprofen to reduce symptoms. There is always a risk with using cotton to inject, so that’s why you use a new, tightly rolled one every time</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For Q-Tips or tampons, it is best to tightly roll (with clean and gloved hands) little wisps of cotton to reduce risk of long strands of cotton entering the veins and causing an embolus.</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Cigarette filters are made of cellulose, NOT fiberglass. Nevertheless, still not ideal to inject it because cellulose particulate may lead to an embolus. Filters from smoked cigarettes should never be considered.</a:t>
            </a:r>
            <a:br>
              <a:rPr lang="en-US" dirty="0"/>
            </a:b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33</a:t>
            </a:fld>
            <a:endParaRPr lang="en-US" dirty="0"/>
          </a:p>
        </p:txBody>
      </p:sp>
    </p:spTree>
    <p:extLst>
      <p:ext uri="{BB962C8B-B14F-4D97-AF65-F5344CB8AC3E}">
        <p14:creationId xmlns:p14="http://schemas.microsoft.com/office/powerpoint/2010/main" val="264307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Retractable syringes – syringes that are designed to be single-use only, primarily created to reduce the chance of accidental needlesticks in healthcare settings. The use of this type of syringes are discouraged for SSP distribution due to being less preferred by most people who inject drugs and come with higher risk of overdose.</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Retractable syringes are discouraged in part because they are incompatible with “booting” – an injection practice whereby a person repeatedly plunges and adjusts the volume of substance in a syringe more than once during a single injection episode. Booting has been shown to be preventive against accidental overdose and can create a more prolonged and pleasurable drug effect. Booting is not possible with retractable syringes which are not recommended for distribution within SSPs.</a:t>
            </a:r>
            <a:endParaRPr lang="en-US" b="0" dirty="0">
              <a:effectLst/>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2 piece or detachable needle type or luer lock syringe</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these are more commonly seen for intramuscular injection sizes but are also available in IV needle sizes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since this needle type has dead space, which can store trace amounts of blood and drug solution, it is not as highly recommended for SSPs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Drug preparation while the needle is detached saves the needle from potential dulling and allows a needle to be replaced if it clogs</a:t>
            </a: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1 piece or integral cannula type – more common</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Most common, known as an “insulin syringe”</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retains substantially less blood and drug after IV use</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not really just 1 piece because the plunger can be removed from the back and allows for booting</a:t>
            </a:r>
          </a:p>
          <a:p>
            <a:endParaRPr lang="en-US" dirty="0"/>
          </a:p>
          <a:p>
            <a:r>
              <a:rPr lang="en-US" dirty="0"/>
              <a:t>SOURCES:</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Zule WA, Bobashev G. High dead-space syringes and the risk of HIV and HCV infection among injecting drug users. </a:t>
            </a:r>
            <a:r>
              <a:rPr lang="en-US" sz="1200" b="0" i="1" u="none" strike="noStrike" kern="1200" dirty="0">
                <a:solidFill>
                  <a:schemeClr val="tx1"/>
                </a:solidFill>
                <a:effectLst/>
                <a:latin typeface="+mn-lt"/>
                <a:ea typeface="+mn-ea"/>
                <a:cs typeface="+mn-cs"/>
              </a:rPr>
              <a:t>Drug Alcohol Depend</a:t>
            </a:r>
            <a:r>
              <a:rPr lang="en-US" sz="1200" b="0" i="0" u="none" strike="noStrike" kern="1200" dirty="0">
                <a:solidFill>
                  <a:schemeClr val="tx1"/>
                </a:solidFill>
                <a:effectLst/>
                <a:latin typeface="+mn-lt"/>
                <a:ea typeface="+mn-ea"/>
                <a:cs typeface="+mn-cs"/>
              </a:rPr>
              <a:t>. 2009;100(3):204-213. doi:10.1016/j.drugalcdep.2008.08.017</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Elijah Paintsil, Huijie He, Christopher Peters, Brett D. Lindenbach, Robert Heimer, Survival of Hepatitis C Virus in Syringes: Implication for Transmission among Injection Drug Users, </a:t>
            </a:r>
            <a:r>
              <a:rPr lang="en-US" sz="1200" b="0" i="1" u="none" strike="noStrike" kern="1200" dirty="0">
                <a:solidFill>
                  <a:schemeClr val="tx1"/>
                </a:solidFill>
                <a:effectLst/>
                <a:latin typeface="+mn-lt"/>
                <a:ea typeface="+mn-ea"/>
                <a:cs typeface="+mn-cs"/>
              </a:rPr>
              <a:t>The Journal of Infectious Diseases</a:t>
            </a:r>
            <a:r>
              <a:rPr lang="en-US" sz="1200" b="0" i="0" u="none" strike="noStrike" kern="1200" dirty="0">
                <a:solidFill>
                  <a:schemeClr val="tx1"/>
                </a:solidFill>
                <a:effectLst/>
                <a:latin typeface="+mn-lt"/>
                <a:ea typeface="+mn-ea"/>
                <a:cs typeface="+mn-cs"/>
              </a:rPr>
              <a:t>, Volume 202, Issue 7, 1 October 2010, Pages 984–990, </a:t>
            </a:r>
            <a:r>
              <a:rPr lang="en-US" sz="1200" b="0" i="0" u="sng" strike="noStrike" kern="1200" dirty="0">
                <a:solidFill>
                  <a:schemeClr val="tx1"/>
                </a:solidFill>
                <a:effectLst/>
                <a:latin typeface="+mn-lt"/>
                <a:ea typeface="+mn-ea"/>
                <a:cs typeface="+mn-cs"/>
                <a:hlinkClick r:id="rId3"/>
              </a:rPr>
              <a:t>https://doi.org/10.1086/656212</a:t>
            </a:r>
            <a:endParaRPr lang="en-US" sz="1200" b="0" i="0" u="sng" strike="noStrike"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Gyarmathy VA, Neaigus A, Mitchell MM, Ujhelyi E. The association of syringe type and syringe cleaning with HCV infection among IDUs in Budapest, Hungary. </a:t>
            </a:r>
            <a:r>
              <a:rPr lang="en-US" sz="1200" b="0" i="1" u="none" strike="noStrike" kern="1200" dirty="0">
                <a:solidFill>
                  <a:schemeClr val="tx1"/>
                </a:solidFill>
                <a:effectLst/>
                <a:latin typeface="+mn-lt"/>
                <a:ea typeface="+mn-ea"/>
                <a:cs typeface="+mn-cs"/>
              </a:rPr>
              <a:t>Drug Alcohol Depend</a:t>
            </a:r>
            <a:r>
              <a:rPr lang="en-US" sz="1200" b="0" i="0" u="none" strike="noStrike" kern="1200" dirty="0">
                <a:solidFill>
                  <a:schemeClr val="tx1"/>
                </a:solidFill>
                <a:effectLst/>
                <a:latin typeface="+mn-lt"/>
                <a:ea typeface="+mn-ea"/>
                <a:cs typeface="+mn-cs"/>
              </a:rPr>
              <a:t>. 2009;100(3):240-247. doi:10.1016/j.drugalcdep.2008.10.014</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Zule WA, Desmond DP, Neff JA. Syringe type and drug injector risk for HIV infection: a case study in Texas. </a:t>
            </a:r>
            <a:r>
              <a:rPr lang="en-US" sz="1200" b="0" i="1" u="none" strike="noStrike" kern="1200" dirty="0">
                <a:solidFill>
                  <a:schemeClr val="tx1"/>
                </a:solidFill>
                <a:effectLst/>
                <a:latin typeface="+mn-lt"/>
                <a:ea typeface="+mn-ea"/>
                <a:cs typeface="+mn-cs"/>
              </a:rPr>
              <a:t>Soc Sci Med</a:t>
            </a:r>
            <a:r>
              <a:rPr lang="en-US" sz="1200" b="0" i="0" u="none" strike="noStrike" kern="1200" dirty="0">
                <a:solidFill>
                  <a:schemeClr val="tx1"/>
                </a:solidFill>
                <a:effectLst/>
                <a:latin typeface="+mn-lt"/>
                <a:ea typeface="+mn-ea"/>
                <a:cs typeface="+mn-cs"/>
              </a:rPr>
              <a:t>. 2002;55(7):1103-1113. doi:10.1016/s0277-9536(01)00256-8</a:t>
            </a: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6</a:t>
            </a:fld>
            <a:endParaRPr lang="en-US" dirty="0"/>
          </a:p>
        </p:txBody>
      </p:sp>
    </p:spTree>
    <p:extLst>
      <p:ext uri="{BB962C8B-B14F-4D97-AF65-F5344CB8AC3E}">
        <p14:creationId xmlns:p14="http://schemas.microsoft.com/office/powerpoint/2010/main" val="2173686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Commonly distributed alcohol wipes are medium in size and usually 70% isopropyl alcohol</a:t>
            </a: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34</a:t>
            </a:fld>
            <a:endParaRPr lang="en-US" dirty="0"/>
          </a:p>
        </p:txBody>
      </p:sp>
    </p:spTree>
    <p:extLst>
      <p:ext uri="{BB962C8B-B14F-4D97-AF65-F5344CB8AC3E}">
        <p14:creationId xmlns:p14="http://schemas.microsoft.com/office/powerpoint/2010/main" val="4126986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 community of microorganisms lives on the surface of our skin and benefits us. But these same organisms can do harm in our blood. Sterilize the injection site using soap and water, first, and alcohol afterward. Don’t just rub alcohol pad around because that just spreads bacteria around without getting it away. Imagine washing a window, clearing grime off it by wiping in a spiral pattern.</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Avoid alcohol with sugar because sugar encourages bacterial growth and causes sticky skin.</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Please avoid: wiping with an alcohol pad post-injection, it will prevent blood from clotting.</a:t>
            </a:r>
            <a:br>
              <a:rPr lang="en-US" dirty="0"/>
            </a:b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35</a:t>
            </a:fld>
            <a:endParaRPr lang="en-US" dirty="0"/>
          </a:p>
        </p:txBody>
      </p:sp>
    </p:spTree>
    <p:extLst>
      <p:ext uri="{BB962C8B-B14F-4D97-AF65-F5344CB8AC3E}">
        <p14:creationId xmlns:p14="http://schemas.microsoft.com/office/powerpoint/2010/main" val="1703019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purpose of the tourniquet is to restrict blood flow and cause the veins to bulge. A tourniquet should restrict venous return without impairing arterial circulation; to assure arterial patency check for a distal pulse. Tying the tourniquet with a slipknot above the site of injection allows a user to release the tourniquet one handed with ease. Tourniquets should be sterilized with an alcohol pad in between uses.</a:t>
            </a:r>
            <a:endParaRPr lang="en-US" b="0" dirty="0">
              <a:effectLs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36</a:t>
            </a:fld>
            <a:endParaRPr lang="en-US" dirty="0"/>
          </a:p>
        </p:txBody>
      </p:sp>
    </p:spTree>
    <p:extLst>
      <p:ext uri="{BB962C8B-B14F-4D97-AF65-F5344CB8AC3E}">
        <p14:creationId xmlns:p14="http://schemas.microsoft.com/office/powerpoint/2010/main" val="3192919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Elastic tourniquets or stockings cause less harm to the skin than leather belts without stretch. </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Hair ties are difficult to get off. Anything used as a tourniquet should be tied with a slip knot that can be easily removed.</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Some found objects that work well as tourniquets include, lubricated condoms, bike inner tubes cut to size, or stockings. Socks and neckties may work in a pinch, but belts are not recommended.</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Ideal length is like around a foot or 18 inches. The length should allow for the ease of tying a slipknot.</a:t>
            </a:r>
            <a:endParaRPr lang="en-US" b="0" dirty="0">
              <a:effectLs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37</a:t>
            </a:fld>
            <a:endParaRPr lang="en-US" dirty="0"/>
          </a:p>
        </p:txBody>
      </p:sp>
    </p:spTree>
    <p:extLst>
      <p:ext uri="{BB962C8B-B14F-4D97-AF65-F5344CB8AC3E}">
        <p14:creationId xmlns:p14="http://schemas.microsoft.com/office/powerpoint/2010/main" val="2843698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Offer something sterile to stop bleeding, like gauze and a bandage or tape. Participants can use clean cloth or tissue. Hepatitis B and C can live on surfaces, so sterile is best.</a:t>
            </a:r>
            <a:endParaRPr lang="en-US" b="0" dirty="0">
              <a:effectLs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38</a:t>
            </a:fld>
            <a:endParaRPr lang="en-US" dirty="0"/>
          </a:p>
        </p:txBody>
      </p:sp>
    </p:spTree>
    <p:extLst>
      <p:ext uri="{BB962C8B-B14F-4D97-AF65-F5344CB8AC3E}">
        <p14:creationId xmlns:p14="http://schemas.microsoft.com/office/powerpoint/2010/main" val="1260653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Apply pressure to the injection site with a clean material immediately after withdrawing the needle in order to reduce bruising and excess bleeding and to help reduce infections and promote healing.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Ideally keep pressure on the site for 3-5 minutes. Covering gauze with compression bandage or tape can help. If on aspirin or other blood thinner, double the time you apply pressure.</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Using an alcohol wipe will increase the blood flow over time and increase risk. It prevents healing of the injection site.</a:t>
            </a:r>
          </a:p>
        </p:txBody>
      </p:sp>
      <p:sp>
        <p:nvSpPr>
          <p:cNvPr id="4" name="Slide Number Placeholder 3"/>
          <p:cNvSpPr>
            <a:spLocks noGrp="1"/>
          </p:cNvSpPr>
          <p:nvPr>
            <p:ph type="sldNum" sz="quarter" idx="5"/>
          </p:nvPr>
        </p:nvSpPr>
        <p:spPr/>
        <p:txBody>
          <a:bodyPr/>
          <a:lstStyle/>
          <a:p>
            <a:fld id="{E7210376-4FB3-4079-A926-CD40E1E62342}" type="slidenum">
              <a:rPr lang="en-US" smtClean="0"/>
              <a:t>39</a:t>
            </a:fld>
            <a:endParaRPr lang="en-US" dirty="0"/>
          </a:p>
        </p:txBody>
      </p:sp>
    </p:spTree>
    <p:extLst>
      <p:ext uri="{BB962C8B-B14F-4D97-AF65-F5344CB8AC3E}">
        <p14:creationId xmlns:p14="http://schemas.microsoft.com/office/powerpoint/2010/main" val="898051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process of drug injection may injure and infect vascular and soft tissue, causing scarring, bruising, and swelling of hands or feet. Injuries are correlated with frequency and duration of injection, public injection and shared needles. Providing housing assistance and tools for hygienic environments helps address these issues more so than the “right” ointment or cream.</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Nevertheless, the act of self-care is important – regardless of whether there’s clear evidence about whether a lotion, cream, or ointment aids healing or prevents scarring. Keep the following qualities in mind:</a:t>
            </a:r>
            <a:endParaRPr lang="en-US" b="0" dirty="0">
              <a:effectLst/>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Broad spectrum germicidal activity, like iodine.</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Non-irritating</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Washes easily off of skin and fabrics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Use a light amount</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0.9 gram packets of triple antibiotic or petroleum jelly are available and fit in a “works” bag well. Herbalists can provide salves with healing properties, too.</a:t>
            </a:r>
            <a:endParaRPr lang="en-US" b="0" dirty="0">
              <a:effectLst/>
            </a:endParaRPr>
          </a:p>
          <a:p>
            <a:pPr marL="0" indent="0">
              <a:buFont typeface="Arial" panose="020B0604020202020204" pitchFamily="34" charset="0"/>
              <a:buNone/>
            </a:pPr>
            <a:br>
              <a:rPr lang="en-US" dirty="0"/>
            </a:br>
            <a:endParaRPr lang="en-US" b="0" dirty="0">
              <a:effectLs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40</a:t>
            </a:fld>
            <a:endParaRPr lang="en-US" dirty="0"/>
          </a:p>
        </p:txBody>
      </p:sp>
    </p:spTree>
    <p:extLst>
      <p:ext uri="{BB962C8B-B14F-4D97-AF65-F5344CB8AC3E}">
        <p14:creationId xmlns:p14="http://schemas.microsoft.com/office/powerpoint/2010/main" val="1528422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Ask participants what works best for them. The intuitive experience of self care is most important in this step of the injection process.</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risk of applying ointment to unwashed skin is that it traps dirt and may increase the risk of absorbing harmful microorganisms.</a:t>
            </a:r>
            <a:br>
              <a:rPr lang="en-US" dirty="0"/>
            </a:b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41</a:t>
            </a:fld>
            <a:endParaRPr lang="en-US" dirty="0"/>
          </a:p>
        </p:txBody>
      </p:sp>
    </p:spTree>
    <p:extLst>
      <p:ext uri="{BB962C8B-B14F-4D97-AF65-F5344CB8AC3E}">
        <p14:creationId xmlns:p14="http://schemas.microsoft.com/office/powerpoint/2010/main" val="3320192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Drugs’ effects may include increased sex drive or sexually passivity, which could lead to unprotected sex and sexual activities that increase the risk of spreading HIV and/or Hepatitis C between partners. Some drug effects decrease libido and may not be associated with increased sexual risk. An SSP is best suited to provide condoms, lube, emergency contraception, and family planning counseling on an as-needed basis. Level of knowledge and need will vary widely among participants.</a:t>
            </a:r>
            <a:endParaRPr lang="en-US" sz="1200" b="0" i="0" u="none" strike="noStrike" kern="1200" baseline="30000" dirty="0">
              <a:solidFill>
                <a:schemeClr val="tx1"/>
              </a:solidFill>
              <a:effectLst/>
              <a:latin typeface="+mn-lt"/>
              <a:ea typeface="+mn-ea"/>
              <a:cs typeface="+mn-cs"/>
            </a:endParaRPr>
          </a:p>
          <a:p>
            <a:pPr rtl="0"/>
            <a:endParaRPr lang="en-US" b="0" dirty="0">
              <a:effectLst/>
            </a:endParaRPr>
          </a:p>
          <a:p>
            <a:pPr rtl="0"/>
            <a:r>
              <a:rPr lang="en-US" sz="1200" b="0" i="0" u="none" strike="noStrike" kern="1200" dirty="0">
                <a:solidFill>
                  <a:schemeClr val="tx1"/>
                </a:solidFill>
                <a:effectLst/>
                <a:latin typeface="+mn-lt"/>
                <a:ea typeface="+mn-ea"/>
                <a:cs typeface="+mn-cs"/>
              </a:rPr>
              <a:t>Family planning helps address the vertical transmission of HIV and/or Hepatitis C from mother to baby during delivery. Emergency contraception, also known as the morning after pill, can be distributed by SSPs for participants to keep on hand in case of need because Plan B One-Step and its generics do not require a prescription. </a:t>
            </a:r>
          </a:p>
          <a:p>
            <a:pPr rtl="0"/>
            <a:endParaRPr lang="en-US" b="0" dirty="0">
              <a:effectLst/>
            </a:endParaRPr>
          </a:p>
          <a:p>
            <a:pPr rtl="0"/>
            <a:r>
              <a:rPr lang="en-US" sz="1200" b="0" i="0" u="none" strike="noStrike" kern="1200" dirty="0">
                <a:solidFill>
                  <a:schemeClr val="tx1"/>
                </a:solidFill>
                <a:effectLst/>
                <a:latin typeface="+mn-lt"/>
                <a:ea typeface="+mn-ea"/>
                <a:cs typeface="+mn-cs"/>
              </a:rPr>
              <a:t>Note: ella®, which is more suitable for people who weigh more than 155 lbs., does require a prescription, so sexual health counseling and referrals to a prescriber (some states allow people to get a prescription for ella® or other contraceptives based on telehealth and online pharmacies at low cost) with these participants is more appropriate.</a:t>
            </a:r>
          </a:p>
          <a:p>
            <a:pPr rtl="0"/>
            <a:endParaRPr lang="en-US" b="0" dirty="0">
              <a:effectLst/>
            </a:endParaRPr>
          </a:p>
          <a:p>
            <a:pPr rtl="0"/>
            <a:r>
              <a:rPr lang="en-US" sz="1200" b="0" i="0" u="none" strike="noStrike" kern="1200" dirty="0">
                <a:solidFill>
                  <a:schemeClr val="tx1"/>
                </a:solidFill>
                <a:effectLst/>
                <a:latin typeface="+mn-lt"/>
                <a:ea typeface="+mn-ea"/>
                <a:cs typeface="+mn-cs"/>
              </a:rPr>
              <a:t>Educational materials must match participant understanding and literacy - avoid talking down to participants, making assumptions, and displaying judgmental attitudes. Importantly, condoms, lube, and emergency contraception should not be forced on participants, and participants should not be coerced into family planning counseling sessions.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42</a:t>
            </a:fld>
            <a:endParaRPr lang="en-US" dirty="0"/>
          </a:p>
        </p:txBody>
      </p:sp>
    </p:spTree>
    <p:extLst>
      <p:ext uri="{BB962C8B-B14F-4D97-AF65-F5344CB8AC3E}">
        <p14:creationId xmlns:p14="http://schemas.microsoft.com/office/powerpoint/2010/main" val="2148101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SSPs can help increase community access to free STI testing and treatment resources with signs, flyers, and handouts. When it is challenging to access sexual healthcare locally, provide online resources.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Since participants may face discrimination in healthcare settings, SSPs may vet the resources on their lists for how accessible the resources are. Developing partnerships with healthcare centers and providers that have experience prescribing birth control or Truvada for HIV prevention, for example, may help increase participant satisfaction with the referrals.</a:t>
            </a:r>
          </a:p>
          <a:p>
            <a:pPr rtl="0"/>
            <a:endParaRPr lang="en-US" b="0" dirty="0">
              <a:effectLst/>
            </a:endParaRPr>
          </a:p>
          <a:p>
            <a:pPr rtl="0"/>
            <a:r>
              <a:rPr lang="en-US" sz="1200" b="0" i="0" u="none" strike="noStrike" kern="1200" dirty="0">
                <a:solidFill>
                  <a:schemeClr val="tx1"/>
                </a:solidFill>
                <a:effectLst/>
                <a:latin typeface="+mn-lt"/>
                <a:ea typeface="+mn-ea"/>
                <a:cs typeface="+mn-cs"/>
              </a:rPr>
              <a:t>SSPs can distribute emergency contraception, or if not, help participants access it online with the following resources:</a:t>
            </a:r>
          </a:p>
          <a:p>
            <a:pPr rtl="0"/>
            <a:endParaRPr lang="en-US" sz="1200" b="0" i="0" u="none" strike="noStrike" kern="1200" dirty="0">
              <a:solidFill>
                <a:schemeClr val="tx1"/>
              </a:solidFill>
              <a:effectLst/>
              <a:latin typeface="+mn-lt"/>
              <a:ea typeface="+mn-ea"/>
              <a:cs typeface="+mn-cs"/>
            </a:endParaRPr>
          </a:p>
          <a:p>
            <a:pPr lvl="1" rtl="0"/>
            <a:r>
              <a:rPr lang="en-US" sz="1200" b="0" i="0" u="none" strike="noStrike" kern="1200" dirty="0">
                <a:solidFill>
                  <a:schemeClr val="tx1"/>
                </a:solidFill>
                <a:effectLst/>
                <a:latin typeface="+mn-lt"/>
                <a:ea typeface="+mn-ea"/>
                <a:cs typeface="+mn-cs"/>
              </a:rPr>
              <a:t>Participants can find charts for off label birth control pill use for emergency contraception on http://www.not-2-late.com/ which redirects to https://ec.princeton.edu/. Telemedicine platforms allow users to purchase contraception online - to begin, answer questions, answers sent to physician, if physician sees no serious risks, then they mail the contraception. Can be used to buy emergency contraception pills (highlighted sites below) or for off-label use of usual birth control pills. Find the flow chart for the questions usually asked about starting birth control here: https://www.reproductiveaccess.org/wp-content/uploads/2014/12/QuickstartAlgorithm.pdf</a:t>
            </a:r>
          </a:p>
          <a:p>
            <a:pPr lvl="1" rtl="0"/>
            <a:endParaRPr lang="en-US" sz="1200" b="0" i="0" u="none" strike="noStrike" kern="1200" dirty="0">
              <a:solidFill>
                <a:schemeClr val="tx1"/>
              </a:solidFill>
              <a:effectLst/>
              <a:latin typeface="+mn-lt"/>
              <a:ea typeface="+mn-ea"/>
              <a:cs typeface="+mn-cs"/>
            </a:endParaRPr>
          </a:p>
          <a:p>
            <a:pPr lvl="1" rtl="0"/>
            <a:r>
              <a:rPr lang="en-US" sz="1200" b="0" i="0" u="none" strike="noStrike" kern="1200" dirty="0">
                <a:solidFill>
                  <a:schemeClr val="tx1"/>
                </a:solidFill>
                <a:effectLst/>
                <a:latin typeface="+mn-lt"/>
                <a:ea typeface="+mn-ea"/>
                <a:cs typeface="+mn-cs"/>
              </a:rPr>
              <a:t>Note: Plan B One-Step® and its generics do not require a prescription while ella® does. ella® is appropriate for people over 150 lbs.</a:t>
            </a:r>
          </a:p>
          <a:p>
            <a:pPr lvl="1" rtl="0"/>
            <a:endParaRPr lang="en-US" b="0" dirty="0">
              <a:effectLst/>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Afterpill.com *exists to help people keep pill on their shelves. no expedited shipping, they recommend amazon for that*</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Kwikmed.com sells ella® with expedited shipping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Nurx (limited to certain States)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Project Ruby  https://www.prjktruby.com/</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Lemonaid Health  https://www.lemonaidhealth.com/</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Maven  https://www.mavenclinic.com/ *pay for membership*</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Pill Club  https://thepillclub.com/ *takes insurance</a:t>
            </a:r>
          </a:p>
          <a:p>
            <a:pPr lvl="1" rtl="0"/>
            <a:endParaRPr lang="en-US" sz="1200" b="0" i="0" u="none" strike="noStrike" kern="1200" dirty="0">
              <a:solidFill>
                <a:schemeClr val="tx1"/>
              </a:solidFill>
              <a:effectLst/>
              <a:latin typeface="+mn-lt"/>
              <a:ea typeface="+mn-ea"/>
              <a:cs typeface="+mn-cs"/>
            </a:endParaRPr>
          </a:p>
          <a:p>
            <a:pPr lvl="1" rtl="0"/>
            <a:r>
              <a:rPr lang="en-US" sz="1200" b="0" i="0" u="none" strike="noStrike" kern="1200" dirty="0">
                <a:solidFill>
                  <a:schemeClr val="tx1"/>
                </a:solidFill>
                <a:effectLst/>
                <a:latin typeface="+mn-lt"/>
                <a:ea typeface="+mn-ea"/>
                <a:cs typeface="+mn-cs"/>
              </a:rPr>
              <a:t>Info from Reproductive Health Technologies Project: http://rhtp.org/wp-content/uploads/2016/08/RHTPBuildingBridges-InnovationinTelemedicineUsefortheProvisionofReproductiveHealthCare.pdf</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43</a:t>
            </a:fld>
            <a:endParaRPr lang="en-US" dirty="0"/>
          </a:p>
        </p:txBody>
      </p:sp>
    </p:spTree>
    <p:extLst>
      <p:ext uri="{BB962C8B-B14F-4D97-AF65-F5344CB8AC3E}">
        <p14:creationId xmlns:p14="http://schemas.microsoft.com/office/powerpoint/2010/main" val="2847027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Participants like what type of syringe they are used to using and feel capable using. Offer the type your participants prefer and provide resources and support so participants can try new tools that will support their health, if self motivated to do so.</a:t>
            </a: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7</a:t>
            </a:fld>
            <a:endParaRPr lang="en-US" dirty="0"/>
          </a:p>
        </p:txBody>
      </p:sp>
    </p:spTree>
    <p:extLst>
      <p:ext uri="{BB962C8B-B14F-4D97-AF65-F5344CB8AC3E}">
        <p14:creationId xmlns:p14="http://schemas.microsoft.com/office/powerpoint/2010/main" val="379983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Include your agency’s resources for testing and treatment or include local resource guides. Be sure to include resources that help staff or volunteers talk about sexual health in meaningful ways, find where to go to get STD testing, and what STD tests to ask for.</a:t>
            </a:r>
          </a:p>
          <a:p>
            <a:endParaRPr lang="en-US" dirty="0"/>
          </a:p>
          <a:p>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44</a:t>
            </a:fld>
            <a:endParaRPr lang="en-US" dirty="0"/>
          </a:p>
        </p:txBody>
      </p:sp>
    </p:spTree>
    <p:extLst>
      <p:ext uri="{BB962C8B-B14F-4D97-AF65-F5344CB8AC3E}">
        <p14:creationId xmlns:p14="http://schemas.microsoft.com/office/powerpoint/2010/main" val="25067202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2800" dirty="0"/>
              <a:t>Polydrug use</a:t>
            </a:r>
          </a:p>
          <a:p>
            <a:pPr marL="914400" lvl="1" indent="-457200">
              <a:buFont typeface="Arial" panose="020B0604020202020204" pitchFamily="34" charset="0"/>
              <a:buChar char="•"/>
            </a:pPr>
            <a:r>
              <a:rPr lang="en-US" sz="2600" dirty="0"/>
              <a:t>Most people who use drugs are not exclusive to one type of drug or drug administration. Additional supplies can be distributed at SSPs to be more inclusive of a diverse drug-using community.</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 general, participants are the experts on relevant drug information and common routes of transmission in regional culture, not the staff at an SSP. However, SSPs may be seen as a hub for harm reduction information that is not yet well-distributed among some drug using communities. For example, naloxone access at SSPs may lead to widespread naloxone access among people who inject drugs, while people that snort or ingest opioids remain unaware or restricted from accessing it. It is not recommended or necessary for SSP staff to have a detailed knowledge about drugs and drug use, but some principles from anatomy, physiology, and pharmacology may help make sense of harm reduction messages and aid in developing rapport with participants. </a:t>
            </a: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45</a:t>
            </a:fld>
            <a:endParaRPr lang="en-US" dirty="0"/>
          </a:p>
        </p:txBody>
      </p:sp>
    </p:spTree>
    <p:extLst>
      <p:ext uri="{BB962C8B-B14F-4D97-AF65-F5344CB8AC3E}">
        <p14:creationId xmlns:p14="http://schemas.microsoft.com/office/powerpoint/2010/main" val="2479740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Here are some principles to consider:</a:t>
            </a:r>
          </a:p>
          <a:p>
            <a:pPr rtl="0"/>
            <a:endParaRPr lang="en-US" b="0" dirty="0">
              <a:effectLst/>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Intravenous (IV) administration of drugs provides the most effect for a small amount of drugs and a more rapid effect than most administrations. Choosing another route is challenging for someone who is used to the economy and rush of IV use. Keep these considerations in mind when counseling participants to make changes in their drug use.</a:t>
            </a:r>
          </a:p>
          <a:p>
            <a:pPr marL="171450" indent="-171450" rtl="0">
              <a:buFont typeface="Arial" panose="020B0604020202020204" pitchFamily="34" charset="0"/>
              <a:buChar char="•"/>
            </a:pP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Drugs become available to the brain when in the blood. When taken orally, drugs are absorbed after passing through the stomach and parts of the intestines, areas that may break down or change the chemical composition of the drugs. When absorbed in the gut, the drugs are passed through the liver, which is responsible for metabolizing or breaking down many kinds of drugs, before entering the bloodstream. A lot of the drug is “lost” when taken orally. Pills designed to be taken orally are full of extra materials, like fillers, that help the pill keep its shape. Sometimes have mechanisms to deter tampering, like the pill turns into a sticky gel when crushed. Even a pill that is easy enough to crush for other routes of transmission can have harmful chunks that make cuts in the nasal venous plexus when snorted or, when injected, can form emboli in the blood that cause heart and brain emergencies.</a:t>
            </a:r>
            <a:endParaRPr lang="en-US" b="0" dirty="0">
              <a:effectLst/>
            </a:endParaRPr>
          </a:p>
          <a:p>
            <a:pPr marL="171450" indent="-171450" rtl="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Routes of administration that most rapidly get drugs into the blood include inhalation - the drugs are suspended in air and pass to the blood through the lungs - and IV injection. Since the lungs are closer to the heart than any venous injection site, the effects will be most rapid from inhalation. However, there is a lot of variability in how smoke is ingested, and once ingested, how well the lung functions to absorb it, so drugs may be lost when smoked too. Furthermore, some substances burn differently than others and require different equipment for different kinds of smoke capture. For example, heroin is smoked through a “hammer” shaped pipe or burned on a piece of foil and the smoke is inhaled through a tube, crystal meth forms a liquid, so it is smoked from a glass bulb, and crack cocaine stays mostly solid and is smoked from a glass stem.</a:t>
            </a:r>
            <a:endParaRPr lang="en-US" b="0" dirty="0">
              <a:effectLst/>
            </a:endParaRPr>
          </a:p>
          <a:p>
            <a:pPr marL="171450" indent="-171450" rtl="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route of administration that most closely resembles IV use is rectal administration. The tissues in the anus change from being part of the gut - where the blood passes to the liver and drugs are broken down - to bring more like the skin. There are highly vascularized anal columns in the anus where 1mL of drugs slowly dribbled will have a large effect for a smaller, less expensive amount of drugs. Administering drugs there also provides a rush, like IV injection. Any drug that can be made into an aqueous (watery) solution can be administered rectally. </a:t>
            </a:r>
            <a:endParaRPr lang="en-US" b="0" dirty="0">
              <a:effectLst/>
            </a:endParaRPr>
          </a:p>
          <a:p>
            <a:pPr marL="171450" indent="-171450" rtl="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Sniffing or snorting, like rectal administration, target highly vascularized tissues in the nostrils, which have rapid effect. Some drug will be lost to postnasal drip, down the back of the throat and into the gut. However, the tissues are fragile and prone to inflammation (we’ve all had stuffy noses!), so even though this is a common and convenient route of administration, it does not work as a long term habit. Heavy use by sniffing or snorting is associated with a breakdown of the vascular plexus in the nose, so less drug can be absorbed there. </a:t>
            </a:r>
            <a:endParaRPr lang="en-US" b="0" dirty="0">
              <a:effectLst/>
            </a:endParaRP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These principles provide a limited framework for understanding drug use. The broader setting will impact what drugs and routes of transmission a community or individual has access to. Consider someone who is used to snorting lines in the bathroom  on a break at work. This person would not choose rectal administration instead because it requires the person to lie on their side, which is much more appropriate in a private, not public setting. </a:t>
            </a:r>
            <a:endParaRPr lang="en-US" dirty="0"/>
          </a:p>
          <a:p>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46</a:t>
            </a:fld>
            <a:endParaRPr lang="en-US" dirty="0"/>
          </a:p>
        </p:txBody>
      </p:sp>
    </p:spTree>
    <p:extLst>
      <p:ext uri="{BB962C8B-B14F-4D97-AF65-F5344CB8AC3E}">
        <p14:creationId xmlns:p14="http://schemas.microsoft.com/office/powerpoint/2010/main" val="20652634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Glass Stem</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Use for crack cocaine or smoking off foil. 3.8" length, 1/4" inner diameter.</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Glass Bubbler or ball pipe</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For smoking methamphetamine. 5" length, 1/4" inner diameter.</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Smoke Kit</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Contains 1 pipe cover mouth piece, 1 screen, 1 chopstick, 1 paper clip, 1 alcohol prep pad, and 1 packet antibiotic ointment.</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Foil Sheets</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Uncoated 100% aluminum foil; sheets measure 200 mm x 125 mm. for freebasing</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Pipe Cover</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Rubber or PVC tubing that acts as a mouth piece to help prevent burns to the lips and surrounding skin </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Lip Balm</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Helps prevent cracked, dry lips and skin around the mouth.</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For program participants that smoke their drugs, sharing pipes can spread HIV, other STIs, and tuberculosis. Having open sores on the mouth or lips from overheated or broken pipes  is a possible way to transmit STIs during oral sex. Distributing pipes or safer smoking kits may help reduce pipe sharing. Even if participants continue to share pipes in intimate settings, distributing these materials from an SSP may reduce instances of homemade pipes fashioned from lightbulbs that are likely to break and cause injury or burns. Pipes manufactured from Pyrex, which is less likely to break or become too hot, are better than other store bought pipes for reducing harm.</a:t>
            </a:r>
            <a:endParaRPr lang="en-US" b="0" dirty="0">
              <a:effectLst/>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Freebasing, also known as “chasing the dragon,” is a common way of ingesting heroin in some parts of the world. Heroin is placed on foil, heated with a lighter from below, then the smoke is ingested using a glass pipe or foil tube. Some studies have shown that by offering foil, programs increase their reach in communities that may be affected by overdose but not reached by SSP-based naloxone programs. Also, injectors may change their route of transmission temporarily or permanently from injection to smoking. Although smoking comes with its own set of health risks, it is associated with fewer infections and infectious diseases than injection. The foil that is distributed by harm reduction programs is shrink-wrapped in packs of 20 or 50 and uncoated in response to concerns about store bought aluminum foil being coated with cooking oils.</a:t>
            </a:r>
          </a:p>
        </p:txBody>
      </p:sp>
      <p:sp>
        <p:nvSpPr>
          <p:cNvPr id="4" name="Slide Number Placeholder 3"/>
          <p:cNvSpPr>
            <a:spLocks noGrp="1"/>
          </p:cNvSpPr>
          <p:nvPr>
            <p:ph type="sldNum" sz="quarter" idx="5"/>
          </p:nvPr>
        </p:nvSpPr>
        <p:spPr/>
        <p:txBody>
          <a:bodyPr/>
          <a:lstStyle/>
          <a:p>
            <a:fld id="{E7210376-4FB3-4079-A926-CD40E1E62342}" type="slidenum">
              <a:rPr lang="en-US" smtClean="0"/>
              <a:t>47</a:t>
            </a:fld>
            <a:endParaRPr lang="en-US" dirty="0"/>
          </a:p>
        </p:txBody>
      </p:sp>
    </p:spTree>
    <p:extLst>
      <p:ext uri="{BB962C8B-B14F-4D97-AF65-F5344CB8AC3E}">
        <p14:creationId xmlns:p14="http://schemas.microsoft.com/office/powerpoint/2010/main" val="41536105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Pipes made of plastic, pop cans or copper add to the dangers of smoking crack by releasing toxic fumes when heated or burned. Thin glass pipes, such as light bulbs or syringes, break easily and can lead to cuts.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Rubber or plastic mouthpiece attached at the mouth end of the pipe prevents burns. Mouthpieces can differ in length and width to be the best fit for a stem.</a:t>
            </a:r>
          </a:p>
          <a:p>
            <a:pPr marL="171450" indent="-171450" rtl="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48</a:t>
            </a:fld>
            <a:endParaRPr lang="en-US" dirty="0"/>
          </a:p>
        </p:txBody>
      </p:sp>
    </p:spTree>
    <p:extLst>
      <p:ext uri="{BB962C8B-B14F-4D97-AF65-F5344CB8AC3E}">
        <p14:creationId xmlns:p14="http://schemas.microsoft.com/office/powerpoint/2010/main" val="1443783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dirty="0"/>
              <a:t>Metal pushers (such as a coat hanger or screwdriver) can chip or cause cracks in the glass stem, which can cause oral sores. Plastic pushers (such as a pen or syringe) can melt inside the pipe.</a:t>
            </a:r>
          </a:p>
          <a:p>
            <a:pPr marL="171450" indent="-171450">
              <a:buFont typeface="Arial" panose="020B0604020202020204" pitchFamily="34" charset="0"/>
              <a:buChar char="•"/>
            </a:pPr>
            <a:r>
              <a:rPr lang="en-US" dirty="0"/>
              <a:t>Alcohol swabs and hand wipes for cleaning one’s hands and equipment before using the equipment. This prevents bacteria and germs in the environment from getting into the body.</a:t>
            </a:r>
          </a:p>
          <a:p>
            <a:pPr marL="171450" indent="-171450">
              <a:buFont typeface="Arial" panose="020B0604020202020204" pitchFamily="34" charset="0"/>
              <a:buChar char="•"/>
            </a:pPr>
            <a:r>
              <a:rPr lang="en-US" dirty="0"/>
              <a:t>Lighters, so every individual can apply consistent heat to their own pipe. The lack of one’s own heat source increases the chance that a person will share a pipe with someone else.</a:t>
            </a:r>
          </a:p>
          <a:p>
            <a:pPr marL="171450" indent="-171450">
              <a:buFont typeface="Arial" panose="020B0604020202020204" pitchFamily="34" charset="0"/>
              <a:buChar char="•"/>
            </a:pPr>
            <a:r>
              <a:rPr lang="en-US" dirty="0"/>
              <a:t>Chewing gum, to prevent lockjaw and keep the mouth hydrated.</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Safer-sex education may be appropriate alongside safer drug-use education.</a:t>
            </a:r>
            <a:endParaRPr lang="en-US" b="0" dirty="0">
              <a:effectLst/>
            </a:endParaRPr>
          </a:p>
          <a:p>
            <a:br>
              <a:rPr lang="en-US" dirty="0"/>
            </a:b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49</a:t>
            </a:fld>
            <a:endParaRPr lang="en-US" dirty="0"/>
          </a:p>
        </p:txBody>
      </p:sp>
    </p:spTree>
    <p:extLst>
      <p:ext uri="{BB962C8B-B14F-4D97-AF65-F5344CB8AC3E}">
        <p14:creationId xmlns:p14="http://schemas.microsoft.com/office/powerpoint/2010/main" val="11529446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If someone is used to 100% drug absorption with IV injection, then drug administration in the rectum is closest. There may not be the same rush, but this is close. More of the drugs are available in the bloodstream than if the same amount were snorted. If transitioning from snorting to rectal, decrease the usual dose.</a:t>
            </a:r>
            <a:endParaRPr lang="en-US" b="0" dirty="0">
              <a:effectLst/>
            </a:endParaRPr>
          </a:p>
          <a:p>
            <a:br>
              <a:rPr lang="en-US" dirty="0"/>
            </a:br>
            <a:endParaRPr lang="en-US" b="0" dirty="0">
              <a:effectLs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50</a:t>
            </a:fld>
            <a:endParaRPr lang="en-US" dirty="0"/>
          </a:p>
        </p:txBody>
      </p:sp>
    </p:spTree>
    <p:extLst>
      <p:ext uri="{BB962C8B-B14F-4D97-AF65-F5344CB8AC3E}">
        <p14:creationId xmlns:p14="http://schemas.microsoft.com/office/powerpoint/2010/main" val="13995466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 nose contains a full vascular plexus that provides a straight path into the bloodstream. Intranasal administration is most efficient using a spray, which maximizes spread of the drug over the vascular plexus.</a:t>
            </a:r>
            <a:endParaRPr lang="en-US" b="0" dirty="0">
              <a:effectLs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51</a:t>
            </a:fld>
            <a:endParaRPr lang="en-US" dirty="0"/>
          </a:p>
        </p:txBody>
      </p:sp>
    </p:spTree>
    <p:extLst>
      <p:ext uri="{BB962C8B-B14F-4D97-AF65-F5344CB8AC3E}">
        <p14:creationId xmlns:p14="http://schemas.microsoft.com/office/powerpoint/2010/main" val="1712812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Arial" panose="020B0604020202020204" pitchFamily="34" charset="0"/>
              <a:buNone/>
            </a:pPr>
            <a:r>
              <a:rPr lang="en-US" sz="1200" b="0" i="0" u="none" strike="noStrike" kern="1200" dirty="0">
                <a:solidFill>
                  <a:schemeClr val="tx1"/>
                </a:solidFill>
                <a:effectLst/>
                <a:latin typeface="+mn-lt"/>
                <a:ea typeface="+mn-ea"/>
                <a:cs typeface="+mn-cs"/>
              </a:rPr>
              <a:t>Notes:</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Used sniffing straws (or rolled up dollars) can carry bacteria and Hepatitis C. An unhygienic straw or key used to scoop small doses from a larger supply introduces bacteria and viruses to the drug supply itself</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safest way to snort is to use a sterile straw or piece of paper every time, then throw it out. If reusing, reduce (but not eliminate) risk by avoiding sharing.</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Straws with scoops on the end are great for taking “bumps” and can also be used to break up particles in powder drugs</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If sniffing with friends, color code whose straw is whose.</a:t>
            </a:r>
          </a:p>
          <a:p>
            <a:pPr marL="0" indent="0" rtl="0">
              <a:buFont typeface="Arial" panose="020B0604020202020204" pitchFamily="34" charset="0"/>
              <a:buNone/>
            </a:pPr>
            <a:r>
              <a:rPr lang="en-US" sz="1700" b="1" dirty="0">
                <a:latin typeface="+mn-lt"/>
              </a:rPr>
              <a:t>Straws</a:t>
            </a:r>
          </a:p>
          <a:p>
            <a:pPr marL="457200" indent="-228600">
              <a:buFont typeface="Arial" panose="020B0604020202020204" pitchFamily="34" charset="0"/>
              <a:buChar char="•"/>
            </a:pPr>
            <a:r>
              <a:rPr lang="en-US" sz="1700" dirty="0">
                <a:latin typeface="+mn-lt"/>
              </a:rPr>
              <a:t>Bacteria and viral hepatitis may be present on </a:t>
            </a:r>
          </a:p>
          <a:p>
            <a:pPr marL="914400" lvl="1" indent="-228600">
              <a:buFont typeface="Arial" panose="020B0604020202020204" pitchFamily="34" charset="0"/>
              <a:buChar char="•"/>
            </a:pPr>
            <a:r>
              <a:rPr lang="en-US" sz="1700" dirty="0"/>
              <a:t>Scoops – often a straw or key used to remove a small amount of powder from a bag</a:t>
            </a:r>
          </a:p>
          <a:p>
            <a:pPr marL="914400" lvl="1" indent="-228600">
              <a:buFont typeface="Arial" panose="020B0604020202020204" pitchFamily="34" charset="0"/>
              <a:buChar char="•"/>
            </a:pPr>
            <a:r>
              <a:rPr lang="en-US" sz="1700" dirty="0"/>
              <a:t>Surfaces used to break up particles in the powder</a:t>
            </a:r>
          </a:p>
          <a:p>
            <a:pPr marL="914400" lvl="1" indent="-228600">
              <a:buFont typeface="Arial" panose="020B0604020202020204" pitchFamily="34" charset="0"/>
              <a:buChar char="•"/>
            </a:pPr>
            <a:r>
              <a:rPr lang="en-US" sz="1700" dirty="0"/>
              <a:t>Straws (or rolled up dollars) used for sniffing</a:t>
            </a:r>
          </a:p>
          <a:p>
            <a:pPr marL="457200" indent="-228600">
              <a:buFont typeface="Arial" panose="020B0604020202020204" pitchFamily="34" charset="0"/>
              <a:buChar char="•"/>
            </a:pPr>
            <a:r>
              <a:rPr lang="en-US" sz="1700" dirty="0">
                <a:latin typeface="+mn-lt"/>
              </a:rPr>
              <a:t>Straws with scoops on the end (slushy straws) are good tools to distribute because </a:t>
            </a:r>
          </a:p>
          <a:p>
            <a:pPr marL="914400" lvl="1" indent="-228600">
              <a:buFont typeface="Arial" panose="020B0604020202020204" pitchFamily="34" charset="0"/>
              <a:buChar char="•"/>
            </a:pPr>
            <a:r>
              <a:rPr lang="en-US" sz="1700" dirty="0"/>
              <a:t>Double function: scoop and straw</a:t>
            </a:r>
          </a:p>
          <a:p>
            <a:pPr marL="914400" lvl="1" indent="-228600">
              <a:buFont typeface="Arial" panose="020B0604020202020204" pitchFamily="34" charset="0"/>
              <a:buChar char="•"/>
            </a:pPr>
            <a:r>
              <a:rPr lang="en-US" sz="1700" dirty="0"/>
              <a:t>Many colors, for avoiding sharing</a:t>
            </a:r>
          </a:p>
          <a:p>
            <a:pPr marL="628650" lvl="1" indent="-171450">
              <a:buFont typeface="Arial" panose="020B0604020202020204" pitchFamily="34" charset="0"/>
              <a:buChar char="•"/>
            </a:pPr>
            <a:r>
              <a:rPr lang="en-US" dirty="0"/>
              <a:t>Best: New straw every time</a:t>
            </a:r>
          </a:p>
          <a:p>
            <a:pPr marL="628650" lvl="1" indent="-171450">
              <a:buFont typeface="Arial" panose="020B0604020202020204" pitchFamily="34" charset="0"/>
              <a:buChar char="•"/>
            </a:pPr>
            <a:r>
              <a:rPr lang="en-US" dirty="0"/>
              <a:t>OK: Sterilize straw with alcohol wipes</a:t>
            </a:r>
          </a:p>
          <a:p>
            <a:pPr marL="628650" lvl="1" indent="-171450">
              <a:buFont typeface="Arial" panose="020B0604020202020204" pitchFamily="34" charset="0"/>
              <a:buChar char="•"/>
            </a:pPr>
            <a:r>
              <a:rPr lang="en-US" dirty="0"/>
              <a:t>Please Avoid: Sharing or reusing straws – bacteria grow quickly, HCV sticks around, and there are lots of blood vessels in your nose</a:t>
            </a:r>
            <a:endParaRPr lang="en-US" sz="1200" b="0" i="0" u="none" strike="noStrike" kern="1200" dirty="0">
              <a:solidFill>
                <a:schemeClr val="tx1"/>
              </a:solidFill>
              <a:effectLst/>
              <a:latin typeface="+mn-lt"/>
              <a:ea typeface="+mn-ea"/>
              <a:cs typeface="+mn-cs"/>
            </a:endParaRPr>
          </a:p>
          <a:p>
            <a:r>
              <a:rPr lang="en-US" sz="3200" b="1" dirty="0"/>
              <a:t>Sticky note</a:t>
            </a:r>
          </a:p>
          <a:p>
            <a:r>
              <a:rPr lang="en-US" sz="3200" dirty="0"/>
              <a:t>Best: Use a sticky note (ex. Post-It) for snorting lines with, or to snort drugs off of</a:t>
            </a:r>
          </a:p>
          <a:p>
            <a:r>
              <a:rPr lang="en-US" sz="3200" dirty="0"/>
              <a:t>OK: Sterilize the surface used to sniff off of</a:t>
            </a:r>
          </a:p>
          <a:p>
            <a:r>
              <a:rPr lang="en-US" sz="3200" dirty="0"/>
              <a:t>Please Avoid: Using dollar bills to sniff with, which collect bacteria and viruses</a:t>
            </a:r>
          </a:p>
          <a:p>
            <a:pPr marL="457200" indent="-457200"/>
            <a:endParaRPr lang="en-US" sz="3200" dirty="0"/>
          </a:p>
          <a:p>
            <a:pPr marL="457200" indent="-457200"/>
            <a:r>
              <a:rPr lang="en-US" sz="3200" b="1" dirty="0"/>
              <a:t>Water</a:t>
            </a:r>
          </a:p>
          <a:p>
            <a:pPr marL="0" indent="0">
              <a:buFont typeface="Arial" panose="020B0604020202020204" pitchFamily="34" charset="0"/>
              <a:buNone/>
            </a:pPr>
            <a:r>
              <a:rPr lang="en-US" sz="3200" dirty="0"/>
              <a:t>Best: Sniffing sterile water/saline strips (Addipaks) before and after a session of drug use will help protect skin. </a:t>
            </a:r>
          </a:p>
          <a:p>
            <a:pPr marL="457200" lvl="1" indent="0">
              <a:buFont typeface="Arial" panose="020B0604020202020204" pitchFamily="34" charset="0"/>
              <a:buNone/>
            </a:pPr>
            <a:r>
              <a:rPr lang="en-US" sz="2800" dirty="0"/>
              <a:t>Good for general health</a:t>
            </a:r>
          </a:p>
          <a:p>
            <a:pPr marL="457200" lvl="1" indent="0">
              <a:buFont typeface="Arial" panose="020B0604020202020204" pitchFamily="34" charset="0"/>
              <a:buNone/>
            </a:pPr>
            <a:r>
              <a:rPr lang="en-US" sz="2800" dirty="0"/>
              <a:t>Reduces chance of having openings where germs can enter </a:t>
            </a:r>
            <a:endParaRPr lang="en-US" sz="3200" dirty="0"/>
          </a:p>
          <a:p>
            <a:pPr marL="0" indent="0">
              <a:buFont typeface="Arial" panose="020B0604020202020204" pitchFamily="34" charset="0"/>
              <a:buNone/>
            </a:pPr>
            <a:r>
              <a:rPr lang="en-US" sz="3200" dirty="0"/>
              <a:t>OK: Tap water, sealed bottled water, boil water for 30 mins</a:t>
            </a:r>
          </a:p>
          <a:p>
            <a:pPr marL="457200" lvl="1" indent="0">
              <a:buFont typeface="Arial" panose="020B0604020202020204" pitchFamily="34" charset="0"/>
              <a:buNone/>
            </a:pPr>
            <a:r>
              <a:rPr lang="en-US" sz="3200" dirty="0"/>
              <a:t>Opened bottles of water, water from back of toilet</a:t>
            </a:r>
          </a:p>
          <a:p>
            <a:pPr marL="0" indent="0">
              <a:buFont typeface="Arial" panose="020B0604020202020204" pitchFamily="34" charset="0"/>
              <a:buNone/>
            </a:pPr>
            <a:r>
              <a:rPr lang="en-US" sz="3200" dirty="0"/>
              <a:t>Please Avoid: Water from front of toilet, puddle/gutter water</a:t>
            </a:r>
          </a:p>
          <a:p>
            <a:pPr marL="457200" indent="-457200"/>
            <a:endParaRPr lang="en-US" sz="3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Chewing Gum</a:t>
            </a:r>
          </a:p>
          <a:p>
            <a:pPr marL="0" indent="0">
              <a:buFont typeface="Arial" panose="020B0604020202020204" pitchFamily="34" charset="0"/>
              <a:buNone/>
            </a:pPr>
            <a:r>
              <a:rPr lang="en-US" dirty="0"/>
              <a:t>Helps increase saliva</a:t>
            </a:r>
          </a:p>
          <a:p>
            <a:pPr marL="457200" lvl="1" indent="0">
              <a:buFont typeface="Arial" panose="020B0604020202020204" pitchFamily="34" charset="0"/>
              <a:buNone/>
            </a:pPr>
            <a:r>
              <a:rPr lang="en-US" dirty="0"/>
              <a:t>Saliva protects the enamel on teeth</a:t>
            </a:r>
          </a:p>
          <a:p>
            <a:pPr marL="0" indent="0">
              <a:buFont typeface="Arial" panose="020B0604020202020204" pitchFamily="34" charset="0"/>
              <a:buNone/>
            </a:pPr>
            <a:r>
              <a:rPr lang="en-US" dirty="0"/>
              <a:t>Chewing reduces the risk of teeth grinding</a:t>
            </a:r>
            <a:br>
              <a:rPr lang="en-US" dirty="0"/>
            </a:br>
            <a:endParaRPr lang="en-US" dirty="0"/>
          </a:p>
          <a:p>
            <a:pPr marL="457200" indent="-457200"/>
            <a:endParaRPr lang="en-US" sz="3200" dirty="0"/>
          </a:p>
          <a:p>
            <a:pPr marL="171450" indent="-171450" rtl="0">
              <a:buFont typeface="Arial" panose="020B0604020202020204" pitchFamily="34" charset="0"/>
              <a:buChar char="•"/>
            </a:pPr>
            <a:endParaRPr lang="en-US" b="0" dirty="0">
              <a:effectLst/>
            </a:endParaRPr>
          </a:p>
          <a:p>
            <a:pPr marL="171450" indent="-171450" rtl="0">
              <a:buFont typeface="Arial" panose="020B0604020202020204" pitchFamily="34" charset="0"/>
              <a:buChar char="•"/>
            </a:pPr>
            <a:endParaRPr lang="en-US" b="0" dirty="0">
              <a:effectLst/>
            </a:endParaRPr>
          </a:p>
        </p:txBody>
      </p:sp>
      <p:sp>
        <p:nvSpPr>
          <p:cNvPr id="4" name="Slide Number Placeholder 3"/>
          <p:cNvSpPr>
            <a:spLocks noGrp="1"/>
          </p:cNvSpPr>
          <p:nvPr>
            <p:ph type="sldNum" sz="quarter" idx="5"/>
          </p:nvPr>
        </p:nvSpPr>
        <p:spPr/>
        <p:txBody>
          <a:bodyPr/>
          <a:lstStyle/>
          <a:p>
            <a:fld id="{E7210376-4FB3-4079-A926-CD40E1E62342}" type="slidenum">
              <a:rPr lang="en-US" smtClean="0"/>
              <a:t>52</a:t>
            </a:fld>
            <a:endParaRPr lang="en-US" dirty="0"/>
          </a:p>
        </p:txBody>
      </p:sp>
    </p:spTree>
    <p:extLst>
      <p:ext uri="{BB962C8B-B14F-4D97-AF65-F5344CB8AC3E}">
        <p14:creationId xmlns:p14="http://schemas.microsoft.com/office/powerpoint/2010/main" val="902163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overview by no means takes the place of a thorough education in safer injection and better vein care practices. The best information may come from participants, who know the local setting and environments and how to adapt to survive them. </a:t>
            </a:r>
          </a:p>
        </p:txBody>
      </p:sp>
      <p:sp>
        <p:nvSpPr>
          <p:cNvPr id="4" name="Slide Number Placeholder 3"/>
          <p:cNvSpPr>
            <a:spLocks noGrp="1"/>
          </p:cNvSpPr>
          <p:nvPr>
            <p:ph type="sldNum" sz="quarter" idx="5"/>
          </p:nvPr>
        </p:nvSpPr>
        <p:spPr/>
        <p:txBody>
          <a:bodyPr/>
          <a:lstStyle/>
          <a:p>
            <a:fld id="{E7210376-4FB3-4079-A926-CD40E1E62342}" type="slidenum">
              <a:rPr lang="en-US" smtClean="0"/>
              <a:t>53</a:t>
            </a:fld>
            <a:endParaRPr lang="en-US" dirty="0"/>
          </a:p>
        </p:txBody>
      </p:sp>
    </p:spTree>
    <p:extLst>
      <p:ext uri="{BB962C8B-B14F-4D97-AF65-F5344CB8AC3E}">
        <p14:creationId xmlns:p14="http://schemas.microsoft.com/office/powerpoint/2010/main" val="3860989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shorter needle, the less chance of clogging. However, needle length must reach the depth of the vein being  injected into. It is less common for participants to need ⅝ inch syringes, because few inject into veins that deep.</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Cultural norms or accepted styles or methods, including terminology and slangs vary from community to community, it’s important to learn what the norms are for the community being served by an SSP in order to best meet the needs of the participants. For example, if someone requests some short and some long tips, what does that mean in your region? In your community, are ½ inch syringes are known as “longs” while 5/16 inch are “shorts?” In New Orleans yes, in New York City, no. Context clues help with determining the appropriate length. In particular the available needle lengths from a manufacturer will differ with the needle’s gauge size. </a:t>
            </a:r>
          </a:p>
        </p:txBody>
      </p:sp>
      <p:sp>
        <p:nvSpPr>
          <p:cNvPr id="4" name="Slide Number Placeholder 3"/>
          <p:cNvSpPr>
            <a:spLocks noGrp="1"/>
          </p:cNvSpPr>
          <p:nvPr>
            <p:ph type="sldNum" sz="quarter" idx="5"/>
          </p:nvPr>
        </p:nvSpPr>
        <p:spPr/>
        <p:txBody>
          <a:bodyPr/>
          <a:lstStyle/>
          <a:p>
            <a:fld id="{E7210376-4FB3-4079-A926-CD40E1E62342}" type="slidenum">
              <a:rPr lang="en-US" smtClean="0"/>
              <a:t>8</a:t>
            </a:fld>
            <a:endParaRPr lang="en-US" dirty="0"/>
          </a:p>
        </p:txBody>
      </p:sp>
    </p:spTree>
    <p:extLst>
      <p:ext uri="{BB962C8B-B14F-4D97-AF65-F5344CB8AC3E}">
        <p14:creationId xmlns:p14="http://schemas.microsoft.com/office/powerpoint/2010/main" val="1416666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9</a:t>
            </a:fld>
            <a:endParaRPr lang="en-US" dirty="0"/>
          </a:p>
        </p:txBody>
      </p:sp>
    </p:spTree>
    <p:extLst>
      <p:ext uri="{BB962C8B-B14F-4D97-AF65-F5344CB8AC3E}">
        <p14:creationId xmlns:p14="http://schemas.microsoft.com/office/powerpoint/2010/main" val="915820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Smaller sizes have bigger numbers, large sizes have smaller numbers. As in the sizing of piercings or tools.</a:t>
            </a:r>
            <a:endParaRPr lang="en-US" b="0" dirty="0">
              <a:effectLst/>
            </a:endParaRPr>
          </a:p>
          <a:p>
            <a:pPr rtl="0"/>
            <a:r>
              <a:rPr lang="en-US" sz="1200" b="0" i="0" u="none" strike="noStrike" kern="1200" dirty="0">
                <a:solidFill>
                  <a:schemeClr val="tx1"/>
                </a:solidFill>
                <a:effectLst/>
                <a:latin typeface="+mn-lt"/>
                <a:ea typeface="+mn-ea"/>
                <a:cs typeface="+mn-cs"/>
              </a:rPr>
              <a:t>Blood will be less viscous when a person is well hydrated. Drug preparations can differ in viscosity based on the amount of water or saline mixed with the drug and the type of drug.</a:t>
            </a:r>
          </a:p>
          <a:p>
            <a:pPr rtl="0"/>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needle gauge should match the size around of the vein. Veins in the hands are smaller than in the arms, so gauge would be a higher number, like a 30g in the hand, and a 27g in a vein near the elbow. </a:t>
            </a:r>
            <a:r>
              <a:rPr lang="en-US" dirty="0">
                <a:solidFill>
                  <a:srgbClr val="000000"/>
                </a:solidFill>
                <a:latin typeface="Calibri" panose="020F0502020204030204" pitchFamily="34" charset="0"/>
              </a:rPr>
              <a:t>Femoral vein, use 25g or higher, longer tips too (at least 1 inch)</a:t>
            </a:r>
            <a:endParaRPr lang="en-US" dirty="0">
              <a:solidFill>
                <a:srgbClr val="000000"/>
              </a:solidFill>
              <a:latin typeface="Arial" panose="020B0604020202020204" pitchFamily="34" charset="0"/>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Also, different people may have smaller or larger veins. There is no one size fits all.</a:t>
            </a:r>
          </a:p>
          <a:p>
            <a:pPr rtl="0"/>
            <a:endParaRPr lang="en-US" b="0" dirty="0">
              <a:effectLst/>
            </a:endParaRPr>
          </a:p>
          <a:p>
            <a:pPr rtl="0"/>
            <a:r>
              <a:rPr lang="en-US" sz="1200" b="0" i="0" u="none" strike="noStrike" kern="1200" dirty="0">
                <a:solidFill>
                  <a:schemeClr val="tx1"/>
                </a:solidFill>
                <a:effectLst/>
                <a:latin typeface="+mn-lt"/>
                <a:ea typeface="+mn-ea"/>
                <a:cs typeface="+mn-cs"/>
              </a:rPr>
              <a:t>Smaller gauges tend to be less painful and do less damage to veins. Conversely, larger gauges clog less easily and are more durable.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10</a:t>
            </a:fld>
            <a:endParaRPr lang="en-US" dirty="0"/>
          </a:p>
        </p:txBody>
      </p:sp>
    </p:spTree>
    <p:extLst>
      <p:ext uri="{BB962C8B-B14F-4D97-AF65-F5344CB8AC3E}">
        <p14:creationId xmlns:p14="http://schemas.microsoft.com/office/powerpoint/2010/main" val="176789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1 cubic centimeter (cc) = 1 milliliter (mL)</a:t>
            </a:r>
            <a:endParaRPr lang="en-US" b="0" dirty="0">
              <a:effectLst/>
            </a:endParaRPr>
          </a:p>
          <a:p>
            <a:pPr rtl="0"/>
            <a:r>
              <a:rPr lang="en-US" sz="1200" b="0" i="0" u="none" strike="noStrike" kern="1200" dirty="0">
                <a:solidFill>
                  <a:schemeClr val="tx1"/>
                </a:solidFill>
                <a:effectLst/>
                <a:latin typeface="+mn-lt"/>
                <a:ea typeface="+mn-ea"/>
                <a:cs typeface="+mn-cs"/>
              </a:rPr>
              <a:t>⅓ mL is seen typically in insulin injections, SSPs more frequently offer ½ mL or 1 mL. 1 mL is the most common volume. Greater than 1 mL barrels are more common with 2 piece syringes or syringes designed for intramuscular injection.</a:t>
            </a:r>
          </a:p>
          <a:p>
            <a:pPr rtl="0"/>
            <a:endParaRPr lang="en-US" b="0" dirty="0">
              <a:effectLst/>
            </a:endParaRPr>
          </a:p>
          <a:p>
            <a:pPr rtl="0"/>
            <a:r>
              <a:rPr lang="en-US" sz="1200" b="0" i="0" u="none" strike="noStrike" kern="1200" dirty="0">
                <a:solidFill>
                  <a:schemeClr val="tx1"/>
                </a:solidFill>
                <a:effectLst/>
                <a:latin typeface="+mn-lt"/>
                <a:ea typeface="+mn-ea"/>
                <a:cs typeface="+mn-cs"/>
              </a:rPr>
              <a:t>A smaller volume may increase the number of times someone injects, and the higher the number of injections increases potential vein damage and infection. More injections of smaller amounts, conversely, can be helpful in reducing overdose risk. </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sz="1200" kern="1200" dirty="0">
                <a:solidFill>
                  <a:schemeClr val="tx1"/>
                </a:solidFill>
                <a:effectLst/>
                <a:latin typeface="+mn-lt"/>
                <a:ea typeface="+mn-ea"/>
                <a:cs typeface="+mn-cs"/>
              </a:rPr>
              <a:t>Syringe volume may also depend on what drug is being injected: smaller, finer syringes are preferred for fentanyls/opioids, while a larger barrel size may be needed for pills and other drugs that require more water to mix.</a:t>
            </a:r>
          </a:p>
          <a:p>
            <a:endParaRPr lang="en-US" dirty="0"/>
          </a:p>
        </p:txBody>
      </p:sp>
      <p:sp>
        <p:nvSpPr>
          <p:cNvPr id="4" name="Slide Number Placeholder 3"/>
          <p:cNvSpPr>
            <a:spLocks noGrp="1"/>
          </p:cNvSpPr>
          <p:nvPr>
            <p:ph type="sldNum" sz="quarter" idx="5"/>
          </p:nvPr>
        </p:nvSpPr>
        <p:spPr/>
        <p:txBody>
          <a:bodyPr/>
          <a:lstStyle/>
          <a:p>
            <a:fld id="{E7210376-4FB3-4079-A926-CD40E1E62342}" type="slidenum">
              <a:rPr lang="en-US" smtClean="0"/>
              <a:t>11</a:t>
            </a:fld>
            <a:endParaRPr lang="en-US" dirty="0"/>
          </a:p>
        </p:txBody>
      </p:sp>
    </p:spTree>
    <p:extLst>
      <p:ext uri="{BB962C8B-B14F-4D97-AF65-F5344CB8AC3E}">
        <p14:creationId xmlns:p14="http://schemas.microsoft.com/office/powerpoint/2010/main" val="691173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Smaller gauges are usually manufactured with smaller needle sizes, because the smaller a vein is the closer it is to the surface of the skin.  For example, a 31g syringe will only be manufactured in a 5/16 inch length or smaller. Whereas, a 30g syringe (one size larger around) may be manufactured in ½ inch or 5/16 inch. A ⅝ inch syringe will come in a gauge that is 27g or larger. Syringe volumes are generally 1 ml or ½ mL for the gauges between 27g and 31g and will be larger in larger gauges (a number less than 27) or smaller in smaller gauges.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Sometimes participants are unclear about what sizes work best for them. Offer an assortment.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 creative about how you display what sizes are in stock. Showing pictures will help participants identify the packaging they know and are used to.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Do not allow participants to touch sample needle points, this could lead to needlesticks. </a:t>
            </a:r>
          </a:p>
        </p:txBody>
      </p:sp>
      <p:sp>
        <p:nvSpPr>
          <p:cNvPr id="4" name="Slide Number Placeholder 3"/>
          <p:cNvSpPr>
            <a:spLocks noGrp="1"/>
          </p:cNvSpPr>
          <p:nvPr>
            <p:ph type="sldNum" sz="quarter" idx="5"/>
          </p:nvPr>
        </p:nvSpPr>
        <p:spPr/>
        <p:txBody>
          <a:bodyPr/>
          <a:lstStyle/>
          <a:p>
            <a:fld id="{E7210376-4FB3-4079-A926-CD40E1E62342}" type="slidenum">
              <a:rPr lang="en-US" smtClean="0"/>
              <a:t>12</a:t>
            </a:fld>
            <a:endParaRPr lang="en-US" dirty="0"/>
          </a:p>
        </p:txBody>
      </p:sp>
    </p:spTree>
    <p:extLst>
      <p:ext uri="{BB962C8B-B14F-4D97-AF65-F5344CB8AC3E}">
        <p14:creationId xmlns:p14="http://schemas.microsoft.com/office/powerpoint/2010/main" val="37339507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3854" y="1706496"/>
            <a:ext cx="10343745" cy="2076699"/>
          </a:xfrm>
          <a:prstGeom prst="rect">
            <a:avLst/>
          </a:prstGeom>
        </p:spPr>
        <p:txBody>
          <a:bodyPr anchor="b"/>
          <a:lstStyle>
            <a:lvl1pPr algn="r">
              <a:defRPr lang="en-US" sz="5000" b="0" kern="1200" dirty="0">
                <a:solidFill>
                  <a:schemeClr val="tx1">
                    <a:lumMod val="75000"/>
                    <a:lumOff val="25000"/>
                  </a:schemeClr>
                </a:solidFill>
                <a:latin typeface="+mj-lt"/>
                <a:ea typeface="+mn-ea"/>
                <a:cs typeface="+mn-cs"/>
              </a:defRPr>
            </a:lvl1pPr>
          </a:lstStyle>
          <a:p>
            <a:r>
              <a:rPr lang="en-US" dirty="0"/>
              <a:t>CLICK TO EDIT</a:t>
            </a:r>
            <a:br>
              <a:rPr lang="en-US" dirty="0"/>
            </a:br>
            <a:r>
              <a:rPr lang="en-US" dirty="0"/>
              <a:t>MASTER TITLE SLIDE</a:t>
            </a:r>
          </a:p>
        </p:txBody>
      </p:sp>
      <p:cxnSp>
        <p:nvCxnSpPr>
          <p:cNvPr id="9" name="Straight Connector 8"/>
          <p:cNvCxnSpPr/>
          <p:nvPr userDrawn="1"/>
        </p:nvCxnSpPr>
        <p:spPr>
          <a:xfrm>
            <a:off x="11439728" y="1386761"/>
            <a:ext cx="0" cy="2716171"/>
          </a:xfrm>
          <a:prstGeom prst="line">
            <a:avLst/>
          </a:prstGeom>
          <a:ln w="28575">
            <a:solidFill>
              <a:srgbClr val="008BC3"/>
            </a:solidFill>
          </a:ln>
        </p:spPr>
        <p:style>
          <a:lnRef idx="1">
            <a:schemeClr val="accent1"/>
          </a:lnRef>
          <a:fillRef idx="0">
            <a:schemeClr val="accent1"/>
          </a:fillRef>
          <a:effectRef idx="0">
            <a:schemeClr val="accent1"/>
          </a:effectRef>
          <a:fontRef idx="minor">
            <a:schemeClr val="tx1"/>
          </a:fontRef>
        </p:style>
      </p:cxnSp>
      <p:pic>
        <p:nvPicPr>
          <p:cNvPr id="4" name="Picture 3" title="Logo for the National Alliance of State and Territorial AIDS Director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66804" y="6123146"/>
            <a:ext cx="2658393" cy="612343"/>
          </a:xfrm>
          <a:prstGeom prst="rect">
            <a:avLst/>
          </a:prstGeom>
        </p:spPr>
      </p:pic>
    </p:spTree>
    <p:extLst>
      <p:ext uri="{BB962C8B-B14F-4D97-AF65-F5344CB8AC3E}">
        <p14:creationId xmlns:p14="http://schemas.microsoft.com/office/powerpoint/2010/main" val="297057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6329966"/>
            <a:ext cx="12192000" cy="528034"/>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10"/>
          </p:nvPr>
        </p:nvSpPr>
        <p:spPr>
          <a:xfrm>
            <a:off x="831851" y="6492875"/>
            <a:ext cx="2743200" cy="365125"/>
          </a:xfrm>
          <a:prstGeom prst="rect">
            <a:avLst/>
          </a:prstGeom>
        </p:spPr>
        <p:txBody>
          <a:bodyPr/>
          <a:lstStyle>
            <a:lvl1pPr>
              <a:defRPr lang="en-US" sz="1200" kern="1200" dirty="0">
                <a:solidFill>
                  <a:schemeClr val="tx1">
                    <a:tint val="75000"/>
                  </a:schemeClr>
                </a:solidFill>
                <a:latin typeface="+mn-lt"/>
                <a:ea typeface="+mn-ea"/>
                <a:cs typeface="+mn-cs"/>
              </a:defRPr>
            </a:lvl1pPr>
          </a:lstStyle>
          <a:p>
            <a:endParaRPr lang="en-US" dirty="0"/>
          </a:p>
        </p:txBody>
      </p:sp>
      <p:sp>
        <p:nvSpPr>
          <p:cNvPr id="6" name="Slide Number Placeholder 5"/>
          <p:cNvSpPr>
            <a:spLocks noGrp="1"/>
          </p:cNvSpPr>
          <p:nvPr>
            <p:ph type="sldNum" sz="quarter" idx="12"/>
          </p:nvPr>
        </p:nvSpPr>
        <p:spPr>
          <a:xfrm>
            <a:off x="8652728" y="6492875"/>
            <a:ext cx="2743200" cy="365125"/>
          </a:xfrm>
        </p:spPr>
        <p:txBody>
          <a:bodyPr/>
          <a:lstStyle/>
          <a:p>
            <a:fld id="{DB15D044-B35F-4A77-B573-9EB4C86BF88C}" type="slidenum">
              <a:rPr lang="en-US" smtClean="0"/>
              <a:t>‹#›</a:t>
            </a:fld>
            <a:endParaRPr lang="en-US" dirty="0"/>
          </a:p>
        </p:txBody>
      </p:sp>
      <p:cxnSp>
        <p:nvCxnSpPr>
          <p:cNvPr id="11" name="Straight Connector 10"/>
          <p:cNvCxnSpPr/>
          <p:nvPr userDrawn="1"/>
        </p:nvCxnSpPr>
        <p:spPr>
          <a:xfrm>
            <a:off x="11439728" y="2495716"/>
            <a:ext cx="0" cy="2716171"/>
          </a:xfrm>
          <a:prstGeom prst="line">
            <a:avLst/>
          </a:prstGeom>
          <a:ln w="28575">
            <a:solidFill>
              <a:srgbClr val="008BC3"/>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hasCustomPrompt="1"/>
          </p:nvPr>
        </p:nvSpPr>
        <p:spPr>
          <a:xfrm>
            <a:off x="924128" y="2815451"/>
            <a:ext cx="10343745" cy="2076699"/>
          </a:xfrm>
          <a:prstGeom prst="rect">
            <a:avLst/>
          </a:prstGeom>
        </p:spPr>
        <p:txBody>
          <a:bodyPr anchor="b"/>
          <a:lstStyle>
            <a:lvl1pPr algn="r">
              <a:defRPr lang="en-US" sz="5000" b="0" kern="1200" dirty="0">
                <a:solidFill>
                  <a:schemeClr val="tx1">
                    <a:lumMod val="75000"/>
                    <a:lumOff val="25000"/>
                  </a:schemeClr>
                </a:solidFill>
                <a:latin typeface="+mj-lt"/>
                <a:ea typeface="+mn-ea"/>
                <a:cs typeface="+mn-cs"/>
              </a:defRPr>
            </a:lvl1pPr>
          </a:lstStyle>
          <a:p>
            <a:r>
              <a:rPr lang="en-US" dirty="0"/>
              <a:t>CLICK TO EDIT</a:t>
            </a:r>
            <a:br>
              <a:rPr lang="en-US" dirty="0"/>
            </a:br>
            <a:r>
              <a:rPr lang="en-US" dirty="0"/>
              <a:t>SECTION TITLE SLIDE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0200" y="6492875"/>
            <a:ext cx="1371600" cy="334092"/>
          </a:xfrm>
          <a:prstGeom prst="rect">
            <a:avLst/>
          </a:prstGeom>
        </p:spPr>
      </p:pic>
      <p:sp>
        <p:nvSpPr>
          <p:cNvPr id="16" name="Date Placeholder 3"/>
          <p:cNvSpPr txBox="1">
            <a:spLocks/>
          </p:cNvSpPr>
          <p:nvPr userDrawn="1"/>
        </p:nvSpPr>
        <p:spPr>
          <a:xfrm>
            <a:off x="874297" y="646184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1200" kern="1200" dirty="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81057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65700"/>
            <a:ext cx="5181600" cy="435133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65700"/>
            <a:ext cx="5181600" cy="435133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hasCustomPrompt="1"/>
          </p:nvPr>
        </p:nvSpPr>
        <p:spPr>
          <a:xfrm>
            <a:off x="1097706" y="365127"/>
            <a:ext cx="9996589" cy="643174"/>
          </a:xfrm>
          <a:prstGeom prst="rect">
            <a:avLst/>
          </a:prstGeom>
        </p:spPr>
        <p:txBody>
          <a:bodyPr/>
          <a:lstStyle>
            <a:lvl1pPr algn="ctr">
              <a:defRPr baseline="0">
                <a:solidFill>
                  <a:srgbClr val="262626"/>
                </a:solidFill>
              </a:defRPr>
            </a:lvl1pPr>
          </a:lstStyle>
          <a:p>
            <a:r>
              <a:rPr lang="en-US" dirty="0"/>
              <a:t>TITLE HERE</a:t>
            </a:r>
          </a:p>
        </p:txBody>
      </p:sp>
      <p:cxnSp>
        <p:nvCxnSpPr>
          <p:cNvPr id="13" name="Straight Connector 12" descr="Slide Title Footer Bar" title="Slide Title Footer Bar"/>
          <p:cNvCxnSpPr/>
          <p:nvPr userDrawn="1"/>
        </p:nvCxnSpPr>
        <p:spPr>
          <a:xfrm>
            <a:off x="1094199" y="1008300"/>
            <a:ext cx="9996588" cy="0"/>
          </a:xfrm>
          <a:prstGeom prst="line">
            <a:avLst/>
          </a:prstGeom>
          <a:ln w="28575">
            <a:solidFill>
              <a:srgbClr val="008FC5"/>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6329966"/>
            <a:ext cx="12192000" cy="528034"/>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Date Placeholder 3"/>
          <p:cNvSpPr>
            <a:spLocks noGrp="1"/>
          </p:cNvSpPr>
          <p:nvPr>
            <p:ph type="dt" sz="half" idx="10"/>
          </p:nvPr>
        </p:nvSpPr>
        <p:spPr>
          <a:xfrm>
            <a:off x="831851" y="6492875"/>
            <a:ext cx="2743200" cy="365125"/>
          </a:xfrm>
          <a:prstGeom prst="rect">
            <a:avLst/>
          </a:prstGeom>
        </p:spPr>
        <p:txBody>
          <a:bodyPr/>
          <a:lstStyle>
            <a:lvl1pPr>
              <a:defRPr lang="en-US" sz="1200" kern="1200" dirty="0">
                <a:solidFill>
                  <a:schemeClr val="tx1">
                    <a:tint val="75000"/>
                  </a:schemeClr>
                </a:solidFill>
                <a:latin typeface="+mn-lt"/>
                <a:ea typeface="+mn-ea"/>
                <a:cs typeface="+mn-cs"/>
              </a:defRPr>
            </a:lvl1pPr>
          </a:lstStyle>
          <a:p>
            <a:endParaRPr lang="en-US" dirty="0"/>
          </a:p>
        </p:txBody>
      </p:sp>
      <p:sp>
        <p:nvSpPr>
          <p:cNvPr id="16" name="Slide Number Placeholder 5"/>
          <p:cNvSpPr>
            <a:spLocks noGrp="1"/>
          </p:cNvSpPr>
          <p:nvPr>
            <p:ph type="sldNum" sz="quarter" idx="12"/>
          </p:nvPr>
        </p:nvSpPr>
        <p:spPr>
          <a:xfrm>
            <a:off x="8652728" y="6492875"/>
            <a:ext cx="2743200" cy="365125"/>
          </a:xfrm>
        </p:spPr>
        <p:txBody>
          <a:bodyPr/>
          <a:lstStyle/>
          <a:p>
            <a:fld id="{DB15D044-B35F-4A77-B573-9EB4C86BF88C}" type="slidenum">
              <a:rPr lang="en-US" smtClean="0"/>
              <a:t>‹#›</a:t>
            </a:fld>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0200" y="6492875"/>
            <a:ext cx="1371600" cy="334092"/>
          </a:xfrm>
          <a:prstGeom prst="rect">
            <a:avLst/>
          </a:prstGeom>
        </p:spPr>
      </p:pic>
    </p:spTree>
    <p:extLst>
      <p:ext uri="{BB962C8B-B14F-4D97-AF65-F5344CB8AC3E}">
        <p14:creationId xmlns:p14="http://schemas.microsoft.com/office/powerpoint/2010/main" val="326593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408788"/>
            <a:ext cx="5157787" cy="823912"/>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232700"/>
            <a:ext cx="5157787"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408788"/>
            <a:ext cx="5183188" cy="823912"/>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232700"/>
            <a:ext cx="5183188"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hasCustomPrompt="1"/>
          </p:nvPr>
        </p:nvSpPr>
        <p:spPr>
          <a:xfrm>
            <a:off x="1097706" y="365127"/>
            <a:ext cx="9996589" cy="643174"/>
          </a:xfrm>
          <a:prstGeom prst="rect">
            <a:avLst/>
          </a:prstGeom>
        </p:spPr>
        <p:txBody>
          <a:bodyPr/>
          <a:lstStyle>
            <a:lvl1pPr algn="ctr">
              <a:defRPr baseline="0">
                <a:solidFill>
                  <a:srgbClr val="262626"/>
                </a:solidFill>
              </a:defRPr>
            </a:lvl1pPr>
          </a:lstStyle>
          <a:p>
            <a:r>
              <a:rPr lang="en-US" dirty="0"/>
              <a:t>TITLE HERE</a:t>
            </a:r>
          </a:p>
        </p:txBody>
      </p:sp>
      <p:cxnSp>
        <p:nvCxnSpPr>
          <p:cNvPr id="15" name="Straight Connector 14" descr="Slide Title Footer Bar" title="Slide Title Footer Bar"/>
          <p:cNvCxnSpPr/>
          <p:nvPr userDrawn="1"/>
        </p:nvCxnSpPr>
        <p:spPr>
          <a:xfrm>
            <a:off x="1094199" y="1008300"/>
            <a:ext cx="9996588" cy="0"/>
          </a:xfrm>
          <a:prstGeom prst="line">
            <a:avLst/>
          </a:prstGeom>
          <a:ln w="28575">
            <a:solidFill>
              <a:srgbClr val="008FC5"/>
            </a:solidFill>
          </a:ln>
        </p:spPr>
        <p:style>
          <a:lnRef idx="1">
            <a:schemeClr val="accent1"/>
          </a:lnRef>
          <a:fillRef idx="0">
            <a:schemeClr val="accent1"/>
          </a:fillRef>
          <a:effectRef idx="0">
            <a:schemeClr val="accent1"/>
          </a:effectRef>
          <a:fontRef idx="minor">
            <a:schemeClr val="tx1"/>
          </a:fontRef>
        </p:style>
      </p:cxnSp>
      <p:sp>
        <p:nvSpPr>
          <p:cNvPr id="16" name="Rectangle 15"/>
          <p:cNvSpPr/>
          <p:nvPr userDrawn="1"/>
        </p:nvSpPr>
        <p:spPr>
          <a:xfrm>
            <a:off x="0" y="6329966"/>
            <a:ext cx="12192000" cy="528034"/>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Date Placeholder 3"/>
          <p:cNvSpPr>
            <a:spLocks noGrp="1"/>
          </p:cNvSpPr>
          <p:nvPr>
            <p:ph type="dt" sz="half" idx="10"/>
          </p:nvPr>
        </p:nvSpPr>
        <p:spPr>
          <a:xfrm>
            <a:off x="831851" y="6492875"/>
            <a:ext cx="2743200" cy="365125"/>
          </a:xfrm>
          <a:prstGeom prst="rect">
            <a:avLst/>
          </a:prstGeom>
        </p:spPr>
        <p:txBody>
          <a:bodyPr/>
          <a:lstStyle>
            <a:lvl1pPr>
              <a:defRPr lang="en-US" sz="1200" kern="1200" dirty="0">
                <a:solidFill>
                  <a:schemeClr val="tx1">
                    <a:tint val="75000"/>
                  </a:schemeClr>
                </a:solidFill>
                <a:latin typeface="+mn-lt"/>
                <a:ea typeface="+mn-ea"/>
                <a:cs typeface="+mn-cs"/>
              </a:defRPr>
            </a:lvl1pPr>
          </a:lstStyle>
          <a:p>
            <a:endParaRPr lang="en-US" dirty="0"/>
          </a:p>
        </p:txBody>
      </p:sp>
      <p:sp>
        <p:nvSpPr>
          <p:cNvPr id="18" name="Slide Number Placeholder 5"/>
          <p:cNvSpPr>
            <a:spLocks noGrp="1"/>
          </p:cNvSpPr>
          <p:nvPr>
            <p:ph type="sldNum" sz="quarter" idx="12"/>
          </p:nvPr>
        </p:nvSpPr>
        <p:spPr>
          <a:xfrm>
            <a:off x="8652728" y="6492875"/>
            <a:ext cx="2743200" cy="365125"/>
          </a:xfrm>
        </p:spPr>
        <p:txBody>
          <a:bodyPr/>
          <a:lstStyle/>
          <a:p>
            <a:fld id="{DB15D044-B35F-4A77-B573-9EB4C86BF88C}" type="slidenum">
              <a:rPr lang="en-US" smtClean="0"/>
              <a:t>‹#›</a:t>
            </a:fld>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0200" y="6492875"/>
            <a:ext cx="1371600" cy="334092"/>
          </a:xfrm>
          <a:prstGeom prst="rect">
            <a:avLst/>
          </a:prstGeom>
        </p:spPr>
      </p:pic>
    </p:spTree>
    <p:extLst>
      <p:ext uri="{BB962C8B-B14F-4D97-AF65-F5344CB8AC3E}">
        <p14:creationId xmlns:p14="http://schemas.microsoft.com/office/powerpoint/2010/main" val="114128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361873"/>
            <a:ext cx="6172200" cy="4499179"/>
          </a:xfrm>
          <a:prstGeom prst="rect">
            <a:avLst/>
          </a:prstGeo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itle 1"/>
          <p:cNvSpPr>
            <a:spLocks noGrp="1"/>
          </p:cNvSpPr>
          <p:nvPr>
            <p:ph type="title" hasCustomPrompt="1"/>
          </p:nvPr>
        </p:nvSpPr>
        <p:spPr>
          <a:xfrm>
            <a:off x="1097706" y="365127"/>
            <a:ext cx="9996589" cy="643174"/>
          </a:xfrm>
          <a:prstGeom prst="rect">
            <a:avLst/>
          </a:prstGeom>
        </p:spPr>
        <p:txBody>
          <a:bodyPr/>
          <a:lstStyle>
            <a:lvl1pPr algn="ctr">
              <a:defRPr baseline="0">
                <a:solidFill>
                  <a:srgbClr val="262626"/>
                </a:solidFill>
              </a:defRPr>
            </a:lvl1pPr>
          </a:lstStyle>
          <a:p>
            <a:r>
              <a:rPr lang="en-US" dirty="0"/>
              <a:t>TITLE HERE</a:t>
            </a:r>
          </a:p>
        </p:txBody>
      </p:sp>
      <p:cxnSp>
        <p:nvCxnSpPr>
          <p:cNvPr id="13" name="Straight Connector 12" descr="Slide Title Footer Bar" title="Slide Title Footer Bar"/>
          <p:cNvCxnSpPr/>
          <p:nvPr userDrawn="1"/>
        </p:nvCxnSpPr>
        <p:spPr>
          <a:xfrm>
            <a:off x="1094199" y="1008300"/>
            <a:ext cx="9996588" cy="0"/>
          </a:xfrm>
          <a:prstGeom prst="line">
            <a:avLst/>
          </a:prstGeom>
          <a:ln w="28575">
            <a:solidFill>
              <a:srgbClr val="008FC5"/>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6329966"/>
            <a:ext cx="12192000" cy="528034"/>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Date Placeholder 3"/>
          <p:cNvSpPr>
            <a:spLocks noGrp="1"/>
          </p:cNvSpPr>
          <p:nvPr>
            <p:ph type="dt" sz="half" idx="10"/>
          </p:nvPr>
        </p:nvSpPr>
        <p:spPr>
          <a:xfrm>
            <a:off x="831851" y="6492875"/>
            <a:ext cx="2743200" cy="365125"/>
          </a:xfrm>
          <a:prstGeom prst="rect">
            <a:avLst/>
          </a:prstGeom>
        </p:spPr>
        <p:txBody>
          <a:bodyPr/>
          <a:lstStyle>
            <a:lvl1pPr>
              <a:defRPr lang="en-US" sz="1200" kern="1200" dirty="0">
                <a:solidFill>
                  <a:schemeClr val="tx1">
                    <a:tint val="75000"/>
                  </a:schemeClr>
                </a:solidFill>
                <a:latin typeface="+mn-lt"/>
                <a:ea typeface="+mn-ea"/>
                <a:cs typeface="+mn-cs"/>
              </a:defRPr>
            </a:lvl1pPr>
          </a:lstStyle>
          <a:p>
            <a:endParaRPr lang="en-US" dirty="0"/>
          </a:p>
        </p:txBody>
      </p:sp>
      <p:sp>
        <p:nvSpPr>
          <p:cNvPr id="16" name="Slide Number Placeholder 5"/>
          <p:cNvSpPr>
            <a:spLocks noGrp="1"/>
          </p:cNvSpPr>
          <p:nvPr>
            <p:ph type="sldNum" sz="quarter" idx="12"/>
          </p:nvPr>
        </p:nvSpPr>
        <p:spPr>
          <a:xfrm>
            <a:off x="8652728" y="6492875"/>
            <a:ext cx="2743200" cy="365125"/>
          </a:xfrm>
        </p:spPr>
        <p:txBody>
          <a:bodyPr/>
          <a:lstStyle/>
          <a:p>
            <a:fld id="{DB15D044-B35F-4A77-B573-9EB4C86BF88C}" type="slidenum">
              <a:rPr lang="en-US" smtClean="0"/>
              <a:t>‹#›</a:t>
            </a:fld>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0200" y="6492875"/>
            <a:ext cx="1371600" cy="334092"/>
          </a:xfrm>
          <a:prstGeom prst="rect">
            <a:avLst/>
          </a:prstGeom>
        </p:spPr>
      </p:pic>
    </p:spTree>
    <p:extLst>
      <p:ext uri="{BB962C8B-B14F-4D97-AF65-F5344CB8AC3E}">
        <p14:creationId xmlns:p14="http://schemas.microsoft.com/office/powerpoint/2010/main" val="2263965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6329966"/>
            <a:ext cx="12192000" cy="528034"/>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Date Placeholder 3"/>
          <p:cNvSpPr>
            <a:spLocks noGrp="1"/>
          </p:cNvSpPr>
          <p:nvPr>
            <p:ph type="dt" sz="half" idx="10"/>
          </p:nvPr>
        </p:nvSpPr>
        <p:spPr>
          <a:xfrm>
            <a:off x="831851" y="6492875"/>
            <a:ext cx="2743200" cy="365125"/>
          </a:xfrm>
          <a:prstGeom prst="rect">
            <a:avLst/>
          </a:prstGeom>
        </p:spPr>
        <p:txBody>
          <a:bodyPr/>
          <a:lstStyle>
            <a:lvl1pPr>
              <a:defRPr lang="en-US" sz="1200" kern="1200" dirty="0">
                <a:solidFill>
                  <a:schemeClr val="tx1">
                    <a:tint val="75000"/>
                  </a:schemeClr>
                </a:solidFill>
                <a:latin typeface="+mn-lt"/>
                <a:ea typeface="+mn-ea"/>
                <a:cs typeface="+mn-cs"/>
              </a:defRPr>
            </a:lvl1pPr>
          </a:lstStyle>
          <a:p>
            <a:endParaRPr lang="en-US" dirty="0"/>
          </a:p>
        </p:txBody>
      </p:sp>
      <p:sp>
        <p:nvSpPr>
          <p:cNvPr id="8" name="Slide Number Placeholder 5"/>
          <p:cNvSpPr>
            <a:spLocks noGrp="1"/>
          </p:cNvSpPr>
          <p:nvPr>
            <p:ph type="sldNum" sz="quarter" idx="12"/>
          </p:nvPr>
        </p:nvSpPr>
        <p:spPr>
          <a:xfrm>
            <a:off x="8652728" y="6492875"/>
            <a:ext cx="2743200" cy="365125"/>
          </a:xfrm>
        </p:spPr>
        <p:txBody>
          <a:bodyPr/>
          <a:lstStyle/>
          <a:p>
            <a:fld id="{DB15D044-B35F-4A77-B573-9EB4C86BF88C}" type="slidenum">
              <a:rPr lang="en-US" smtClean="0"/>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0200" y="6492875"/>
            <a:ext cx="1371600" cy="334092"/>
          </a:xfrm>
          <a:prstGeom prst="rect">
            <a:avLst/>
          </a:prstGeom>
        </p:spPr>
      </p:pic>
      <p:sp>
        <p:nvSpPr>
          <p:cNvPr id="10" name="Text Placeholder 3"/>
          <p:cNvSpPr>
            <a:spLocks noGrp="1"/>
          </p:cNvSpPr>
          <p:nvPr>
            <p:ph type="body" sz="half" idx="2"/>
          </p:nvPr>
        </p:nvSpPr>
        <p:spPr>
          <a:xfrm>
            <a:off x="839788" y="1436914"/>
            <a:ext cx="10556140" cy="4432074"/>
          </a:xfrm>
          <a:prstGeom prst="rect">
            <a:avLst/>
          </a:prstGeo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hasCustomPrompt="1"/>
          </p:nvPr>
        </p:nvSpPr>
        <p:spPr>
          <a:xfrm>
            <a:off x="1097706" y="365127"/>
            <a:ext cx="9996589" cy="643174"/>
          </a:xfrm>
          <a:prstGeom prst="rect">
            <a:avLst/>
          </a:prstGeom>
        </p:spPr>
        <p:txBody>
          <a:bodyPr/>
          <a:lstStyle>
            <a:lvl1pPr algn="ctr">
              <a:defRPr baseline="0">
                <a:solidFill>
                  <a:srgbClr val="262626"/>
                </a:solidFill>
              </a:defRPr>
            </a:lvl1pPr>
          </a:lstStyle>
          <a:p>
            <a:r>
              <a:rPr lang="en-US" dirty="0"/>
              <a:t>TITLE HERE</a:t>
            </a:r>
          </a:p>
        </p:txBody>
      </p:sp>
      <p:cxnSp>
        <p:nvCxnSpPr>
          <p:cNvPr id="12" name="Straight Connector 11" descr="Slide Title Footer Bar" title="Slide Title Footer Bar"/>
          <p:cNvCxnSpPr/>
          <p:nvPr userDrawn="1"/>
        </p:nvCxnSpPr>
        <p:spPr>
          <a:xfrm>
            <a:off x="1094199" y="1008300"/>
            <a:ext cx="9996588" cy="0"/>
          </a:xfrm>
          <a:prstGeom prst="line">
            <a:avLst/>
          </a:prstGeom>
          <a:ln w="28575">
            <a:solidFill>
              <a:srgbClr val="008F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930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5D044-B35F-4A77-B573-9EB4C86BF88C}" type="slidenum">
              <a:rPr lang="en-US" smtClean="0"/>
              <a:t>‹#›</a:t>
            </a:fld>
            <a:endParaRPr lang="en-US" dirty="0"/>
          </a:p>
        </p:txBody>
      </p:sp>
    </p:spTree>
    <p:extLst>
      <p:ext uri="{BB962C8B-B14F-4D97-AF65-F5344CB8AC3E}">
        <p14:creationId xmlns:p14="http://schemas.microsoft.com/office/powerpoint/2010/main" val="3897787874"/>
      </p:ext>
    </p:extLst>
  </p:cSld>
  <p:clrMap bg1="lt1" tx1="dk1" bg2="lt2" tx2="dk2" accent1="accent1" accent2="accent2" accent3="accent3" accent4="accent4" accent5="accent5" accent6="accent6" hlink="hlink" folHlink="folHlink"/>
  <p:sldLayoutIdLst>
    <p:sldLayoutId id="2147483681" r:id="rId1"/>
    <p:sldLayoutId id="2147483663" r:id="rId2"/>
    <p:sldLayoutId id="2147483664" r:id="rId3"/>
    <p:sldLayoutId id="2147483665" r:id="rId4"/>
    <p:sldLayoutId id="2147483668" r:id="rId5"/>
    <p:sldLayoutId id="2147483682"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hyperlink" Target="https://www.pexels.com/photo/cell-phone-in-hands-6111/" TargetMode="External"/><Relationship Id="rId3" Type="http://schemas.openxmlformats.org/officeDocument/2006/relationships/customXml" Target="../ink/ink1.xml"/><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customXml" Target="../ink/ink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9.png"/><Relationship Id="rId7" Type="http://schemas.openxmlformats.org/officeDocument/2006/relationships/diagramQuickStyle" Target="../diagrams/quickStyle7.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0.png"/><Relationship Id="rId9" Type="http://schemas.microsoft.com/office/2007/relationships/diagramDrawing" Target="../diagrams/drawing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8.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33.png"/><Relationship Id="rId4" Type="http://schemas.openxmlformats.org/officeDocument/2006/relationships/diagramLayout" Target="../diagrams/layout8.xml"/><Relationship Id="rId9" Type="http://schemas.microsoft.com/office/2007/relationships/hdphoto" Target="../media/hdphoto7.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comments" Target="../comments/commen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microsoft.com/office/2007/relationships/hdphoto" Target="../media/hdphoto8.wdp"/><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image" Target="../media/image40.jpeg"/><Relationship Id="rId4" Type="http://schemas.openxmlformats.org/officeDocument/2006/relationships/image" Target="../media/image36.jpeg"/><Relationship Id="rId9"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3.jpg"/><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1.png"/><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41.png"/><Relationship Id="rId4" Type="http://schemas.microsoft.com/office/2007/relationships/hdphoto" Target="../media/hdphoto11.wdp"/></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microsoft.com/office/2007/relationships/hdphoto" Target="../media/hdphoto12.wdp"/><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2.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1.png"/><Relationship Id="rId7"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microsoft.com/office/2007/relationships/hdphoto" Target="../media/hdphoto13.wdp"/><Relationship Id="rId5" Type="http://schemas.openxmlformats.org/officeDocument/2006/relationships/image" Target="../media/image53.png"/><Relationship Id="rId10" Type="http://schemas.microsoft.com/office/2007/relationships/hdphoto" Target="../media/hdphoto15.wdp"/><Relationship Id="rId4" Type="http://schemas.openxmlformats.org/officeDocument/2006/relationships/image" Target="../media/image52.png"/><Relationship Id="rId9"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4.xml.rels><?xml version="1.0" encoding="UTF-8" standalone="yes"?>
<Relationships xmlns="http://schemas.openxmlformats.org/package/2006/relationships"><Relationship Id="rId3" Type="http://schemas.openxmlformats.org/officeDocument/2006/relationships/hyperlink" Target="https://nationalcoalitionforsexualhealth.org/tools/for-healthcare-providers/sexual-health-and-your-patients-a-providers-guide"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hyperlink" Target="https://www.cdc.gov/std/prevention/screeningreccs.htm" TargetMode="External"/><Relationship Id="rId4" Type="http://schemas.openxmlformats.org/officeDocument/2006/relationships/hyperlink" Target="https://gettested.cdc.gov/"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microsoft.com/office/2007/relationships/hdphoto" Target="../media/hdphoto16.wdp"/><Relationship Id="rId5" Type="http://schemas.openxmlformats.org/officeDocument/2006/relationships/image" Target="../media/image60.pn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63.jpeg"/><Relationship Id="rId4" Type="http://schemas.microsoft.com/office/2007/relationships/hdphoto" Target="../media/hdphoto18.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microsoft.com/office/2007/relationships/hdphoto" Target="../media/hdphoto19.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8.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Materials for Syringe Services Programs</a:t>
            </a:r>
            <a:br>
              <a:rPr lang="en-US" dirty="0"/>
            </a:br>
            <a:r>
              <a:rPr lang="en-US" sz="4000" i="1" dirty="0">
                <a:solidFill>
                  <a:srgbClr val="0070C0"/>
                </a:solidFill>
              </a:rPr>
              <a:t>A Guide for Staff &amp; Volunteers</a:t>
            </a:r>
            <a:endParaRPr lang="en-US" i="1" dirty="0">
              <a:solidFill>
                <a:srgbClr val="0070C0"/>
              </a:solidFill>
            </a:endParaRPr>
          </a:p>
        </p:txBody>
      </p:sp>
      <p:sp>
        <p:nvSpPr>
          <p:cNvPr id="4" name="Rectangle 3"/>
          <p:cNvSpPr/>
          <p:nvPr/>
        </p:nvSpPr>
        <p:spPr>
          <a:xfrm>
            <a:off x="3793958" y="4662020"/>
            <a:ext cx="4868779" cy="1052596"/>
          </a:xfrm>
          <a:prstGeom prst="rect">
            <a:avLst/>
          </a:prstGeom>
        </p:spPr>
        <p:txBody>
          <a:bodyPr wrap="square">
            <a:spAutoFit/>
          </a:bodyPr>
          <a:lstStyle/>
          <a:p>
            <a:pPr algn="ctr">
              <a:lnSpc>
                <a:spcPct val="120000"/>
              </a:lnSpc>
            </a:pPr>
            <a:r>
              <a:rPr lang="en-US" sz="2800" b="1" dirty="0">
                <a:solidFill>
                  <a:srgbClr val="008FC5"/>
                </a:solidFill>
                <a:latin typeface="+mj-lt"/>
              </a:rPr>
              <a:t>Name(s) Here</a:t>
            </a:r>
            <a:endParaRPr lang="en-US" sz="2400" dirty="0">
              <a:solidFill>
                <a:schemeClr val="bg1"/>
              </a:solidFill>
              <a:latin typeface="+mj-lt"/>
            </a:endParaRPr>
          </a:p>
          <a:p>
            <a:pPr algn="ctr">
              <a:lnSpc>
                <a:spcPct val="120000"/>
              </a:lnSpc>
            </a:pPr>
            <a:r>
              <a:rPr lang="en-US" sz="2400" dirty="0">
                <a:solidFill>
                  <a:schemeClr val="tx1">
                    <a:lumMod val="75000"/>
                    <a:lumOff val="25000"/>
                  </a:schemeClr>
                </a:solidFill>
                <a:latin typeface="+mj-lt"/>
              </a:rPr>
              <a:t>Job Title(s) Here</a:t>
            </a:r>
          </a:p>
        </p:txBody>
      </p:sp>
    </p:spTree>
    <p:extLst>
      <p:ext uri="{BB962C8B-B14F-4D97-AF65-F5344CB8AC3E}">
        <p14:creationId xmlns:p14="http://schemas.microsoft.com/office/powerpoint/2010/main" val="759325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B8963E-AD10-4960-88B5-083F44810B95}"/>
              </a:ext>
            </a:extLst>
          </p:cNvPr>
          <p:cNvSpPr>
            <a:spLocks noGrp="1"/>
          </p:cNvSpPr>
          <p:nvPr>
            <p:ph type="sldNum" sz="quarter" idx="12"/>
          </p:nvPr>
        </p:nvSpPr>
        <p:spPr/>
        <p:txBody>
          <a:bodyPr/>
          <a:lstStyle/>
          <a:p>
            <a:fld id="{DB15D044-B35F-4A77-B573-9EB4C86BF88C}" type="slidenum">
              <a:rPr lang="en-US" smtClean="0"/>
              <a:t>10</a:t>
            </a:fld>
            <a:endParaRPr lang="en-US" dirty="0"/>
          </a:p>
        </p:txBody>
      </p:sp>
      <p:sp>
        <p:nvSpPr>
          <p:cNvPr id="6" name="Title 5">
            <a:extLst>
              <a:ext uri="{FF2B5EF4-FFF2-40B4-BE49-F238E27FC236}">
                <a16:creationId xmlns:a16="http://schemas.microsoft.com/office/drawing/2014/main" id="{6645321A-58EA-4718-B608-D814B1F78A2A}"/>
              </a:ext>
            </a:extLst>
          </p:cNvPr>
          <p:cNvSpPr>
            <a:spLocks noGrp="1"/>
          </p:cNvSpPr>
          <p:nvPr>
            <p:ph type="title"/>
          </p:nvPr>
        </p:nvSpPr>
        <p:spPr/>
        <p:txBody>
          <a:bodyPr>
            <a:normAutofit fontScale="90000"/>
          </a:bodyPr>
          <a:lstStyle/>
          <a:p>
            <a:r>
              <a:rPr lang="en-US" dirty="0"/>
              <a:t>Syringes: Gauge</a:t>
            </a:r>
          </a:p>
        </p:txBody>
      </p:sp>
      <p:sp>
        <p:nvSpPr>
          <p:cNvPr id="8" name="Oval 7">
            <a:extLst>
              <a:ext uri="{FF2B5EF4-FFF2-40B4-BE49-F238E27FC236}">
                <a16:creationId xmlns:a16="http://schemas.microsoft.com/office/drawing/2014/main" id="{AB0F87FA-E3AB-4029-B23C-C59F73B44150}"/>
              </a:ext>
            </a:extLst>
          </p:cNvPr>
          <p:cNvSpPr/>
          <p:nvPr/>
        </p:nvSpPr>
        <p:spPr>
          <a:xfrm>
            <a:off x="10644157" y="4694416"/>
            <a:ext cx="1503541" cy="146518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aphicFrame>
        <p:nvGraphicFramePr>
          <p:cNvPr id="9" name="Table 7">
            <a:extLst>
              <a:ext uri="{FF2B5EF4-FFF2-40B4-BE49-F238E27FC236}">
                <a16:creationId xmlns:a16="http://schemas.microsoft.com/office/drawing/2014/main" id="{34C58DE6-F4A7-47CB-999E-C4572C313B26}"/>
              </a:ext>
            </a:extLst>
          </p:cNvPr>
          <p:cNvGraphicFramePr>
            <a:graphicFrameLocks noGrp="1"/>
          </p:cNvGraphicFramePr>
          <p:nvPr>
            <p:extLst>
              <p:ext uri="{D42A27DB-BD31-4B8C-83A1-F6EECF244321}">
                <p14:modId xmlns:p14="http://schemas.microsoft.com/office/powerpoint/2010/main" val="2241329960"/>
              </p:ext>
            </p:extLst>
          </p:nvPr>
        </p:nvGraphicFramePr>
        <p:xfrm>
          <a:off x="1981199" y="1861820"/>
          <a:ext cx="8229602" cy="3134360"/>
        </p:xfrm>
        <a:graphic>
          <a:graphicData uri="http://schemas.openxmlformats.org/drawingml/2006/table">
            <a:tbl>
              <a:tblPr firstRow="1" bandRow="1">
                <a:tableStyleId>{5C22544A-7EE6-4342-B048-85BDC9FD1C3A}</a:tableStyleId>
              </a:tblPr>
              <a:tblGrid>
                <a:gridCol w="1558578">
                  <a:extLst>
                    <a:ext uri="{9D8B030D-6E8A-4147-A177-3AD203B41FA5}">
                      <a16:colId xmlns:a16="http://schemas.microsoft.com/office/drawing/2014/main" val="3654884553"/>
                    </a:ext>
                  </a:extLst>
                </a:gridCol>
                <a:gridCol w="833878">
                  <a:extLst>
                    <a:ext uri="{9D8B030D-6E8A-4147-A177-3AD203B41FA5}">
                      <a16:colId xmlns:a16="http://schemas.microsoft.com/office/drawing/2014/main" val="2799840393"/>
                    </a:ext>
                  </a:extLst>
                </a:gridCol>
                <a:gridCol w="833878">
                  <a:extLst>
                    <a:ext uri="{9D8B030D-6E8A-4147-A177-3AD203B41FA5}">
                      <a16:colId xmlns:a16="http://schemas.microsoft.com/office/drawing/2014/main" val="2028250122"/>
                    </a:ext>
                  </a:extLst>
                </a:gridCol>
                <a:gridCol w="833878">
                  <a:extLst>
                    <a:ext uri="{9D8B030D-6E8A-4147-A177-3AD203B41FA5}">
                      <a16:colId xmlns:a16="http://schemas.microsoft.com/office/drawing/2014/main" val="1688016917"/>
                    </a:ext>
                  </a:extLst>
                </a:gridCol>
                <a:gridCol w="833878">
                  <a:extLst>
                    <a:ext uri="{9D8B030D-6E8A-4147-A177-3AD203B41FA5}">
                      <a16:colId xmlns:a16="http://schemas.microsoft.com/office/drawing/2014/main" val="1585261034"/>
                    </a:ext>
                  </a:extLst>
                </a:gridCol>
                <a:gridCol w="833878">
                  <a:extLst>
                    <a:ext uri="{9D8B030D-6E8A-4147-A177-3AD203B41FA5}">
                      <a16:colId xmlns:a16="http://schemas.microsoft.com/office/drawing/2014/main" val="383087782"/>
                    </a:ext>
                  </a:extLst>
                </a:gridCol>
                <a:gridCol w="833878">
                  <a:extLst>
                    <a:ext uri="{9D8B030D-6E8A-4147-A177-3AD203B41FA5}">
                      <a16:colId xmlns:a16="http://schemas.microsoft.com/office/drawing/2014/main" val="1296918413"/>
                    </a:ext>
                  </a:extLst>
                </a:gridCol>
                <a:gridCol w="833878">
                  <a:extLst>
                    <a:ext uri="{9D8B030D-6E8A-4147-A177-3AD203B41FA5}">
                      <a16:colId xmlns:a16="http://schemas.microsoft.com/office/drawing/2014/main" val="925113460"/>
                    </a:ext>
                  </a:extLst>
                </a:gridCol>
                <a:gridCol w="833878">
                  <a:extLst>
                    <a:ext uri="{9D8B030D-6E8A-4147-A177-3AD203B41FA5}">
                      <a16:colId xmlns:a16="http://schemas.microsoft.com/office/drawing/2014/main" val="1723131467"/>
                    </a:ext>
                  </a:extLst>
                </a:gridCol>
              </a:tblGrid>
              <a:tr h="370840">
                <a:tc>
                  <a:txBody>
                    <a:bodyPr/>
                    <a:lstStyle/>
                    <a:p>
                      <a:pPr algn="ctr"/>
                      <a:endParaRPr lang="en-US" dirty="0">
                        <a:solidFill>
                          <a:srgbClr val="0070C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rgbClr val="0070C0"/>
                          </a:solidFill>
                        </a:rPr>
                        <a:t>Small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ctr"/>
                      <a:endParaRPr lang="en-US" dirty="0">
                        <a:solidFill>
                          <a:srgbClr val="0070C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a:txBody>
                    <a:bodyPr/>
                    <a:lstStyle/>
                    <a:p>
                      <a:pPr algn="ctr"/>
                      <a:r>
                        <a:rPr lang="en-US" dirty="0">
                          <a:solidFill>
                            <a:srgbClr val="0070C0"/>
                          </a:solidFill>
                        </a:rPr>
                        <a:t>Large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4272559"/>
                  </a:ext>
                </a:extLst>
              </a:tr>
              <a:tr h="370840">
                <a:tc>
                  <a:txBody>
                    <a:bodyPr/>
                    <a:lstStyle/>
                    <a:p>
                      <a:pPr algn="ctr"/>
                      <a:r>
                        <a:rPr lang="en-US" dirty="0"/>
                        <a:t>Gauge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0574310"/>
                  </a:ext>
                </a:extLst>
              </a:tr>
              <a:tr h="370840">
                <a:tc rowSpan="2">
                  <a:txBody>
                    <a:bodyPr/>
                    <a:lstStyle/>
                    <a:p>
                      <a:pPr algn="ctr"/>
                      <a:r>
                        <a:rPr lang="en-US" dirty="0"/>
                        <a:t>Injection sites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ctr"/>
                      <a:r>
                        <a:rPr lang="en-US" dirty="0"/>
                        <a:t>←          Intravenous (IV)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6226701"/>
                  </a:ext>
                </a:extLst>
              </a:tr>
              <a:tr h="370840">
                <a:tc vMerge="1">
                  <a:txBody>
                    <a:bodyPr/>
                    <a:lstStyle/>
                    <a:p>
                      <a:endParaRPr lang="en-US" dirty="0"/>
                    </a:p>
                  </a:txBody>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dirty="0"/>
                        <a:t>←     Intramuscular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971111791"/>
                  </a:ext>
                </a:extLst>
              </a:tr>
              <a:tr h="370840">
                <a:tc>
                  <a:txBody>
                    <a:bodyPr/>
                    <a:lstStyle/>
                    <a:p>
                      <a:pPr algn="ctr"/>
                      <a:r>
                        <a:rPr lang="en-US" dirty="0"/>
                        <a:t>Viscosity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Thin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Thick</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1863190"/>
                  </a:ext>
                </a:extLst>
              </a:tr>
              <a:tr h="370840">
                <a:tc>
                  <a:txBody>
                    <a:bodyPr/>
                    <a:lstStyle/>
                    <a:p>
                      <a:pPr algn="ctr"/>
                      <a:r>
                        <a:rPr lang="en-US" dirty="0"/>
                        <a:t>Needle strength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Weak</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Strong</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5003312"/>
                  </a:ext>
                </a:extLst>
              </a:tr>
              <a:tr h="370840">
                <a:tc>
                  <a:txBody>
                    <a:bodyPr/>
                    <a:lstStyle/>
                    <a:p>
                      <a:pPr algn="ctr"/>
                      <a:r>
                        <a:rPr lang="en-US" dirty="0"/>
                        <a:t>Pain &amp; bruising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Low</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High</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4959469"/>
                  </a:ext>
                </a:extLst>
              </a:tr>
            </a:tbl>
          </a:graphicData>
        </a:graphic>
      </p:graphicFrame>
      <p:grpSp>
        <p:nvGrpSpPr>
          <p:cNvPr id="10" name="Group 9">
            <a:extLst>
              <a:ext uri="{FF2B5EF4-FFF2-40B4-BE49-F238E27FC236}">
                <a16:creationId xmlns:a16="http://schemas.microsoft.com/office/drawing/2014/main" id="{392535E5-4326-4735-86DC-D844E4C8C5C9}"/>
              </a:ext>
            </a:extLst>
          </p:cNvPr>
          <p:cNvGrpSpPr/>
          <p:nvPr/>
        </p:nvGrpSpPr>
        <p:grpSpPr>
          <a:xfrm>
            <a:off x="4341959" y="2045385"/>
            <a:ext cx="5075210" cy="2633934"/>
            <a:chOff x="4341959" y="2045385"/>
            <a:chExt cx="5075210" cy="2633934"/>
          </a:xfrm>
        </p:grpSpPr>
        <p:cxnSp>
          <p:nvCxnSpPr>
            <p:cNvPr id="11" name="Straight Arrow Connector 10">
              <a:extLst>
                <a:ext uri="{FF2B5EF4-FFF2-40B4-BE49-F238E27FC236}">
                  <a16:creationId xmlns:a16="http://schemas.microsoft.com/office/drawing/2014/main" id="{3027640D-9AE6-4ABD-9E62-641A8D603940}"/>
                </a:ext>
              </a:extLst>
            </p:cNvPr>
            <p:cNvCxnSpPr>
              <a:cxnSpLocks/>
            </p:cNvCxnSpPr>
            <p:nvPr/>
          </p:nvCxnSpPr>
          <p:spPr>
            <a:xfrm>
              <a:off x="4364966" y="2045385"/>
              <a:ext cx="50205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944F90D-4F9C-4AC8-AE8B-3A4D765CCF69}"/>
                </a:ext>
              </a:extLst>
            </p:cNvPr>
            <p:cNvCxnSpPr>
              <a:cxnSpLocks/>
            </p:cNvCxnSpPr>
            <p:nvPr/>
          </p:nvCxnSpPr>
          <p:spPr>
            <a:xfrm>
              <a:off x="4364966" y="3515265"/>
              <a:ext cx="50205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B5E6ECA-916E-402C-A05E-90B47C6F0252}"/>
                </a:ext>
              </a:extLst>
            </p:cNvPr>
            <p:cNvCxnSpPr>
              <a:cxnSpLocks/>
            </p:cNvCxnSpPr>
            <p:nvPr/>
          </p:nvCxnSpPr>
          <p:spPr>
            <a:xfrm>
              <a:off x="4396595" y="4061092"/>
              <a:ext cx="50205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C915FAD-4D89-4761-930D-E73349261557}"/>
                </a:ext>
              </a:extLst>
            </p:cNvPr>
            <p:cNvCxnSpPr>
              <a:cxnSpLocks/>
            </p:cNvCxnSpPr>
            <p:nvPr/>
          </p:nvCxnSpPr>
          <p:spPr>
            <a:xfrm>
              <a:off x="4341959" y="4679319"/>
              <a:ext cx="50205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9146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45321A-58EA-4718-B608-D814B1F78A2A}"/>
              </a:ext>
            </a:extLst>
          </p:cNvPr>
          <p:cNvSpPr>
            <a:spLocks noGrp="1"/>
          </p:cNvSpPr>
          <p:nvPr>
            <p:ph type="title"/>
          </p:nvPr>
        </p:nvSpPr>
        <p:spPr>
          <a:xfrm>
            <a:off x="4965430" y="629268"/>
            <a:ext cx="6586491" cy="1286160"/>
          </a:xfrm>
        </p:spPr>
        <p:txBody>
          <a:bodyPr vert="horz" lIns="91440" tIns="45720" rIns="91440" bIns="45720" rtlCol="0" anchor="b">
            <a:normAutofit/>
          </a:bodyPr>
          <a:lstStyle/>
          <a:p>
            <a:pPr algn="l"/>
            <a:r>
              <a:rPr lang="en-US" dirty="0">
                <a:solidFill>
                  <a:schemeClr val="tx1"/>
                </a:solidFill>
              </a:rPr>
              <a:t>Syringes: Volume</a:t>
            </a:r>
          </a:p>
        </p:txBody>
      </p:sp>
      <p:sp>
        <p:nvSpPr>
          <p:cNvPr id="7" name="Text Placeholder 6">
            <a:extLst>
              <a:ext uri="{FF2B5EF4-FFF2-40B4-BE49-F238E27FC236}">
                <a16:creationId xmlns:a16="http://schemas.microsoft.com/office/drawing/2014/main" id="{A8B61DFC-B345-4FBE-9104-BA6303F96DD4}"/>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marL="1143000" lvl="2" indent="-228600" fontAlgn="base">
              <a:spcBef>
                <a:spcPts val="0"/>
              </a:spcBef>
              <a:spcAft>
                <a:spcPts val="800"/>
              </a:spcAft>
              <a:buFont typeface="Arial" panose="020B0604020202020204" pitchFamily="34" charset="0"/>
              <a:buChar char="•"/>
            </a:pPr>
            <a:r>
              <a:rPr lang="en-US" sz="2000" dirty="0"/>
              <a:t>The volume of fluid that can be held in a syringe barrel</a:t>
            </a:r>
          </a:p>
          <a:p>
            <a:pPr marL="1143000" lvl="2" indent="-228600" fontAlgn="base">
              <a:spcBef>
                <a:spcPts val="0"/>
              </a:spcBef>
              <a:spcAft>
                <a:spcPts val="800"/>
              </a:spcAft>
              <a:buFont typeface="Arial" panose="020B0604020202020204" pitchFamily="34" charset="0"/>
              <a:buChar char="•"/>
            </a:pPr>
            <a:r>
              <a:rPr lang="en-US" sz="2000" dirty="0"/>
              <a:t>Marked by graduations on the size of the barrel</a:t>
            </a:r>
          </a:p>
          <a:p>
            <a:pPr marL="1143000" lvl="2" indent="-228600" fontAlgn="base">
              <a:spcBef>
                <a:spcPts val="0"/>
              </a:spcBef>
              <a:spcAft>
                <a:spcPts val="800"/>
              </a:spcAft>
              <a:buFont typeface="Arial" panose="020B0604020202020204" pitchFamily="34" charset="0"/>
              <a:buChar char="•"/>
            </a:pPr>
            <a:r>
              <a:rPr lang="en-US" sz="2000" dirty="0"/>
              <a:t>Range from 1/3 mL to 3 mL</a:t>
            </a:r>
          </a:p>
        </p:txBody>
      </p:sp>
      <p:pic>
        <p:nvPicPr>
          <p:cNvPr id="3" name="Picture 2" descr="A screenshot of a cell phone&#10;&#10;Description automatically generated">
            <a:extLst>
              <a:ext uri="{FF2B5EF4-FFF2-40B4-BE49-F238E27FC236}">
                <a16:creationId xmlns:a16="http://schemas.microsoft.com/office/drawing/2014/main" id="{5E227C22-26C3-40C6-B072-A190F43A5B19}"/>
              </a:ext>
            </a:extLst>
          </p:cNvPr>
          <p:cNvPicPr>
            <a:picLocks noChangeAspect="1"/>
          </p:cNvPicPr>
          <p:nvPr/>
        </p:nvPicPr>
        <p:blipFill rotWithShape="1">
          <a:blip r:embed="rId3">
            <a:extLst>
              <a:ext uri="{28A0092B-C50C-407E-A947-70E740481C1C}">
                <a14:useLocalDpi xmlns:a14="http://schemas.microsoft.com/office/drawing/2010/main" val="0"/>
              </a:ext>
            </a:extLst>
          </a:blip>
          <a:srcRect t="-23971" b="-23971"/>
          <a:stretch/>
        </p:blipFill>
        <p:spPr>
          <a:xfrm>
            <a:off x="-5914908"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FFB8963E-AD10-4960-88B5-083F44810B95}"/>
              </a:ext>
            </a:extLst>
          </p:cNvPr>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spcAft>
                <a:spcPts val="600"/>
              </a:spcAft>
              <a:defRPr/>
            </a:pPr>
            <a:fld id="{DB15D044-B35F-4A77-B573-9EB4C86BF88C}" type="slidenum">
              <a:rPr lang="en-US" smtClean="0">
                <a:solidFill>
                  <a:prstClr val="black">
                    <a:tint val="75000"/>
                  </a:prstClr>
                </a:solidFill>
                <a:latin typeface="Calibri" panose="020F0502020204030204"/>
              </a:rPr>
              <a:pPr>
                <a:spcAft>
                  <a:spcPts val="600"/>
                </a:spcAft>
                <a:defRPr/>
              </a:pPr>
              <a:t>11</a:t>
            </a:fld>
            <a:endParaRPr lang="en-US" dirty="0">
              <a:solidFill>
                <a:prstClr val="black">
                  <a:tint val="75000"/>
                </a:prstClr>
              </a:solidFill>
              <a:latin typeface="Calibri" panose="020F0502020204030204"/>
            </a:endParaRPr>
          </a:p>
        </p:txBody>
      </p:sp>
      <p:sp>
        <p:nvSpPr>
          <p:cNvPr id="8" name="Oval 7">
            <a:extLst>
              <a:ext uri="{FF2B5EF4-FFF2-40B4-BE49-F238E27FC236}">
                <a16:creationId xmlns:a16="http://schemas.microsoft.com/office/drawing/2014/main" id="{7E0BDED2-A681-4E50-84A2-B0C942C1D70A}"/>
              </a:ext>
            </a:extLst>
          </p:cNvPr>
          <p:cNvSpPr/>
          <p:nvPr/>
        </p:nvSpPr>
        <p:spPr>
          <a:xfrm>
            <a:off x="10644157" y="4673151"/>
            <a:ext cx="1503541" cy="1465183"/>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9" name="Group 8">
            <a:extLst>
              <a:ext uri="{FF2B5EF4-FFF2-40B4-BE49-F238E27FC236}">
                <a16:creationId xmlns:a16="http://schemas.microsoft.com/office/drawing/2014/main" id="{331FC770-77DF-433F-BA02-C3D6CFEF74C7}"/>
              </a:ext>
            </a:extLst>
          </p:cNvPr>
          <p:cNvGrpSpPr/>
          <p:nvPr/>
        </p:nvGrpSpPr>
        <p:grpSpPr>
          <a:xfrm>
            <a:off x="801706" y="-501650"/>
            <a:ext cx="3245304" cy="6858000"/>
            <a:chOff x="801706" y="-501650"/>
            <a:chExt cx="3245304" cy="6858000"/>
          </a:xfrm>
        </p:grpSpPr>
        <p:pic>
          <p:nvPicPr>
            <p:cNvPr id="4" name="Picture 3" descr="A picture containing text&#10;&#10;Description automatically generated">
              <a:extLst>
                <a:ext uri="{FF2B5EF4-FFF2-40B4-BE49-F238E27FC236}">
                  <a16:creationId xmlns:a16="http://schemas.microsoft.com/office/drawing/2014/main" id="{F374B74C-468B-427D-A214-FFB46C8D2F1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72" b="89872" l="9945" r="94360">
                          <a14:foregroundMark x1="32465" y1="86321" x2="94122" y2="65199"/>
                          <a14:foregroundMark x1="82572" y1="41548" x2="82813" y2="41509"/>
                          <a14:foregroundMark x1="68353" y1="43868" x2="78509" y2="42211"/>
                          <a14:foregroundMark x1="82813" y1="41509" x2="82813" y2="41509"/>
                          <a14:foregroundMark x1="69469" y1="23690" x2="80878" y2="23008"/>
                          <a14:foregroundMark x1="75174" y1="28197" x2="83309" y2="28197"/>
                          <a14:foregroundMark x1="83309" y1="28197" x2="83309" y2="28197"/>
                          <a14:foregroundMark x1="87871" y1="34103" x2="87629" y2="66026"/>
                          <a14:foregroundMark x1="87629" y1="66026" x2="80473" y2="70385"/>
                          <a14:foregroundMark x1="80473" y1="70385" x2="87932" y2="70897"/>
                          <a14:foregroundMark x1="87932" y1="70897" x2="93208" y2="64615"/>
                          <a14:foregroundMark x1="89145" y1="14744" x2="83748" y2="24487"/>
                          <a14:foregroundMark x1="83748" y1="24487" x2="89691" y2="15513"/>
                          <a14:foregroundMark x1="89691" y1="15513" x2="84900" y2="27308"/>
                          <a14:foregroundMark x1="84900" y1="27308" x2="84294" y2="27179"/>
                          <a14:foregroundMark x1="89919" y1="29653" x2="89388" y2="33846"/>
                          <a14:foregroundMark x1="91207" y1="19487" x2="90468" y2="25323"/>
                          <a14:foregroundMark x1="90084" y1="35980" x2="93572" y2="46667"/>
                          <a14:foregroundMark x1="89806" y1="35128" x2="90078" y2="35961"/>
                          <a14:foregroundMark x1="89388" y1="33846" x2="89806" y2="35128"/>
                          <a14:foregroundMark x1="93572" y1="46667" x2="89024" y2="46667"/>
                          <a14:foregroundMark x1="91510" y1="71923" x2="94360" y2="66154"/>
                          <a14:foregroundMark x1="80473" y1="42179" x2="77380" y2="42436"/>
                          <a14:foregroundMark x1="93814" y1="42436" x2="91328" y2="36667"/>
                          <a14:backgroundMark x1="82093" y1="59382" x2="75198" y2="64099"/>
                          <a14:backgroundMark x1="75198" y1="64099" x2="80159" y2="53721"/>
                          <a14:backgroundMark x1="80159" y1="53721" x2="82912" y2="59591"/>
                          <a14:backgroundMark x1="83209" y1="38103" x2="68378" y2="37841"/>
                          <a14:backgroundMark x1="68378" y1="37841" x2="75074" y2="33333"/>
                          <a14:backgroundMark x1="75074" y1="33333" x2="82391" y2="34224"/>
                          <a14:backgroundMark x1="82391" y1="34224" x2="83309" y2="37002"/>
                          <a14:backgroundMark x1="83309" y1="36792" x2="84425" y2="30975"/>
                          <a14:backgroundMark x1="79638" y1="63679" x2="84226" y2="60901"/>
                          <a14:backgroundMark x1="79909" y1="40353" x2="83263" y2="38974"/>
                          <a14:backgroundMark x1="90661" y1="32821" x2="93147" y2="24231"/>
                          <a14:backgroundMark x1="90176" y1="30385" x2="90176" y2="30385"/>
                          <a14:backgroundMark x1="90237" y1="35128" x2="90237" y2="35128"/>
                          <a14:backgroundMark x1="89691" y1="28974" x2="89691" y2="28974"/>
                          <a14:backgroundMark x1="89691" y1="28974" x2="90297" y2="27179"/>
                        </a14:backgroundRemoval>
                      </a14:imgEffect>
                      <a14:imgEffect>
                        <a14:saturation sat="0"/>
                      </a14:imgEffect>
                      <a14:imgEffect>
                        <a14:brightnessContrast bright="54000"/>
                      </a14:imgEffect>
                    </a14:imgLayer>
                  </a14:imgProps>
                </a:ext>
                <a:ext uri="{28A0092B-C50C-407E-A947-70E740481C1C}">
                  <a14:useLocalDpi xmlns:a14="http://schemas.microsoft.com/office/drawing/2010/main" val="0"/>
                </a:ext>
              </a:extLst>
            </a:blip>
            <a:stretch>
              <a:fillRect/>
            </a:stretch>
          </p:blipFill>
          <p:spPr>
            <a:xfrm rot="5680767">
              <a:off x="-1004642" y="1304698"/>
              <a:ext cx="6858000" cy="3245304"/>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B8F580C5-08BE-4802-AA4D-1C96A321D229}"/>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9958" b="89990" l="9995" r="94122">
                          <a14:foregroundMark x1="62564" y1="76011" x2="63348" y2="75742"/>
                          <a14:foregroundMark x1="61039" y1="76533" x2="62116" y2="76164"/>
                          <a14:foregroundMark x1="54691" y1="78707" x2="55054" y2="78583"/>
                          <a14:foregroundMark x1="54192" y1="78878" x2="54651" y2="78721"/>
                          <a14:foregroundMark x1="32465" y1="86321" x2="53935" y2="78966"/>
                          <a14:foregroundMark x1="27480" y1="58805" x2="42535" y2="53249"/>
                          <a14:foregroundMark x1="42535" y1="53249" x2="35491" y2="50052"/>
                          <a14:foregroundMark x1="35491" y1="50052" x2="27381" y2="51415"/>
                          <a14:backgroundMark x1="82093" y1="59382" x2="75198" y2="64099"/>
                          <a14:backgroundMark x1="75198" y1="64099" x2="80159" y2="53721"/>
                          <a14:backgroundMark x1="80159" y1="53721" x2="82912" y2="59591"/>
                          <a14:backgroundMark x1="83209" y1="38103" x2="68378" y2="37841"/>
                          <a14:backgroundMark x1="68378" y1="37841" x2="75074" y2="33333"/>
                          <a14:backgroundMark x1="75074" y1="33333" x2="82391" y2="34224"/>
                          <a14:backgroundMark x1="82391" y1="34224" x2="83309" y2="37002"/>
                          <a14:backgroundMark x1="83309" y1="36792" x2="84425" y2="30975"/>
                          <a14:backgroundMark x1="79638" y1="63679" x2="84226" y2="60901"/>
                          <a14:backgroundMark x1="55382" y1="83438" x2="48438" y2="37317"/>
                          <a14:backgroundMark x1="48438" y1="37317" x2="54688" y2="26205"/>
                          <a14:backgroundMark x1="54688" y1="26205" x2="88318" y2="22642"/>
                          <a14:backgroundMark x1="88318" y1="22642" x2="92485" y2="34329"/>
                          <a14:backgroundMark x1="92485" y1="34329" x2="93403" y2="54665"/>
                          <a14:backgroundMark x1="93403" y1="54665" x2="90303" y2="68816"/>
                          <a14:backgroundMark x1="90303" y1="68816" x2="75595" y2="76258"/>
                          <a14:backgroundMark x1="75595" y1="76258" x2="56151" y2="78407"/>
                          <a14:backgroundMark x1="55977" y1="73532" x2="93204" y2="63784"/>
                          <a14:backgroundMark x1="51736" y1="49266" x2="81374" y2="46855"/>
                          <a14:backgroundMark x1="81374" y1="46855" x2="75124" y2="55451"/>
                          <a14:backgroundMark x1="75124" y1="55451" x2="52108" y2="50000"/>
                          <a14:backgroundMark x1="52108" y1="50000" x2="59648" y2="48532"/>
                          <a14:backgroundMark x1="59648" y1="48532" x2="79241" y2="25839"/>
                          <a14:backgroundMark x1="79241" y1="25839" x2="86880" y2="32285"/>
                          <a14:backgroundMark x1="86880" y1="32285" x2="91344" y2="50943"/>
                          <a14:backgroundMark x1="91344" y1="50943" x2="92361" y2="66824"/>
                          <a14:backgroundMark x1="92361" y1="66824" x2="87525" y2="77987"/>
                          <a14:backgroundMark x1="87525" y1="77987" x2="78348" y2="86373"/>
                          <a14:backgroundMark x1="78348" y1="86373" x2="69841" y2="88312"/>
                          <a14:backgroundMark x1="69841" y1="88312" x2="62277" y2="85273"/>
                          <a14:backgroundMark x1="62277" y1="85273" x2="56275" y2="77411"/>
                          <a14:backgroundMark x1="56275" y1="77411" x2="53819" y2="43239"/>
                          <a14:backgroundMark x1="53819" y1="43239" x2="53919" y2="35797"/>
                          <a14:backgroundMark x1="44296" y1="37421" x2="40476" y2="24109"/>
                          <a14:backgroundMark x1="40476" y1="24109" x2="47520" y2="20650"/>
                          <a14:backgroundMark x1="47520" y1="20650" x2="52257" y2="32862"/>
                          <a14:backgroundMark x1="52257" y1="32862" x2="45759" y2="40356"/>
                          <a14:backgroundMark x1="45759" y1="40356" x2="42758" y2="25996"/>
                          <a14:backgroundMark x1="42758" y1="25996" x2="44196" y2="29665"/>
                          <a14:backgroundMark x1="76042" y1="25786" x2="80903" y2="36583"/>
                          <a14:backgroundMark x1="80903" y1="36583" x2="75074" y2="45231"/>
                          <a14:backgroundMark x1="75074" y1="45231" x2="67932" y2="45126"/>
                          <a14:backgroundMark x1="67932" y1="45126" x2="82168" y2="44025"/>
                          <a14:backgroundMark x1="59648" y1="78197" x2="90774" y2="66300"/>
                          <a14:backgroundMark x1="69320" y1="42925" x2="83457" y2="42558"/>
                          <a14:backgroundMark x1="92361" y1="66824" x2="91468" y2="68606"/>
                          <a14:backgroundMark x1="81176" y1="28197" x2="73537" y2="28354"/>
                          <a14:backgroundMark x1="73537" y1="28354" x2="72346" y2="61530"/>
                          <a14:backgroundMark x1="72346" y1="61530" x2="67609" y2="74476"/>
                          <a14:backgroundMark x1="67609" y1="74476" x2="60714" y2="79665"/>
                          <a14:backgroundMark x1="60714" y1="79665" x2="63170" y2="43187"/>
                          <a14:backgroundMark x1="63170" y1="43187" x2="66716" y2="28249"/>
                          <a14:backgroundMark x1="66716" y1="28249" x2="73413" y2="22327"/>
                          <a14:backgroundMark x1="73413" y1="22327" x2="80184" y2="26572"/>
                          <a14:backgroundMark x1="80184" y1="26572" x2="81225" y2="29403"/>
                          <a14:backgroundMark x1="54291" y1="84906" x2="54688" y2="75367"/>
                          <a14:backgroundMark x1="60243" y1="78512" x2="61260" y2="79560"/>
                          <a14:backgroundMark x1="68428" y1="44759" x2="69469" y2="41300"/>
                          <a14:backgroundMark x1="55109" y1="81447" x2="55084" y2="80660"/>
                          <a14:backgroundMark x1="60243" y1="78512" x2="60938" y2="76363"/>
                          <a14:backgroundMark x1="61781" y1="78249" x2="61855" y2="74948"/>
                          <a14:backgroundMark x1="93403" y1="63784" x2="93601" y2="69078"/>
                          <a14:backgroundMark x1="54663" y1="75000" x2="55779" y2="78459"/>
                          <a14:backgroundMark x1="54092" y1="79979" x2="53844" y2="73899"/>
                          <a14:backgroundMark x1="63120" y1="78040" x2="59896" y2="69969"/>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680767">
              <a:off x="-1004642" y="1304698"/>
              <a:ext cx="6858000" cy="3245304"/>
            </a:xfrm>
            <a:prstGeom prst="rect">
              <a:avLst/>
            </a:prstGeom>
          </p:spPr>
        </p:pic>
      </p:grpSp>
    </p:spTree>
    <p:extLst>
      <p:ext uri="{BB962C8B-B14F-4D97-AF65-F5344CB8AC3E}">
        <p14:creationId xmlns:p14="http://schemas.microsoft.com/office/powerpoint/2010/main" val="676494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B8963E-AD10-4960-88B5-083F44810B95}"/>
              </a:ext>
            </a:extLst>
          </p:cNvPr>
          <p:cNvSpPr>
            <a:spLocks noGrp="1"/>
          </p:cNvSpPr>
          <p:nvPr>
            <p:ph type="sldNum" sz="quarter" idx="12"/>
          </p:nvPr>
        </p:nvSpPr>
        <p:spPr/>
        <p:txBody>
          <a:bodyPr/>
          <a:lstStyle/>
          <a:p>
            <a:fld id="{DB15D044-B35F-4A77-B573-9EB4C86BF88C}" type="slidenum">
              <a:rPr lang="en-US" smtClean="0"/>
              <a:t>12</a:t>
            </a:fld>
            <a:endParaRPr lang="en-US" dirty="0"/>
          </a:p>
        </p:txBody>
      </p:sp>
      <p:sp>
        <p:nvSpPr>
          <p:cNvPr id="7" name="Text Placeholder 6">
            <a:extLst>
              <a:ext uri="{FF2B5EF4-FFF2-40B4-BE49-F238E27FC236}">
                <a16:creationId xmlns:a16="http://schemas.microsoft.com/office/drawing/2014/main" id="{A8B61DFC-B345-4FBE-9104-BA6303F96DD4}"/>
              </a:ext>
            </a:extLst>
          </p:cNvPr>
          <p:cNvSpPr>
            <a:spLocks noGrp="1"/>
          </p:cNvSpPr>
          <p:nvPr>
            <p:ph type="body" sz="half" idx="2"/>
          </p:nvPr>
        </p:nvSpPr>
        <p:spPr/>
        <p:txBody>
          <a:bodyPr>
            <a:normAutofit/>
          </a:bodyPr>
          <a:lstStyle/>
          <a:p>
            <a:pPr>
              <a:spcBef>
                <a:spcPts val="0"/>
              </a:spcBef>
              <a:spcAft>
                <a:spcPts val="0"/>
              </a:spcAft>
            </a:pPr>
            <a:endParaRPr lang="en-US" sz="2800" dirty="0"/>
          </a:p>
          <a:p>
            <a:pPr marL="1143000" lvl="2" indent="-228600" fontAlgn="base">
              <a:spcBef>
                <a:spcPts val="0"/>
              </a:spcBef>
              <a:spcAft>
                <a:spcPts val="800"/>
              </a:spcAft>
              <a:buFont typeface="Arial" panose="020B0604020202020204" pitchFamily="34" charset="0"/>
              <a:buChar char="•"/>
            </a:pPr>
            <a:r>
              <a:rPr lang="en-US" sz="2800" dirty="0">
                <a:solidFill>
                  <a:srgbClr val="000000"/>
                </a:solidFill>
                <a:latin typeface="+mj-lt"/>
              </a:rPr>
              <a:t>How do the length, gauge, and volumes fit together?</a:t>
            </a:r>
          </a:p>
          <a:p>
            <a:pPr marL="1143000" lvl="2" indent="-228600" fontAlgn="base">
              <a:spcBef>
                <a:spcPts val="0"/>
              </a:spcBef>
              <a:spcAft>
                <a:spcPts val="800"/>
              </a:spcAft>
              <a:buFont typeface="Arial" panose="020B0604020202020204" pitchFamily="34" charset="0"/>
              <a:buChar char="•"/>
            </a:pPr>
            <a:r>
              <a:rPr lang="en-US" sz="2800" dirty="0">
                <a:solidFill>
                  <a:srgbClr val="000000"/>
                </a:solidFill>
                <a:latin typeface="+mj-lt"/>
              </a:rPr>
              <a:t>Stock lower quantities of</a:t>
            </a:r>
          </a:p>
          <a:p>
            <a:pPr marL="1600200" lvl="3" indent="-228600" fontAlgn="base">
              <a:spcBef>
                <a:spcPts val="0"/>
              </a:spcBef>
              <a:spcAft>
                <a:spcPts val="800"/>
              </a:spcAft>
              <a:buFont typeface="Arial" panose="020B0604020202020204" pitchFamily="34" charset="0"/>
              <a:buChar char="•"/>
            </a:pPr>
            <a:r>
              <a:rPr lang="en-US" sz="2800" dirty="0">
                <a:solidFill>
                  <a:srgbClr val="000000"/>
                </a:solidFill>
                <a:latin typeface="+mj-lt"/>
              </a:rPr>
              <a:t>31g 5/16 inch  1mL, 30g ½ inch  1mL, any 31-27g in 0.5mL, 27g 5/8 inch  1mL, 18g-25g 1 ½ inch  3 mL</a:t>
            </a:r>
          </a:p>
          <a:p>
            <a:pPr marL="1143000" lvl="2" indent="-228600" fontAlgn="base">
              <a:spcBef>
                <a:spcPts val="0"/>
              </a:spcBef>
              <a:spcAft>
                <a:spcPts val="800"/>
              </a:spcAft>
              <a:buFont typeface="Arial" panose="020B0604020202020204" pitchFamily="34" charset="0"/>
              <a:buChar char="•"/>
            </a:pPr>
            <a:r>
              <a:rPr lang="en-US" sz="2800" dirty="0">
                <a:solidFill>
                  <a:srgbClr val="000000"/>
                </a:solidFill>
                <a:latin typeface="+mj-lt"/>
              </a:rPr>
              <a:t>Stock higher quantities of</a:t>
            </a:r>
          </a:p>
          <a:p>
            <a:pPr marL="1600200" lvl="3" indent="-228600" fontAlgn="base">
              <a:spcBef>
                <a:spcPts val="0"/>
              </a:spcBef>
              <a:spcAft>
                <a:spcPts val="800"/>
              </a:spcAft>
              <a:buFont typeface="Arial" panose="020B0604020202020204" pitchFamily="34" charset="0"/>
              <a:buChar char="•"/>
            </a:pPr>
            <a:r>
              <a:rPr lang="en-US" sz="2800" dirty="0">
                <a:solidFill>
                  <a:srgbClr val="000000"/>
                </a:solidFill>
                <a:latin typeface="+mj-lt"/>
              </a:rPr>
              <a:t>30g 5/16 inch  1mL, 29g ½ inch  1mL, 28g ½ inch  1mL, and 27g ½ inch  1mL</a:t>
            </a:r>
          </a:p>
        </p:txBody>
      </p:sp>
      <p:sp>
        <p:nvSpPr>
          <p:cNvPr id="6" name="Title 5">
            <a:extLst>
              <a:ext uri="{FF2B5EF4-FFF2-40B4-BE49-F238E27FC236}">
                <a16:creationId xmlns:a16="http://schemas.microsoft.com/office/drawing/2014/main" id="{6645321A-58EA-4718-B608-D814B1F78A2A}"/>
              </a:ext>
            </a:extLst>
          </p:cNvPr>
          <p:cNvSpPr>
            <a:spLocks noGrp="1"/>
          </p:cNvSpPr>
          <p:nvPr>
            <p:ph type="title"/>
          </p:nvPr>
        </p:nvSpPr>
        <p:spPr/>
        <p:txBody>
          <a:bodyPr>
            <a:normAutofit fontScale="90000"/>
          </a:bodyPr>
          <a:lstStyle/>
          <a:p>
            <a:r>
              <a:rPr lang="en-US" dirty="0"/>
              <a:t>Syringes: Size Summary</a:t>
            </a:r>
          </a:p>
        </p:txBody>
      </p:sp>
      <p:sp>
        <p:nvSpPr>
          <p:cNvPr id="8" name="Oval 7">
            <a:extLst>
              <a:ext uri="{FF2B5EF4-FFF2-40B4-BE49-F238E27FC236}">
                <a16:creationId xmlns:a16="http://schemas.microsoft.com/office/drawing/2014/main" id="{9EF5C829-3C15-4EBC-8229-01ADAEBE24AD}"/>
              </a:ext>
            </a:extLst>
          </p:cNvPr>
          <p:cNvSpPr/>
          <p:nvPr/>
        </p:nvSpPr>
        <p:spPr>
          <a:xfrm>
            <a:off x="10644157" y="4673151"/>
            <a:ext cx="1503541" cy="146518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109866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3560A-BBEC-4BD2-B5D7-B2DE36F7C328}"/>
              </a:ext>
            </a:extLst>
          </p:cNvPr>
          <p:cNvSpPr>
            <a:spLocks noGrp="1"/>
          </p:cNvSpPr>
          <p:nvPr>
            <p:ph sz="half" idx="2"/>
          </p:nvPr>
        </p:nvSpPr>
        <p:spPr/>
        <p:txBody>
          <a:bodyPr>
            <a:normAutofit fontScale="85000" lnSpcReduction="10000"/>
          </a:bodyPr>
          <a:lstStyle/>
          <a:p>
            <a:r>
              <a:rPr lang="en-US" dirty="0"/>
              <a:t>No one size fits all</a:t>
            </a:r>
          </a:p>
          <a:p>
            <a:r>
              <a:rPr lang="en-US" dirty="0"/>
              <a:t>For example</a:t>
            </a:r>
          </a:p>
          <a:p>
            <a:pPr lvl="1"/>
            <a:r>
              <a:rPr lang="en-US" dirty="0"/>
              <a:t>A participant asks for 29g 5/16” 1cc syringes</a:t>
            </a:r>
          </a:p>
          <a:p>
            <a:pPr lvl="1"/>
            <a:r>
              <a:rPr lang="en-US" dirty="0">
                <a:solidFill>
                  <a:srgbClr val="0070C0"/>
                </a:solidFill>
              </a:rPr>
              <a:t>For sizes, I have either 29g ½” or 30g 5/16”. Do you want some of each size?</a:t>
            </a:r>
          </a:p>
          <a:p>
            <a:pPr lvl="1"/>
            <a:r>
              <a:rPr lang="en-US" dirty="0"/>
              <a:t>Participant says, “Actually not the short ones (1/2”) I prefer the 30 5/16”</a:t>
            </a:r>
          </a:p>
          <a:p>
            <a:pPr lvl="1"/>
            <a:r>
              <a:rPr lang="en-US" dirty="0">
                <a:solidFill>
                  <a:srgbClr val="0070C0"/>
                </a:solidFill>
              </a:rPr>
              <a:t>I want to clear up information about the sizes: 5/16” is shorter than ½”. If it helps, the 29g ½” have a green label and the 30g 5/16” have a blue label. Here’s a picture of needle lengths to help make this clear.</a:t>
            </a:r>
          </a:p>
          <a:p>
            <a:pPr lvl="1"/>
            <a:r>
              <a:rPr lang="en-US" dirty="0"/>
              <a:t>I want the 29g ½” if that’s the long needle.</a:t>
            </a:r>
          </a:p>
        </p:txBody>
      </p:sp>
      <p:sp>
        <p:nvSpPr>
          <p:cNvPr id="4" name="Title 3">
            <a:extLst>
              <a:ext uri="{FF2B5EF4-FFF2-40B4-BE49-F238E27FC236}">
                <a16:creationId xmlns:a16="http://schemas.microsoft.com/office/drawing/2014/main" id="{970C1683-E9D9-41C5-9095-8DC247045732}"/>
              </a:ext>
            </a:extLst>
          </p:cNvPr>
          <p:cNvSpPr>
            <a:spLocks noGrp="1"/>
          </p:cNvSpPr>
          <p:nvPr>
            <p:ph type="title"/>
          </p:nvPr>
        </p:nvSpPr>
        <p:spPr/>
        <p:txBody>
          <a:bodyPr>
            <a:normAutofit fontScale="90000"/>
          </a:bodyPr>
          <a:lstStyle/>
          <a:p>
            <a:r>
              <a:rPr lang="en-US" dirty="0"/>
              <a:t>Syringes: Size Summary</a:t>
            </a:r>
          </a:p>
        </p:txBody>
      </p:sp>
      <p:sp>
        <p:nvSpPr>
          <p:cNvPr id="5" name="Slide Number Placeholder 4">
            <a:extLst>
              <a:ext uri="{FF2B5EF4-FFF2-40B4-BE49-F238E27FC236}">
                <a16:creationId xmlns:a16="http://schemas.microsoft.com/office/drawing/2014/main" id="{B732110B-7269-41E9-AAA6-FE8AE1D3819B}"/>
              </a:ext>
            </a:extLst>
          </p:cNvPr>
          <p:cNvSpPr>
            <a:spLocks noGrp="1"/>
          </p:cNvSpPr>
          <p:nvPr>
            <p:ph type="sldNum" sz="quarter" idx="12"/>
          </p:nvPr>
        </p:nvSpPr>
        <p:spPr/>
        <p:txBody>
          <a:bodyPr/>
          <a:lstStyle/>
          <a:p>
            <a:fld id="{DB15D044-B35F-4A77-B573-9EB4C86BF88C}" type="slidenum">
              <a:rPr lang="en-US" smtClean="0"/>
              <a:t>13</a:t>
            </a:fld>
            <a:endParaRPr lang="en-US" dirty="0"/>
          </a:p>
        </p:txBody>
      </p:sp>
      <p:graphicFrame>
        <p:nvGraphicFramePr>
          <p:cNvPr id="6" name="Diagram 5">
            <a:extLst>
              <a:ext uri="{FF2B5EF4-FFF2-40B4-BE49-F238E27FC236}">
                <a16:creationId xmlns:a16="http://schemas.microsoft.com/office/drawing/2014/main" id="{E865C248-9C29-4B27-B5BD-D1D7B016069A}"/>
              </a:ext>
            </a:extLst>
          </p:cNvPr>
          <p:cNvGraphicFramePr/>
          <p:nvPr>
            <p:extLst>
              <p:ext uri="{D42A27DB-BD31-4B8C-83A1-F6EECF244321}">
                <p14:modId xmlns:p14="http://schemas.microsoft.com/office/powerpoint/2010/main" val="1710955177"/>
              </p:ext>
            </p:extLst>
          </p:nvPr>
        </p:nvGraphicFramePr>
        <p:xfrm>
          <a:off x="-1049867" y="93203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287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9590356A-4AF1-4C90-98EF-2D6E476B6EE9}"/>
              </a:ext>
            </a:extLst>
          </p:cNvPr>
          <p:cNvGrpSpPr/>
          <p:nvPr/>
        </p:nvGrpSpPr>
        <p:grpSpPr>
          <a:xfrm rot="20949950">
            <a:off x="3587974" y="5215081"/>
            <a:ext cx="5211186" cy="803729"/>
            <a:chOff x="-1566153" y="1058337"/>
            <a:chExt cx="5211186" cy="803729"/>
          </a:xfrm>
        </p:grpSpPr>
        <p:grpSp>
          <p:nvGrpSpPr>
            <p:cNvPr id="77" name="Group 76">
              <a:extLst>
                <a:ext uri="{FF2B5EF4-FFF2-40B4-BE49-F238E27FC236}">
                  <a16:creationId xmlns:a16="http://schemas.microsoft.com/office/drawing/2014/main" id="{5590CDC2-3AB4-4249-A64F-FF9E53F8B4AC}"/>
                </a:ext>
              </a:extLst>
            </p:cNvPr>
            <p:cNvGrpSpPr/>
            <p:nvPr/>
          </p:nvGrpSpPr>
          <p:grpSpPr>
            <a:xfrm>
              <a:off x="-1566153" y="1058337"/>
              <a:ext cx="3073220" cy="803729"/>
              <a:chOff x="-1718376" y="3259652"/>
              <a:chExt cx="3073220" cy="803729"/>
            </a:xfrm>
          </p:grpSpPr>
          <p:sp>
            <p:nvSpPr>
              <p:cNvPr id="82" name="Rectangle: Rounded Corners 81">
                <a:extLst>
                  <a:ext uri="{FF2B5EF4-FFF2-40B4-BE49-F238E27FC236}">
                    <a16:creationId xmlns:a16="http://schemas.microsoft.com/office/drawing/2014/main" id="{696CE0A3-EE59-4990-B382-3AC275FF273E}"/>
                  </a:ext>
                </a:extLst>
              </p:cNvPr>
              <p:cNvSpPr/>
              <p:nvPr/>
            </p:nvSpPr>
            <p:spPr>
              <a:xfrm flipH="1">
                <a:off x="-4496" y="3692096"/>
                <a:ext cx="1016067" cy="37128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sp>
            <p:nvSpPr>
              <p:cNvPr id="80" name="Rectangle: Rounded Corners 79">
                <a:extLst>
                  <a:ext uri="{FF2B5EF4-FFF2-40B4-BE49-F238E27FC236}">
                    <a16:creationId xmlns:a16="http://schemas.microsoft.com/office/drawing/2014/main" id="{2FFE2745-8357-469D-B86D-61E00D115349}"/>
                  </a:ext>
                </a:extLst>
              </p:cNvPr>
              <p:cNvSpPr/>
              <p:nvPr/>
            </p:nvSpPr>
            <p:spPr>
              <a:xfrm flipH="1">
                <a:off x="-1718376" y="3259652"/>
                <a:ext cx="3073220" cy="5588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grpSp>
        <p:sp>
          <p:nvSpPr>
            <p:cNvPr id="78" name="Rectangle: Rounded Corners 77">
              <a:extLst>
                <a:ext uri="{FF2B5EF4-FFF2-40B4-BE49-F238E27FC236}">
                  <a16:creationId xmlns:a16="http://schemas.microsoft.com/office/drawing/2014/main" id="{A4375B7A-FC71-4502-BFF5-D80308C9472A}"/>
                </a:ext>
              </a:extLst>
            </p:cNvPr>
            <p:cNvSpPr/>
            <p:nvPr/>
          </p:nvSpPr>
          <p:spPr>
            <a:xfrm>
              <a:off x="1109132" y="1349046"/>
              <a:ext cx="2535901" cy="479754"/>
            </a:xfrm>
            <a:prstGeom prst="roundRect">
              <a:avLst>
                <a:gd name="adj" fmla="val 3744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pc="100" dirty="0">
                  <a:solidFill>
                    <a:schemeClr val="tx1"/>
                  </a:solidFill>
                  <a:latin typeface="Arial" panose="020B0604020202020204" pitchFamily="34" charset="0"/>
                  <a:cs typeface="Arial" panose="020B0604020202020204" pitchFamily="34" charset="0"/>
                </a:rPr>
                <a:t>I want the 29g 1/2“ if that’s the long needle</a:t>
              </a:r>
            </a:p>
          </p:txBody>
        </p:sp>
      </p:grpSp>
      <p:grpSp>
        <p:nvGrpSpPr>
          <p:cNvPr id="44" name="Group 43">
            <a:extLst>
              <a:ext uri="{FF2B5EF4-FFF2-40B4-BE49-F238E27FC236}">
                <a16:creationId xmlns:a16="http://schemas.microsoft.com/office/drawing/2014/main" id="{E88BB5CE-95D1-4FEB-9388-E78F9A394A84}"/>
              </a:ext>
            </a:extLst>
          </p:cNvPr>
          <p:cNvGrpSpPr/>
          <p:nvPr/>
        </p:nvGrpSpPr>
        <p:grpSpPr>
          <a:xfrm rot="20986940">
            <a:off x="2697185" y="2886516"/>
            <a:ext cx="5852892" cy="803795"/>
            <a:chOff x="-1909069" y="3259652"/>
            <a:chExt cx="5852892" cy="803795"/>
          </a:xfrm>
        </p:grpSpPr>
        <p:grpSp>
          <p:nvGrpSpPr>
            <p:cNvPr id="23" name="Group 22">
              <a:extLst>
                <a:ext uri="{FF2B5EF4-FFF2-40B4-BE49-F238E27FC236}">
                  <a16:creationId xmlns:a16="http://schemas.microsoft.com/office/drawing/2014/main" id="{BD5FFB84-B12F-4F05-AA50-3B2E8477ED2E}"/>
                </a:ext>
              </a:extLst>
            </p:cNvPr>
            <p:cNvGrpSpPr/>
            <p:nvPr/>
          </p:nvGrpSpPr>
          <p:grpSpPr>
            <a:xfrm>
              <a:off x="-1909069" y="3259652"/>
              <a:ext cx="3416136" cy="803795"/>
              <a:chOff x="-2061292" y="3259652"/>
              <a:chExt cx="3416136" cy="803795"/>
            </a:xfrm>
          </p:grpSpPr>
          <p:grpSp>
            <p:nvGrpSpPr>
              <p:cNvPr id="17" name="Group 16">
                <a:extLst>
                  <a:ext uri="{FF2B5EF4-FFF2-40B4-BE49-F238E27FC236}">
                    <a16:creationId xmlns:a16="http://schemas.microsoft.com/office/drawing/2014/main" id="{683005AA-BB26-4892-9436-1FF66E43A5FA}"/>
                  </a:ext>
                </a:extLst>
              </p:cNvPr>
              <p:cNvGrpSpPr/>
              <p:nvPr/>
            </p:nvGrpSpPr>
            <p:grpSpPr>
              <a:xfrm flipH="1">
                <a:off x="-2061292" y="3471294"/>
                <a:ext cx="3324940" cy="592153"/>
                <a:chOff x="1109132" y="4301039"/>
                <a:chExt cx="3838103" cy="753622"/>
              </a:xfrm>
            </p:grpSpPr>
            <p:sp>
              <p:nvSpPr>
                <p:cNvPr id="15" name="Rectangle: Rounded Corners 14">
                  <a:extLst>
                    <a:ext uri="{FF2B5EF4-FFF2-40B4-BE49-F238E27FC236}">
                      <a16:creationId xmlns:a16="http://schemas.microsoft.com/office/drawing/2014/main" id="{AF6B8241-21E6-4A56-9715-CB2FB18E116D}"/>
                    </a:ext>
                  </a:extLst>
                </p:cNvPr>
                <p:cNvSpPr/>
                <p:nvPr/>
              </p:nvSpPr>
              <p:spPr>
                <a:xfrm>
                  <a:off x="1109132" y="4301039"/>
                  <a:ext cx="3547533" cy="711204"/>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9DA559F8-6D7D-499F-AED7-CD2FB0ABD20E}"/>
                    </a:ext>
                  </a:extLst>
                </p:cNvPr>
                <p:cNvSpPr/>
                <p:nvPr/>
              </p:nvSpPr>
              <p:spPr>
                <a:xfrm>
                  <a:off x="1399703" y="4343457"/>
                  <a:ext cx="3547532" cy="71120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grpSp>
          <p:sp>
            <p:nvSpPr>
              <p:cNvPr id="22" name="Rectangle: Rounded Corners 21">
                <a:extLst>
                  <a:ext uri="{FF2B5EF4-FFF2-40B4-BE49-F238E27FC236}">
                    <a16:creationId xmlns:a16="http://schemas.microsoft.com/office/drawing/2014/main" id="{95CF9A3C-B72F-4E38-A8A5-4EAEDC2BB4A1}"/>
                  </a:ext>
                </a:extLst>
              </p:cNvPr>
              <p:cNvSpPr/>
              <p:nvPr/>
            </p:nvSpPr>
            <p:spPr>
              <a:xfrm flipH="1">
                <a:off x="-1718376" y="3259652"/>
                <a:ext cx="3073220" cy="5588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grpSp>
        <p:sp>
          <p:nvSpPr>
            <p:cNvPr id="9" name="Rectangle: Rounded Corners 8">
              <a:extLst>
                <a:ext uri="{FF2B5EF4-FFF2-40B4-BE49-F238E27FC236}">
                  <a16:creationId xmlns:a16="http://schemas.microsoft.com/office/drawing/2014/main" id="{916A2B54-CFFD-45B4-82AE-9DC721AB7DEB}"/>
                </a:ext>
              </a:extLst>
            </p:cNvPr>
            <p:cNvSpPr/>
            <p:nvPr/>
          </p:nvSpPr>
          <p:spPr>
            <a:xfrm>
              <a:off x="1109133" y="3400209"/>
              <a:ext cx="2834690" cy="629906"/>
            </a:xfrm>
            <a:prstGeom prst="roundRect">
              <a:avLst>
                <a:gd name="adj" fmla="val 290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pc="100" dirty="0">
                  <a:solidFill>
                    <a:schemeClr val="tx1"/>
                  </a:solidFill>
                  <a:latin typeface="Arial" panose="020B0604020202020204" pitchFamily="34" charset="0"/>
                  <a:cs typeface="Arial" panose="020B0604020202020204" pitchFamily="34" charset="0"/>
                </a:rPr>
                <a:t>Actually not the short ones (1/2”) I prefer the 30 5/16”</a:t>
              </a:r>
            </a:p>
          </p:txBody>
        </p:sp>
      </p:grpSp>
      <p:grpSp>
        <p:nvGrpSpPr>
          <p:cNvPr id="43" name="Group 42">
            <a:extLst>
              <a:ext uri="{FF2B5EF4-FFF2-40B4-BE49-F238E27FC236}">
                <a16:creationId xmlns:a16="http://schemas.microsoft.com/office/drawing/2014/main" id="{1D2E76BF-966A-4D42-9B91-6B39623D55A1}"/>
              </a:ext>
            </a:extLst>
          </p:cNvPr>
          <p:cNvGrpSpPr/>
          <p:nvPr/>
        </p:nvGrpSpPr>
        <p:grpSpPr>
          <a:xfrm rot="20971975">
            <a:off x="5777067" y="1522614"/>
            <a:ext cx="5720765" cy="820416"/>
            <a:chOff x="2144720" y="2396067"/>
            <a:chExt cx="5720765" cy="820416"/>
          </a:xfrm>
        </p:grpSpPr>
        <p:grpSp>
          <p:nvGrpSpPr>
            <p:cNvPr id="37" name="Group 36">
              <a:extLst>
                <a:ext uri="{FF2B5EF4-FFF2-40B4-BE49-F238E27FC236}">
                  <a16:creationId xmlns:a16="http://schemas.microsoft.com/office/drawing/2014/main" id="{77E9D0AA-38D6-4C0F-8654-96DC520D7DAB}"/>
                </a:ext>
              </a:extLst>
            </p:cNvPr>
            <p:cNvGrpSpPr/>
            <p:nvPr/>
          </p:nvGrpSpPr>
          <p:grpSpPr>
            <a:xfrm>
              <a:off x="4464587" y="2396067"/>
              <a:ext cx="3400898" cy="820416"/>
              <a:chOff x="5371071" y="2912469"/>
              <a:chExt cx="3400898" cy="820416"/>
            </a:xfrm>
          </p:grpSpPr>
          <p:sp>
            <p:nvSpPr>
              <p:cNvPr id="38" name="Rectangle: Rounded Corners 37">
                <a:extLst>
                  <a:ext uri="{FF2B5EF4-FFF2-40B4-BE49-F238E27FC236}">
                    <a16:creationId xmlns:a16="http://schemas.microsoft.com/office/drawing/2014/main" id="{1CB8A56E-837B-4140-9634-42264AB7B374}"/>
                  </a:ext>
                </a:extLst>
              </p:cNvPr>
              <p:cNvSpPr/>
              <p:nvPr/>
            </p:nvSpPr>
            <p:spPr>
              <a:xfrm>
                <a:off x="5462267" y="3124109"/>
                <a:ext cx="3073220" cy="558823"/>
              </a:xfrm>
              <a:prstGeom prst="roundRect">
                <a:avLst>
                  <a:gd name="adj" fmla="val 50000"/>
                </a:avLst>
              </a:prstGeom>
              <a:solidFill>
                <a:srgbClr val="166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4AB724E2-3704-4F5D-A831-1514F5676A79}"/>
                  </a:ext>
                </a:extLst>
              </p:cNvPr>
              <p:cNvGrpSpPr/>
              <p:nvPr/>
            </p:nvGrpSpPr>
            <p:grpSpPr>
              <a:xfrm>
                <a:off x="5371071" y="2912469"/>
                <a:ext cx="3400898" cy="820416"/>
                <a:chOff x="5371071" y="2912469"/>
                <a:chExt cx="3400898" cy="820416"/>
              </a:xfrm>
            </p:grpSpPr>
            <p:sp>
              <p:nvSpPr>
                <p:cNvPr id="40" name="Rectangle: Rounded Corners 39">
                  <a:extLst>
                    <a:ext uri="{FF2B5EF4-FFF2-40B4-BE49-F238E27FC236}">
                      <a16:creationId xmlns:a16="http://schemas.microsoft.com/office/drawing/2014/main" id="{6C976752-2183-4B4F-A94F-28C64DD1243B}"/>
                    </a:ext>
                  </a:extLst>
                </p:cNvPr>
                <p:cNvSpPr/>
                <p:nvPr/>
              </p:nvSpPr>
              <p:spPr>
                <a:xfrm>
                  <a:off x="5698749" y="3174062"/>
                  <a:ext cx="3073220" cy="5588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2C0CFFC1-1668-4098-B006-0D5BFF6143A5}"/>
                    </a:ext>
                  </a:extLst>
                </p:cNvPr>
                <p:cNvSpPr/>
                <p:nvPr/>
              </p:nvSpPr>
              <p:spPr>
                <a:xfrm>
                  <a:off x="5371071" y="2912469"/>
                  <a:ext cx="3073220" cy="5588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grpSp>
        </p:grpSp>
        <p:sp>
          <p:nvSpPr>
            <p:cNvPr id="11" name="Rectangle: Rounded Corners 10">
              <a:extLst>
                <a:ext uri="{FF2B5EF4-FFF2-40B4-BE49-F238E27FC236}">
                  <a16:creationId xmlns:a16="http://schemas.microsoft.com/office/drawing/2014/main" id="{C7294280-2BD5-4F13-8844-3ECCF48260EA}"/>
                </a:ext>
              </a:extLst>
            </p:cNvPr>
            <p:cNvSpPr/>
            <p:nvPr/>
          </p:nvSpPr>
          <p:spPr>
            <a:xfrm>
              <a:off x="2144720" y="2780012"/>
              <a:ext cx="2681280" cy="386517"/>
            </a:xfrm>
            <a:prstGeom prst="roundRect">
              <a:avLst>
                <a:gd name="adj" fmla="val 50000"/>
              </a:avLst>
            </a:prstGeom>
            <a:solidFill>
              <a:srgbClr val="166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pc="100" dirty="0">
                  <a:latin typeface="Arial" panose="020B0604020202020204" pitchFamily="34" charset="0"/>
                  <a:cs typeface="Arial" panose="020B0604020202020204" pitchFamily="34" charset="0"/>
                </a:rPr>
                <a:t>Want some of each size?</a:t>
              </a:r>
              <a:endParaRPr lang="en-US" sz="1400" spc="100" dirty="0">
                <a:solidFill>
                  <a:schemeClr val="tx1"/>
                </a:solidFill>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C4E55E3C-AD82-41EE-AA50-06A2F2C28B8B}"/>
              </a:ext>
            </a:extLst>
          </p:cNvPr>
          <p:cNvGrpSpPr/>
          <p:nvPr/>
        </p:nvGrpSpPr>
        <p:grpSpPr>
          <a:xfrm rot="20963797">
            <a:off x="5833974" y="1005739"/>
            <a:ext cx="5560321" cy="803752"/>
            <a:chOff x="2303580" y="1837243"/>
            <a:chExt cx="5560321" cy="803752"/>
          </a:xfrm>
        </p:grpSpPr>
        <p:grpSp>
          <p:nvGrpSpPr>
            <p:cNvPr id="36" name="Group 35">
              <a:extLst>
                <a:ext uri="{FF2B5EF4-FFF2-40B4-BE49-F238E27FC236}">
                  <a16:creationId xmlns:a16="http://schemas.microsoft.com/office/drawing/2014/main" id="{C40E832A-FA07-4F52-92CA-02CB38B8CBF5}"/>
                </a:ext>
              </a:extLst>
            </p:cNvPr>
            <p:cNvGrpSpPr/>
            <p:nvPr/>
          </p:nvGrpSpPr>
          <p:grpSpPr>
            <a:xfrm>
              <a:off x="4460005" y="1837243"/>
              <a:ext cx="3403896" cy="803752"/>
              <a:chOff x="5371071" y="2912468"/>
              <a:chExt cx="3403896" cy="803752"/>
            </a:xfrm>
          </p:grpSpPr>
          <p:sp>
            <p:nvSpPr>
              <p:cNvPr id="33" name="Rectangle: Rounded Corners 32">
                <a:extLst>
                  <a:ext uri="{FF2B5EF4-FFF2-40B4-BE49-F238E27FC236}">
                    <a16:creationId xmlns:a16="http://schemas.microsoft.com/office/drawing/2014/main" id="{5359F085-6CBC-431D-80D0-77D4C3951712}"/>
                  </a:ext>
                </a:extLst>
              </p:cNvPr>
              <p:cNvSpPr/>
              <p:nvPr/>
            </p:nvSpPr>
            <p:spPr>
              <a:xfrm>
                <a:off x="5462267" y="3124109"/>
                <a:ext cx="3073220" cy="558823"/>
              </a:xfrm>
              <a:prstGeom prst="roundRect">
                <a:avLst>
                  <a:gd name="adj" fmla="val 50000"/>
                </a:avLst>
              </a:prstGeom>
              <a:solidFill>
                <a:srgbClr val="166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0D6E74C4-0DF3-4117-9091-4EDE595CB6EB}"/>
                  </a:ext>
                </a:extLst>
              </p:cNvPr>
              <p:cNvGrpSpPr/>
              <p:nvPr/>
            </p:nvGrpSpPr>
            <p:grpSpPr>
              <a:xfrm>
                <a:off x="5371071" y="2912468"/>
                <a:ext cx="3403896" cy="803752"/>
                <a:chOff x="5371071" y="2912468"/>
                <a:chExt cx="3403896" cy="803752"/>
              </a:xfrm>
            </p:grpSpPr>
            <p:sp>
              <p:nvSpPr>
                <p:cNvPr id="34" name="Rectangle: Rounded Corners 33">
                  <a:extLst>
                    <a:ext uri="{FF2B5EF4-FFF2-40B4-BE49-F238E27FC236}">
                      <a16:creationId xmlns:a16="http://schemas.microsoft.com/office/drawing/2014/main" id="{FD16CF2F-577C-468E-BEAE-24F563E9F8E5}"/>
                    </a:ext>
                  </a:extLst>
                </p:cNvPr>
                <p:cNvSpPr/>
                <p:nvPr/>
              </p:nvSpPr>
              <p:spPr>
                <a:xfrm>
                  <a:off x="5701747" y="3157397"/>
                  <a:ext cx="3073220" cy="5588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7BC98BF5-3ABA-4394-9F2B-BA18132F769D}"/>
                    </a:ext>
                  </a:extLst>
                </p:cNvPr>
                <p:cNvSpPr/>
                <p:nvPr/>
              </p:nvSpPr>
              <p:spPr>
                <a:xfrm>
                  <a:off x="5371071" y="2912468"/>
                  <a:ext cx="3073220" cy="5588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grpSp>
        </p:grpSp>
        <p:sp>
          <p:nvSpPr>
            <p:cNvPr id="10" name="Rectangle: Rounded Corners 9">
              <a:extLst>
                <a:ext uri="{FF2B5EF4-FFF2-40B4-BE49-F238E27FC236}">
                  <a16:creationId xmlns:a16="http://schemas.microsoft.com/office/drawing/2014/main" id="{0E156B4C-F937-440E-94D1-5EF3E0E506E1}"/>
                </a:ext>
              </a:extLst>
            </p:cNvPr>
            <p:cNvSpPr/>
            <p:nvPr/>
          </p:nvSpPr>
          <p:spPr>
            <a:xfrm>
              <a:off x="2303580" y="1930403"/>
              <a:ext cx="2512970" cy="601153"/>
            </a:xfrm>
            <a:prstGeom prst="roundRect">
              <a:avLst>
                <a:gd name="adj" fmla="val 32450"/>
              </a:avLst>
            </a:prstGeom>
            <a:solidFill>
              <a:srgbClr val="166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pc="100" dirty="0">
                  <a:latin typeface="Arial" panose="020B0604020202020204" pitchFamily="34" charset="0"/>
                  <a:cs typeface="Arial" panose="020B0604020202020204" pitchFamily="34" charset="0"/>
                </a:rPr>
                <a:t>For sizes, I have either 29g 1/2” or 30g 5/16”</a:t>
              </a:r>
              <a:endParaRPr lang="en-US" sz="1400" spc="100" dirty="0">
                <a:solidFill>
                  <a:schemeClr val="tx1"/>
                </a:solidFill>
                <a:latin typeface="Arial" panose="020B0604020202020204" pitchFamily="34" charset="0"/>
                <a:cs typeface="Arial" panose="020B0604020202020204" pitchFamily="34" charset="0"/>
              </a:endParaRPr>
            </a:p>
          </p:txBody>
        </p:sp>
      </p:grpSp>
      <p:grpSp>
        <p:nvGrpSpPr>
          <p:cNvPr id="90" name="Group 89">
            <a:extLst>
              <a:ext uri="{FF2B5EF4-FFF2-40B4-BE49-F238E27FC236}">
                <a16:creationId xmlns:a16="http://schemas.microsoft.com/office/drawing/2014/main" id="{B84E60D9-F346-4905-ADE0-6930C9B5936A}"/>
              </a:ext>
            </a:extLst>
          </p:cNvPr>
          <p:cNvGrpSpPr/>
          <p:nvPr/>
        </p:nvGrpSpPr>
        <p:grpSpPr>
          <a:xfrm rot="20987453">
            <a:off x="6185411" y="3229444"/>
            <a:ext cx="5553709" cy="1619961"/>
            <a:chOff x="2178705" y="3782634"/>
            <a:chExt cx="5553709" cy="1619961"/>
          </a:xfrm>
        </p:grpSpPr>
        <p:grpSp>
          <p:nvGrpSpPr>
            <p:cNvPr id="47" name="Group 46">
              <a:extLst>
                <a:ext uri="{FF2B5EF4-FFF2-40B4-BE49-F238E27FC236}">
                  <a16:creationId xmlns:a16="http://schemas.microsoft.com/office/drawing/2014/main" id="{75C20ED9-2838-4289-8F01-D0BADF3B362F}"/>
                </a:ext>
              </a:extLst>
            </p:cNvPr>
            <p:cNvGrpSpPr/>
            <p:nvPr/>
          </p:nvGrpSpPr>
          <p:grpSpPr>
            <a:xfrm>
              <a:off x="4331290" y="4581318"/>
              <a:ext cx="3401124" cy="820458"/>
              <a:chOff x="5371071" y="2912469"/>
              <a:chExt cx="3401124" cy="820458"/>
            </a:xfrm>
          </p:grpSpPr>
          <p:sp>
            <p:nvSpPr>
              <p:cNvPr id="49" name="Rectangle: Rounded Corners 48">
                <a:extLst>
                  <a:ext uri="{FF2B5EF4-FFF2-40B4-BE49-F238E27FC236}">
                    <a16:creationId xmlns:a16="http://schemas.microsoft.com/office/drawing/2014/main" id="{CE162F8A-7763-45DF-8D9B-E4CE822E677F}"/>
                  </a:ext>
                </a:extLst>
              </p:cNvPr>
              <p:cNvSpPr/>
              <p:nvPr/>
            </p:nvSpPr>
            <p:spPr>
              <a:xfrm>
                <a:off x="5462267" y="3124109"/>
                <a:ext cx="3073220" cy="558823"/>
              </a:xfrm>
              <a:prstGeom prst="roundRect">
                <a:avLst>
                  <a:gd name="adj" fmla="val 50000"/>
                </a:avLst>
              </a:prstGeom>
              <a:solidFill>
                <a:srgbClr val="166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grpSp>
            <p:nvGrpSpPr>
              <p:cNvPr id="50" name="Group 49">
                <a:extLst>
                  <a:ext uri="{FF2B5EF4-FFF2-40B4-BE49-F238E27FC236}">
                    <a16:creationId xmlns:a16="http://schemas.microsoft.com/office/drawing/2014/main" id="{CA9E234F-9F9E-4792-BF86-9447D3826646}"/>
                  </a:ext>
                </a:extLst>
              </p:cNvPr>
              <p:cNvGrpSpPr/>
              <p:nvPr/>
            </p:nvGrpSpPr>
            <p:grpSpPr>
              <a:xfrm>
                <a:off x="5371071" y="2912469"/>
                <a:ext cx="3401124" cy="820458"/>
                <a:chOff x="5371071" y="2912469"/>
                <a:chExt cx="3401124" cy="820458"/>
              </a:xfrm>
            </p:grpSpPr>
            <p:sp>
              <p:nvSpPr>
                <p:cNvPr id="51" name="Rectangle: Rounded Corners 50">
                  <a:extLst>
                    <a:ext uri="{FF2B5EF4-FFF2-40B4-BE49-F238E27FC236}">
                      <a16:creationId xmlns:a16="http://schemas.microsoft.com/office/drawing/2014/main" id="{E58A0AEE-1E3F-4990-A761-38D6FA31BA3B}"/>
                    </a:ext>
                  </a:extLst>
                </p:cNvPr>
                <p:cNvSpPr/>
                <p:nvPr/>
              </p:nvSpPr>
              <p:spPr>
                <a:xfrm>
                  <a:off x="5698975" y="3174104"/>
                  <a:ext cx="3073220" cy="5588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sp>
              <p:nvSpPr>
                <p:cNvPr id="52" name="Rectangle: Rounded Corners 51">
                  <a:extLst>
                    <a:ext uri="{FF2B5EF4-FFF2-40B4-BE49-F238E27FC236}">
                      <a16:creationId xmlns:a16="http://schemas.microsoft.com/office/drawing/2014/main" id="{0CF2E8DD-70F6-4AFB-93AB-5EA048274007}"/>
                    </a:ext>
                  </a:extLst>
                </p:cNvPr>
                <p:cNvSpPr/>
                <p:nvPr/>
              </p:nvSpPr>
              <p:spPr>
                <a:xfrm>
                  <a:off x="5371071" y="2912469"/>
                  <a:ext cx="3073220" cy="5588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grpSp>
        </p:grpSp>
        <p:sp>
          <p:nvSpPr>
            <p:cNvPr id="48" name="Rectangle: Rounded Corners 47">
              <a:extLst>
                <a:ext uri="{FF2B5EF4-FFF2-40B4-BE49-F238E27FC236}">
                  <a16:creationId xmlns:a16="http://schemas.microsoft.com/office/drawing/2014/main" id="{44C806DA-32BF-4E97-A90A-36D1ABAA7217}"/>
                </a:ext>
              </a:extLst>
            </p:cNvPr>
            <p:cNvSpPr/>
            <p:nvPr/>
          </p:nvSpPr>
          <p:spPr>
            <a:xfrm>
              <a:off x="2178705" y="3782634"/>
              <a:ext cx="2618208" cy="1619961"/>
            </a:xfrm>
            <a:prstGeom prst="roundRect">
              <a:avLst>
                <a:gd name="adj" fmla="val 25740"/>
              </a:avLst>
            </a:prstGeom>
            <a:solidFill>
              <a:srgbClr val="166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pc="100" dirty="0">
                  <a:latin typeface="Arial" panose="020B0604020202020204" pitchFamily="34" charset="0"/>
                  <a:cs typeface="Arial" panose="020B0604020202020204" pitchFamily="34" charset="0"/>
                </a:rPr>
                <a:t>I want to clear up information about the sizes: 5/16” is shorter than 1/2”… If it helps, the 29g 1/2” have a green label and the 30g 5/16” have a blue label</a:t>
              </a:r>
              <a:endParaRPr lang="en-US" sz="1400" spc="100" dirty="0">
                <a:solidFill>
                  <a:schemeClr val="tx1"/>
                </a:solidFill>
                <a:latin typeface="Arial" panose="020B0604020202020204" pitchFamily="34" charset="0"/>
                <a:cs typeface="Arial" panose="020B0604020202020204" pitchFamily="34" charset="0"/>
              </a:endParaRPr>
            </a:p>
          </p:txBody>
        </p:sp>
      </p:grpSp>
      <p:sp>
        <p:nvSpPr>
          <p:cNvPr id="2" name="Slide Number Placeholder 1">
            <a:extLst>
              <a:ext uri="{FF2B5EF4-FFF2-40B4-BE49-F238E27FC236}">
                <a16:creationId xmlns:a16="http://schemas.microsoft.com/office/drawing/2014/main" id="{DF655B1D-5E28-4CEA-9E12-D9DC05DB233B}"/>
              </a:ext>
            </a:extLst>
          </p:cNvPr>
          <p:cNvSpPr>
            <a:spLocks noGrp="1"/>
          </p:cNvSpPr>
          <p:nvPr>
            <p:ph type="sldNum" sz="quarter" idx="12"/>
          </p:nvPr>
        </p:nvSpPr>
        <p:spPr/>
        <p:txBody>
          <a:bodyPr/>
          <a:lstStyle/>
          <a:p>
            <a:fld id="{DB15D044-B35F-4A77-B573-9EB4C86BF88C}" type="slidenum">
              <a:rPr lang="en-US" smtClean="0"/>
              <a:t>14</a:t>
            </a:fld>
            <a:endParaRPr lang="en-US" dirty="0"/>
          </a:p>
        </p:txBody>
      </p:sp>
      <p:grpSp>
        <p:nvGrpSpPr>
          <p:cNvPr id="29" name="Group 28">
            <a:extLst>
              <a:ext uri="{FF2B5EF4-FFF2-40B4-BE49-F238E27FC236}">
                <a16:creationId xmlns:a16="http://schemas.microsoft.com/office/drawing/2014/main" id="{7FF0FE9E-7AE0-4B34-ABF6-B09E23F9012B}"/>
              </a:ext>
            </a:extLst>
          </p:cNvPr>
          <p:cNvGrpSpPr/>
          <p:nvPr/>
        </p:nvGrpSpPr>
        <p:grpSpPr>
          <a:xfrm rot="20964798">
            <a:off x="3009413" y="781186"/>
            <a:ext cx="4933505" cy="801446"/>
            <a:chOff x="-1956602" y="1058337"/>
            <a:chExt cx="6384667" cy="801446"/>
          </a:xfrm>
        </p:grpSpPr>
        <p:grpSp>
          <p:nvGrpSpPr>
            <p:cNvPr id="24" name="Group 23">
              <a:extLst>
                <a:ext uri="{FF2B5EF4-FFF2-40B4-BE49-F238E27FC236}">
                  <a16:creationId xmlns:a16="http://schemas.microsoft.com/office/drawing/2014/main" id="{DA13FAA3-236B-459B-BE0D-7655B32AD665}"/>
                </a:ext>
              </a:extLst>
            </p:cNvPr>
            <p:cNvGrpSpPr/>
            <p:nvPr/>
          </p:nvGrpSpPr>
          <p:grpSpPr>
            <a:xfrm>
              <a:off x="-1956602" y="1058337"/>
              <a:ext cx="3463669" cy="801446"/>
              <a:chOff x="-2108825" y="3259652"/>
              <a:chExt cx="3463669" cy="801446"/>
            </a:xfrm>
          </p:grpSpPr>
          <p:grpSp>
            <p:nvGrpSpPr>
              <p:cNvPr id="25" name="Group 24">
                <a:extLst>
                  <a:ext uri="{FF2B5EF4-FFF2-40B4-BE49-F238E27FC236}">
                    <a16:creationId xmlns:a16="http://schemas.microsoft.com/office/drawing/2014/main" id="{FC18D630-BD28-4EDE-90B5-502F6036549A}"/>
                  </a:ext>
                </a:extLst>
              </p:cNvPr>
              <p:cNvGrpSpPr/>
              <p:nvPr/>
            </p:nvGrpSpPr>
            <p:grpSpPr>
              <a:xfrm flipH="1">
                <a:off x="-2108825" y="3471291"/>
                <a:ext cx="3372473" cy="589807"/>
                <a:chOff x="1109132" y="4301039"/>
                <a:chExt cx="3892971" cy="750637"/>
              </a:xfrm>
            </p:grpSpPr>
            <p:sp>
              <p:nvSpPr>
                <p:cNvPr id="27" name="Rectangle: Rounded Corners 26">
                  <a:extLst>
                    <a:ext uri="{FF2B5EF4-FFF2-40B4-BE49-F238E27FC236}">
                      <a16:creationId xmlns:a16="http://schemas.microsoft.com/office/drawing/2014/main" id="{F4DA8E85-391F-40CB-A49B-7C0B9847449F}"/>
                    </a:ext>
                  </a:extLst>
                </p:cNvPr>
                <p:cNvSpPr/>
                <p:nvPr/>
              </p:nvSpPr>
              <p:spPr>
                <a:xfrm>
                  <a:off x="1109132" y="4301039"/>
                  <a:ext cx="3547533" cy="711204"/>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25183647-D7D4-4117-9763-DA4FF126DBEC}"/>
                    </a:ext>
                  </a:extLst>
                </p:cNvPr>
                <p:cNvSpPr/>
                <p:nvPr/>
              </p:nvSpPr>
              <p:spPr>
                <a:xfrm>
                  <a:off x="1454570" y="4340472"/>
                  <a:ext cx="3547533" cy="71120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grpSp>
          <p:sp>
            <p:nvSpPr>
              <p:cNvPr id="26" name="Rectangle: Rounded Corners 25">
                <a:extLst>
                  <a:ext uri="{FF2B5EF4-FFF2-40B4-BE49-F238E27FC236}">
                    <a16:creationId xmlns:a16="http://schemas.microsoft.com/office/drawing/2014/main" id="{99C4C3B4-EB11-4774-82DB-A6D9C607E2BF}"/>
                  </a:ext>
                </a:extLst>
              </p:cNvPr>
              <p:cNvSpPr/>
              <p:nvPr/>
            </p:nvSpPr>
            <p:spPr>
              <a:xfrm flipH="1">
                <a:off x="-1718376" y="3259652"/>
                <a:ext cx="3073220" cy="5588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dirty="0">
                  <a:solidFill>
                    <a:schemeClr val="tx1"/>
                  </a:solidFill>
                  <a:latin typeface="Arial" panose="020B0604020202020204" pitchFamily="34" charset="0"/>
                  <a:cs typeface="Arial" panose="020B0604020202020204" pitchFamily="34" charset="0"/>
                </a:endParaRPr>
              </a:p>
            </p:txBody>
          </p:sp>
        </p:grpSp>
        <p:sp>
          <p:nvSpPr>
            <p:cNvPr id="8" name="Rectangle: Rounded Corners 7">
              <a:extLst>
                <a:ext uri="{FF2B5EF4-FFF2-40B4-BE49-F238E27FC236}">
                  <a16:creationId xmlns:a16="http://schemas.microsoft.com/office/drawing/2014/main" id="{82081F52-0938-4332-9EC4-5F1DD40C012F}"/>
                </a:ext>
              </a:extLst>
            </p:cNvPr>
            <p:cNvSpPr/>
            <p:nvPr/>
          </p:nvSpPr>
          <p:spPr>
            <a:xfrm>
              <a:off x="1109132" y="1151466"/>
              <a:ext cx="3318933" cy="677334"/>
            </a:xfrm>
            <a:prstGeom prst="roundRect">
              <a:avLst>
                <a:gd name="adj" fmla="val 3744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pc="100" dirty="0">
                  <a:solidFill>
                    <a:schemeClr val="tx1"/>
                  </a:solidFill>
                  <a:latin typeface="Arial" panose="020B0604020202020204" pitchFamily="34" charset="0"/>
                  <a:cs typeface="Arial" panose="020B0604020202020204" pitchFamily="34" charset="0"/>
                </a:rPr>
                <a:t>Please pack me 29g 5/16” 1cc syringes?</a:t>
              </a:r>
            </a:p>
          </p:txBody>
        </p:sp>
      </p:gr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6836C7DB-5D2B-4AB6-AD5F-89243BF95CF5}"/>
                  </a:ext>
                </a:extLst>
              </p14:cNvPr>
              <p14:cNvContentPartPr/>
              <p14:nvPr/>
            </p14:nvContentPartPr>
            <p14:xfrm>
              <a:off x="10852143" y="2237040"/>
              <a:ext cx="360" cy="360"/>
            </p14:xfrm>
          </p:contentPart>
        </mc:Choice>
        <mc:Fallback xmlns="">
          <p:pic>
            <p:nvPicPr>
              <p:cNvPr id="4" name="Ink 3">
                <a:extLst>
                  <a:ext uri="{FF2B5EF4-FFF2-40B4-BE49-F238E27FC236}">
                    <a16:creationId xmlns:a16="http://schemas.microsoft.com/office/drawing/2014/main" id="{6836C7DB-5D2B-4AB6-AD5F-89243BF95CF5}"/>
                  </a:ext>
                </a:extLst>
              </p:cNvPr>
              <p:cNvPicPr/>
              <p:nvPr/>
            </p:nvPicPr>
            <p:blipFill>
              <a:blip r:embed="rId4"/>
              <a:stretch>
                <a:fillRect/>
              </a:stretch>
            </p:blipFill>
            <p:spPr>
              <a:xfrm>
                <a:off x="10847823" y="223272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ABE0B65-7968-47C8-A88F-5F70021DF1D7}"/>
                  </a:ext>
                </a:extLst>
              </p14:cNvPr>
              <p14:cNvContentPartPr/>
              <p14:nvPr/>
            </p14:nvContentPartPr>
            <p14:xfrm>
              <a:off x="-3537777" y="-3514320"/>
              <a:ext cx="360" cy="360"/>
            </p14:xfrm>
          </p:contentPart>
        </mc:Choice>
        <mc:Fallback xmlns="">
          <p:pic>
            <p:nvPicPr>
              <p:cNvPr id="5" name="Ink 4">
                <a:extLst>
                  <a:ext uri="{FF2B5EF4-FFF2-40B4-BE49-F238E27FC236}">
                    <a16:creationId xmlns:a16="http://schemas.microsoft.com/office/drawing/2014/main" id="{9ABE0B65-7968-47C8-A88F-5F70021DF1D7}"/>
                  </a:ext>
                </a:extLst>
              </p:cNvPr>
              <p:cNvPicPr/>
              <p:nvPr/>
            </p:nvPicPr>
            <p:blipFill>
              <a:blip r:embed="rId4"/>
              <a:stretch>
                <a:fillRect/>
              </a:stretch>
            </p:blipFill>
            <p:spPr>
              <a:xfrm>
                <a:off x="-3542097" y="-3518640"/>
                <a:ext cx="9000" cy="9000"/>
              </a:xfrm>
              <a:prstGeom prst="rect">
                <a:avLst/>
              </a:prstGeom>
            </p:spPr>
          </p:pic>
        </mc:Fallback>
      </mc:AlternateContent>
      <p:pic>
        <p:nvPicPr>
          <p:cNvPr id="94" name="Picture 93" descr="A hand holding a cellphone&#10;&#10;Description automatically generated">
            <a:extLst>
              <a:ext uri="{FF2B5EF4-FFF2-40B4-BE49-F238E27FC236}">
                <a16:creationId xmlns:a16="http://schemas.microsoft.com/office/drawing/2014/main" id="{16034FDF-7199-46BC-8740-E4DED1D2FFB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43" b="99714" l="13908" r="98944">
                        <a14:foregroundMark x1="31690" y1="25143" x2="54577" y2="80857"/>
                        <a14:foregroundMark x1="54577" y1="80857" x2="70599" y2="99429"/>
                        <a14:foregroundMark x1="70599" y1="99429" x2="78345" y2="97429"/>
                        <a14:foregroundMark x1="78345" y1="97429" x2="83627" y2="87714"/>
                        <a14:foregroundMark x1="83627" y1="87714" x2="89613" y2="61143"/>
                        <a14:foregroundMark x1="89613" y1="61143" x2="89437" y2="42571"/>
                        <a14:foregroundMark x1="89437" y1="42571" x2="86796" y2="34286"/>
                        <a14:foregroundMark x1="86796" y1="34286" x2="76937" y2="13429"/>
                        <a14:foregroundMark x1="76937" y1="13429" x2="57570" y2="14286"/>
                        <a14:foregroundMark x1="57570" y1="14286" x2="47711" y2="18857"/>
                        <a14:foregroundMark x1="47711" y1="18857" x2="39085" y2="35143"/>
                        <a14:foregroundMark x1="39085" y1="35143" x2="36972" y2="45429"/>
                        <a14:foregroundMark x1="36972" y1="45429" x2="36796" y2="54857"/>
                        <a14:foregroundMark x1="36796" y1="54857" x2="45951" y2="71143"/>
                        <a14:foregroundMark x1="45951" y1="71143" x2="51408" y2="75143"/>
                        <a14:foregroundMark x1="51408" y1="75143" x2="54930" y2="75143"/>
                        <a14:foregroundMark x1="54930" y1="75143" x2="84683" y2="63714"/>
                        <a14:foregroundMark x1="84683" y1="63714" x2="91197" y2="58857"/>
                        <a14:foregroundMark x1="91197" y1="58857" x2="92077" y2="56286"/>
                        <a14:foregroundMark x1="52641" y1="14571" x2="54225" y2="51143"/>
                        <a14:foregroundMark x1="54225" y1="51143" x2="52465" y2="69143"/>
                        <a14:foregroundMark x1="52465" y1="69143" x2="48768" y2="66000"/>
                        <a14:foregroundMark x1="48768" y1="66000" x2="48592" y2="23429"/>
                        <a14:foregroundMark x1="48592" y1="23429" x2="48944" y2="18286"/>
                        <a14:foregroundMark x1="48944" y1="18286" x2="47711" y2="54857"/>
                        <a14:foregroundMark x1="47711" y1="54857" x2="45070" y2="29714"/>
                        <a14:foregroundMark x1="45070" y1="29714" x2="46303" y2="12571"/>
                        <a14:foregroundMark x1="46303" y1="12571" x2="49296" y2="20857"/>
                        <a14:foregroundMark x1="49296" y1="20857" x2="50880" y2="62286"/>
                        <a14:foregroundMark x1="50880" y1="62286" x2="48768" y2="36286"/>
                        <a14:foregroundMark x1="48768" y1="36286" x2="49120" y2="15714"/>
                        <a14:foregroundMark x1="49120" y1="15714" x2="40669" y2="57429"/>
                        <a14:foregroundMark x1="40669" y1="57429" x2="37500" y2="45143"/>
                        <a14:foregroundMark x1="37500" y1="45143" x2="36796" y2="22857"/>
                        <a14:foregroundMark x1="36796" y1="22857" x2="35915" y2="56286"/>
                        <a14:foregroundMark x1="35915" y1="56286" x2="33979" y2="60286"/>
                        <a14:foregroundMark x1="33979" y1="60286" x2="29577" y2="8857"/>
                        <a14:foregroundMark x1="29577" y1="8857" x2="32042" y2="73143"/>
                        <a14:foregroundMark x1="27465" y1="20857" x2="29225" y2="76857"/>
                        <a14:foregroundMark x1="29225" y1="76857" x2="33979" y2="80000"/>
                        <a14:foregroundMark x1="33979" y1="80000" x2="75352" y2="74571"/>
                        <a14:foregroundMark x1="75352" y1="74571" x2="91549" y2="77714"/>
                        <a14:foregroundMark x1="91549" y1="77714" x2="73415" y2="82286"/>
                        <a14:foregroundMark x1="73415" y1="82286" x2="37148" y2="80286"/>
                        <a14:foregroundMark x1="24824" y1="10286" x2="26937" y2="99143"/>
                        <a14:foregroundMark x1="26937" y1="99143" x2="41549" y2="95714"/>
                        <a14:foregroundMark x1="41549" y1="95714" x2="63732" y2="86571"/>
                        <a14:foregroundMark x1="63732" y1="86571" x2="93310" y2="82857"/>
                        <a14:foregroundMark x1="93310" y1="82857" x2="98063" y2="82857"/>
                        <a14:foregroundMark x1="98063" y1="82857" x2="97887" y2="72000"/>
                        <a14:foregroundMark x1="97887" y1="72000" x2="92077" y2="44000"/>
                        <a14:foregroundMark x1="92077" y1="44000" x2="92606" y2="24000"/>
                        <a14:foregroundMark x1="92606" y1="24000" x2="94366" y2="9714"/>
                        <a14:foregroundMark x1="94366" y1="9714" x2="26761" y2="4571"/>
                        <a14:foregroundMark x1="26761" y1="4571" x2="17430" y2="6571"/>
                        <a14:foregroundMark x1="81690" y1="32000" x2="86444" y2="66571"/>
                        <a14:foregroundMark x1="96479" y1="3429" x2="99648" y2="19143"/>
                        <a14:foregroundMark x1="99648" y1="19143" x2="99296" y2="94571"/>
                        <a14:foregroundMark x1="99296" y1="94571" x2="96655" y2="97429"/>
                        <a14:foregroundMark x1="96655" y1="97429" x2="94190" y2="94571"/>
                        <a14:foregroundMark x1="94190" y1="94571" x2="90669" y2="94000"/>
                        <a14:foregroundMark x1="90669" y1="94000" x2="80986" y2="98286"/>
                        <a14:foregroundMark x1="80986" y1="98286" x2="68486" y2="97714"/>
                        <a14:foregroundMark x1="68486" y1="97714" x2="65845" y2="96000"/>
                        <a14:foregroundMark x1="65845" y1="96000" x2="64789" y2="94571"/>
                        <a14:foregroundMark x1="96831" y1="96857" x2="96479" y2="12571"/>
                        <a14:foregroundMark x1="99120" y1="3429" x2="98944" y2="38571"/>
                        <a14:foregroundMark x1="98944" y1="38571" x2="95423" y2="99714"/>
                        <a14:foregroundMark x1="20423" y1="4286" x2="19366" y2="87714"/>
                        <a14:foregroundMark x1="19366" y1="87714" x2="17782" y2="99429"/>
                        <a14:foregroundMark x1="17782" y1="99429" x2="17782" y2="99714"/>
                        <a14:foregroundMark x1="13908" y1="1143" x2="14437" y2="99714"/>
                        <a14:backgroundMark x1="62676" y1="26000" x2="63732" y2="64000"/>
                        <a14:backgroundMark x1="63732" y1="64000" x2="66796" y2="65047"/>
                        <a14:backgroundMark x1="74023" y1="62271" x2="75352" y2="58857"/>
                        <a14:backgroundMark x1="75352" y1="58857" x2="72183" y2="2228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rcRect l="29080" t="16961" r="3942" b="24926"/>
          <a:stretch/>
        </p:blipFill>
        <p:spPr>
          <a:xfrm>
            <a:off x="1" y="-151158"/>
            <a:ext cx="12192000" cy="6518195"/>
          </a:xfrm>
          <a:prstGeom prst="rect">
            <a:avLst/>
          </a:prstGeom>
        </p:spPr>
      </p:pic>
    </p:spTree>
    <p:extLst>
      <p:ext uri="{BB962C8B-B14F-4D97-AF65-F5344CB8AC3E}">
        <p14:creationId xmlns:p14="http://schemas.microsoft.com/office/powerpoint/2010/main" val="3483440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B8963E-AD10-4960-88B5-083F44810B95}"/>
              </a:ext>
            </a:extLst>
          </p:cNvPr>
          <p:cNvSpPr>
            <a:spLocks noGrp="1"/>
          </p:cNvSpPr>
          <p:nvPr>
            <p:ph type="sldNum" sz="quarter" idx="12"/>
          </p:nvPr>
        </p:nvSpPr>
        <p:spPr/>
        <p:txBody>
          <a:bodyPr/>
          <a:lstStyle/>
          <a:p>
            <a:fld id="{DB15D044-B35F-4A77-B573-9EB4C86BF88C}" type="slidenum">
              <a:rPr lang="en-US" smtClean="0"/>
              <a:t>15</a:t>
            </a:fld>
            <a:endParaRPr lang="en-US" dirty="0"/>
          </a:p>
        </p:txBody>
      </p:sp>
      <p:sp>
        <p:nvSpPr>
          <p:cNvPr id="7" name="Text Placeholder 6">
            <a:extLst>
              <a:ext uri="{FF2B5EF4-FFF2-40B4-BE49-F238E27FC236}">
                <a16:creationId xmlns:a16="http://schemas.microsoft.com/office/drawing/2014/main" id="{A8B61DFC-B345-4FBE-9104-BA6303F96DD4}"/>
              </a:ext>
            </a:extLst>
          </p:cNvPr>
          <p:cNvSpPr>
            <a:spLocks noGrp="1"/>
          </p:cNvSpPr>
          <p:nvPr>
            <p:ph type="body" sz="half" idx="2"/>
          </p:nvPr>
        </p:nvSpPr>
        <p:spPr/>
        <p:txBody>
          <a:bodyPr>
            <a:normAutofit/>
          </a:bodyPr>
          <a:lstStyle/>
          <a:p>
            <a:pPr marL="285750" indent="-285750">
              <a:spcBef>
                <a:spcPts val="0"/>
              </a:spcBef>
              <a:spcAft>
                <a:spcPts val="0"/>
              </a:spcAft>
              <a:buFont typeface="Arial" panose="020B0604020202020204" pitchFamily="34" charset="0"/>
              <a:buChar char="•"/>
            </a:pPr>
            <a:r>
              <a:rPr lang="en-US" sz="2800" dirty="0"/>
              <a:t>Offerings may be needs based (best practice) or exchanged one for one</a:t>
            </a:r>
          </a:p>
          <a:p>
            <a:pPr marL="285750" indent="-285750">
              <a:spcBef>
                <a:spcPts val="0"/>
              </a:spcBef>
              <a:spcAft>
                <a:spcPts val="0"/>
              </a:spcAft>
              <a:buFont typeface="Arial" panose="020B0604020202020204" pitchFamily="34" charset="0"/>
              <a:buChar char="•"/>
            </a:pPr>
            <a:r>
              <a:rPr lang="en-US" sz="2800" dirty="0"/>
              <a:t>Packaged in boxes of 100 syringes, cases of 5 boxes (or 500 syringes)</a:t>
            </a:r>
          </a:p>
          <a:p>
            <a:pPr marL="285750" indent="-285750">
              <a:spcBef>
                <a:spcPts val="0"/>
              </a:spcBef>
              <a:spcAft>
                <a:spcPts val="0"/>
              </a:spcAft>
              <a:buFont typeface="Arial" panose="020B0604020202020204" pitchFamily="34" charset="0"/>
              <a:buChar char="•"/>
            </a:pPr>
            <a:r>
              <a:rPr lang="en-US" sz="2800" dirty="0"/>
              <a:t>Packaged in bags of 10 or individually wrapped</a:t>
            </a:r>
          </a:p>
        </p:txBody>
      </p:sp>
      <p:sp>
        <p:nvSpPr>
          <p:cNvPr id="6" name="Title 5">
            <a:extLst>
              <a:ext uri="{FF2B5EF4-FFF2-40B4-BE49-F238E27FC236}">
                <a16:creationId xmlns:a16="http://schemas.microsoft.com/office/drawing/2014/main" id="{6645321A-58EA-4718-B608-D814B1F78A2A}"/>
              </a:ext>
            </a:extLst>
          </p:cNvPr>
          <p:cNvSpPr>
            <a:spLocks noGrp="1"/>
          </p:cNvSpPr>
          <p:nvPr>
            <p:ph type="title"/>
          </p:nvPr>
        </p:nvSpPr>
        <p:spPr/>
        <p:txBody>
          <a:bodyPr>
            <a:normAutofit fontScale="90000"/>
          </a:bodyPr>
          <a:lstStyle/>
          <a:p>
            <a:r>
              <a:rPr lang="en-US" dirty="0"/>
              <a:t>Syringes: Quantity</a:t>
            </a:r>
          </a:p>
        </p:txBody>
      </p:sp>
      <p:sp>
        <p:nvSpPr>
          <p:cNvPr id="8" name="Oval 7">
            <a:extLst>
              <a:ext uri="{FF2B5EF4-FFF2-40B4-BE49-F238E27FC236}">
                <a16:creationId xmlns:a16="http://schemas.microsoft.com/office/drawing/2014/main" id="{1A43C9CA-1E41-4507-92AF-92334780B7C8}"/>
              </a:ext>
            </a:extLst>
          </p:cNvPr>
          <p:cNvSpPr/>
          <p:nvPr/>
        </p:nvSpPr>
        <p:spPr>
          <a:xfrm>
            <a:off x="10644157" y="4687665"/>
            <a:ext cx="1503541" cy="146518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4" name="Group 3">
            <a:extLst>
              <a:ext uri="{FF2B5EF4-FFF2-40B4-BE49-F238E27FC236}">
                <a16:creationId xmlns:a16="http://schemas.microsoft.com/office/drawing/2014/main" id="{DEB1E779-2414-4C27-ABF3-27D6054E6A3E}"/>
              </a:ext>
            </a:extLst>
          </p:cNvPr>
          <p:cNvGrpSpPr/>
          <p:nvPr/>
        </p:nvGrpSpPr>
        <p:grpSpPr>
          <a:xfrm>
            <a:off x="101109" y="3162532"/>
            <a:ext cx="10741153" cy="3725842"/>
            <a:chOff x="101109" y="3162532"/>
            <a:chExt cx="10741153" cy="3725842"/>
          </a:xfrm>
        </p:grpSpPr>
        <p:pic>
          <p:nvPicPr>
            <p:cNvPr id="3074" name="Picture 2" descr="Image result for boxes of syringes easy touch">
              <a:extLst>
                <a:ext uri="{FF2B5EF4-FFF2-40B4-BE49-F238E27FC236}">
                  <a16:creationId xmlns:a16="http://schemas.microsoft.com/office/drawing/2014/main" id="{01C79FAC-46B9-4529-8FFC-D34844EBFF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667" b="35597"/>
            <a:stretch/>
          </p:blipFill>
          <p:spPr bwMode="auto">
            <a:xfrm>
              <a:off x="101109" y="3429000"/>
              <a:ext cx="6858000" cy="2245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indoor&#10;&#10;Description automatically generated">
              <a:extLst>
                <a:ext uri="{FF2B5EF4-FFF2-40B4-BE49-F238E27FC236}">
                  <a16:creationId xmlns:a16="http://schemas.microsoft.com/office/drawing/2014/main" id="{02410012-049F-4D25-AECD-443C837CC51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76" b="92811" l="9330" r="99879">
                          <a14:foregroundMark x1="85824" y1="67367" x2="93457" y2="66115"/>
                          <a14:foregroundMark x1="93457" y1="66115" x2="98304" y2="60662"/>
                          <a14:foregroundMark x1="98304" y1="60662" x2="99556" y2="31906"/>
                          <a14:foregroundMark x1="99556" y1="31906" x2="92488" y2="29645"/>
                          <a14:foregroundMark x1="92488" y1="29645" x2="87076" y2="35016"/>
                          <a14:foregroundMark x1="87076" y1="35016" x2="85824" y2="58764"/>
                          <a14:foregroundMark x1="85824" y1="58764" x2="90590" y2="53514"/>
                          <a14:foregroundMark x1="90590" y1="53514" x2="96163" y2="39620"/>
                          <a14:foregroundMark x1="96163" y1="39620" x2="94346" y2="36753"/>
                          <a14:foregroundMark x1="49233" y1="89499" x2="42932" y2="92851"/>
                          <a14:foregroundMark x1="42932" y1="92851" x2="32795" y2="68780"/>
                          <a14:foregroundMark x1="42165" y1="92326" x2="30533" y2="68498"/>
                          <a14:foregroundMark x1="89459" y1="67003" x2="96648" y2="66882"/>
                          <a14:foregroundMark x1="96648" y1="66882" x2="98990" y2="59855"/>
                          <a14:foregroundMark x1="98990" y1="59855" x2="99919" y2="47173"/>
                          <a14:foregroundMark x1="84774" y1="49758" x2="84774" y2="48627"/>
                          <a14:foregroundMark x1="9330" y1="73586" x2="9814" y2="76171"/>
                          <a14:foregroundMark x1="12278" y1="61147" x2="18094" y2="56745"/>
                          <a14:foregroundMark x1="18094" y1="56745" x2="25444" y2="58320"/>
                          <a14:foregroundMark x1="25444" y1="58320" x2="18538" y2="61309"/>
                          <a14:foregroundMark x1="18538" y1="61309" x2="12561" y2="61309"/>
                          <a14:foregroundMark x1="22011" y1="57553" x2="21486" y2="55210"/>
                          <a14:foregroundMark x1="22375" y1="61793" x2="22011" y2="64903"/>
                          <a14:foregroundMark x1="21729" y1="54443" x2="21607" y2="56624"/>
                          <a14:backgroundMark x1="25121" y1="62076" x2="24596" y2="61309"/>
                          <a14:backgroundMark x1="26656" y1="63611" x2="23788" y2="63611"/>
                          <a14:backgroundMark x1="19291" y1="62493" x2="18255" y2="63126"/>
                          <a14:backgroundMark x1="20436" y1="61793" x2="19806" y2="62178"/>
                          <a14:backgroundMark x1="17205" y1="69952" x2="11753" y2="71002"/>
                          <a14:backgroundMark x1="79604" y1="32310" x2="33239" y2="50687"/>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12116754">
              <a:off x="7166702" y="3162532"/>
              <a:ext cx="3675560" cy="3675560"/>
            </a:xfrm>
            <a:prstGeom prst="rect">
              <a:avLst/>
            </a:prstGeom>
          </p:spPr>
        </p:pic>
        <p:pic>
          <p:nvPicPr>
            <p:cNvPr id="3078" name="Picture 6" descr="Image result for individual wrap pack strips syringes">
              <a:extLst>
                <a:ext uri="{FF2B5EF4-FFF2-40B4-BE49-F238E27FC236}">
                  <a16:creationId xmlns:a16="http://schemas.microsoft.com/office/drawing/2014/main" id="{987B3596-B458-435F-A858-C4BE5CD3863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600" r="99000">
                          <a14:foregroundMark x1="90300" y1="23600" x2="95200" y2="36700"/>
                          <a14:foregroundMark x1="95200" y1="36700" x2="89100" y2="45700"/>
                          <a14:foregroundMark x1="87500" y1="30200" x2="94200" y2="41700"/>
                          <a14:foregroundMark x1="94200" y1="41700" x2="99000" y2="43700"/>
                          <a14:foregroundMark x1="9300" y1="71200" x2="5200" y2="58500"/>
                          <a14:foregroundMark x1="5200" y1="58500" x2="8600" y2="45800"/>
                          <a14:foregroundMark x1="8600" y1="45800" x2="10000" y2="44700"/>
                          <a14:foregroundMark x1="600" y1="48800" x2="1900" y2="48300"/>
                        </a14:backgroundRemoval>
                      </a14:imgEffect>
                    </a14:imgLayer>
                  </a14:imgProps>
                </a:ext>
                <a:ext uri="{28A0092B-C50C-407E-A947-70E740481C1C}">
                  <a14:useLocalDpi xmlns:a14="http://schemas.microsoft.com/office/drawing/2010/main" val="0"/>
                </a:ext>
              </a:extLst>
            </a:blip>
            <a:srcRect/>
            <a:stretch>
              <a:fillRect/>
            </a:stretch>
          </p:blipFill>
          <p:spPr bwMode="auto">
            <a:xfrm>
              <a:off x="6613037" y="4028550"/>
              <a:ext cx="2859824" cy="28598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28838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3560A-BBEC-4BD2-B5D7-B2DE36F7C328}"/>
              </a:ext>
            </a:extLst>
          </p:cNvPr>
          <p:cNvSpPr>
            <a:spLocks noGrp="1"/>
          </p:cNvSpPr>
          <p:nvPr>
            <p:ph sz="half" idx="2"/>
          </p:nvPr>
        </p:nvSpPr>
        <p:spPr/>
        <p:txBody>
          <a:bodyPr/>
          <a:lstStyle/>
          <a:p>
            <a:r>
              <a:rPr lang="en-US" dirty="0"/>
              <a:t>[Include your program policies here]</a:t>
            </a:r>
          </a:p>
        </p:txBody>
      </p:sp>
      <p:sp>
        <p:nvSpPr>
          <p:cNvPr id="4" name="Title 3">
            <a:extLst>
              <a:ext uri="{FF2B5EF4-FFF2-40B4-BE49-F238E27FC236}">
                <a16:creationId xmlns:a16="http://schemas.microsoft.com/office/drawing/2014/main" id="{970C1683-E9D9-41C5-9095-8DC247045732}"/>
              </a:ext>
            </a:extLst>
          </p:cNvPr>
          <p:cNvSpPr>
            <a:spLocks noGrp="1"/>
          </p:cNvSpPr>
          <p:nvPr>
            <p:ph type="title"/>
          </p:nvPr>
        </p:nvSpPr>
        <p:spPr/>
        <p:txBody>
          <a:bodyPr>
            <a:normAutofit fontScale="90000"/>
          </a:bodyPr>
          <a:lstStyle/>
          <a:p>
            <a:r>
              <a:rPr lang="en-US" dirty="0"/>
              <a:t>Syringes: Quantity</a:t>
            </a:r>
          </a:p>
        </p:txBody>
      </p:sp>
      <p:sp>
        <p:nvSpPr>
          <p:cNvPr id="5" name="Slide Number Placeholder 4">
            <a:extLst>
              <a:ext uri="{FF2B5EF4-FFF2-40B4-BE49-F238E27FC236}">
                <a16:creationId xmlns:a16="http://schemas.microsoft.com/office/drawing/2014/main" id="{B732110B-7269-41E9-AAA6-FE8AE1D3819B}"/>
              </a:ext>
            </a:extLst>
          </p:cNvPr>
          <p:cNvSpPr>
            <a:spLocks noGrp="1"/>
          </p:cNvSpPr>
          <p:nvPr>
            <p:ph type="sldNum" sz="quarter" idx="12"/>
          </p:nvPr>
        </p:nvSpPr>
        <p:spPr/>
        <p:txBody>
          <a:bodyPr/>
          <a:lstStyle/>
          <a:p>
            <a:fld id="{DB15D044-B35F-4A77-B573-9EB4C86BF88C}" type="slidenum">
              <a:rPr lang="en-US" smtClean="0"/>
              <a:t>16</a:t>
            </a:fld>
            <a:endParaRPr lang="en-US" dirty="0"/>
          </a:p>
        </p:txBody>
      </p:sp>
      <p:graphicFrame>
        <p:nvGraphicFramePr>
          <p:cNvPr id="6" name="Diagram 5">
            <a:extLst>
              <a:ext uri="{FF2B5EF4-FFF2-40B4-BE49-F238E27FC236}">
                <a16:creationId xmlns:a16="http://schemas.microsoft.com/office/drawing/2014/main" id="{0E722C7E-B898-4718-9B9C-9C1A0E43625D}"/>
              </a:ext>
            </a:extLst>
          </p:cNvPr>
          <p:cNvGraphicFramePr/>
          <p:nvPr>
            <p:extLst>
              <p:ext uri="{D42A27DB-BD31-4B8C-83A1-F6EECF244321}">
                <p14:modId xmlns:p14="http://schemas.microsoft.com/office/powerpoint/2010/main" val="3039390028"/>
              </p:ext>
            </p:extLst>
          </p:nvPr>
        </p:nvGraphicFramePr>
        <p:xfrm>
          <a:off x="-1032933" y="10083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1464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6645321A-58EA-4718-B608-D814B1F78A2A}"/>
              </a:ext>
            </a:extLst>
          </p:cNvPr>
          <p:cNvSpPr>
            <a:spLocks noGrp="1"/>
          </p:cNvSpPr>
          <p:nvPr>
            <p:ph type="title"/>
          </p:nvPr>
        </p:nvSpPr>
        <p:spPr>
          <a:xfrm>
            <a:off x="969264" y="4535424"/>
            <a:ext cx="3685032" cy="1558586"/>
          </a:xfrm>
        </p:spPr>
        <p:txBody>
          <a:bodyPr vert="horz" lIns="91440" tIns="45720" rIns="91440" bIns="45720" rtlCol="0" anchor="t">
            <a:normAutofit/>
          </a:bodyPr>
          <a:lstStyle/>
          <a:p>
            <a:pPr algn="l"/>
            <a:r>
              <a:rPr lang="en-US" sz="3400" kern="1200" dirty="0">
                <a:solidFill>
                  <a:schemeClr val="tx1"/>
                </a:solidFill>
                <a:latin typeface="+mj-lt"/>
                <a:ea typeface="+mj-ea"/>
                <a:cs typeface="+mj-cs"/>
              </a:rPr>
              <a:t>Syringes: Better Vein Care</a:t>
            </a:r>
          </a:p>
        </p:txBody>
      </p:sp>
      <p:pic>
        <p:nvPicPr>
          <p:cNvPr id="2" name="Picture 1" descr="A close up of text on a black background&#10;&#10;Description automatically generated">
            <a:extLst>
              <a:ext uri="{FF2B5EF4-FFF2-40B4-BE49-F238E27FC236}">
                <a16:creationId xmlns:a16="http://schemas.microsoft.com/office/drawing/2014/main" id="{806B8F36-1FDF-4B95-A7F4-AD5A2D22E1E9}"/>
              </a:ext>
            </a:extLst>
          </p:cNvPr>
          <p:cNvPicPr>
            <a:picLocks noChangeAspect="1"/>
          </p:cNvPicPr>
          <p:nvPr/>
        </p:nvPicPr>
        <p:blipFill rotWithShape="1">
          <a:blip r:embed="rId3"/>
          <a:srcRect l="-16428" r="-16428"/>
          <a:stretch/>
        </p:blipFill>
        <p:spPr>
          <a:xfrm>
            <a:off x="1" y="10"/>
            <a:ext cx="4003040" cy="4226709"/>
          </a:xfrm>
          <a:prstGeom prst="rect">
            <a:avLst/>
          </a:prstGeom>
        </p:spPr>
      </p:pic>
      <p:pic>
        <p:nvPicPr>
          <p:cNvPr id="15366" name="Picture 6">
            <a:extLst>
              <a:ext uri="{FF2B5EF4-FFF2-40B4-BE49-F238E27FC236}">
                <a16:creationId xmlns:a16="http://schemas.microsoft.com/office/drawing/2014/main" id="{E222EA45-F5A9-47AA-BB21-27923CF57B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8" r="4586" b="16804"/>
          <a:stretch/>
        </p:blipFill>
        <p:spPr bwMode="auto">
          <a:xfrm>
            <a:off x="4093465" y="10"/>
            <a:ext cx="4003040" cy="422451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46F480FD-9C3F-40E6-9A7D-C640F89404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848015" y="10"/>
            <a:ext cx="2682897" cy="4224518"/>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A8B61DFC-B345-4FBE-9104-BA6303F96DD4}"/>
              </a:ext>
            </a:extLst>
          </p:cNvPr>
          <p:cNvSpPr>
            <a:spLocks noGrp="1"/>
          </p:cNvSpPr>
          <p:nvPr>
            <p:ph type="body" sz="half" idx="2"/>
          </p:nvPr>
        </p:nvSpPr>
        <p:spPr>
          <a:xfrm>
            <a:off x="5074920" y="4535424"/>
            <a:ext cx="4498848" cy="1585458"/>
          </a:xfrm>
        </p:spPr>
        <p:txBody>
          <a:bodyPr vert="horz" lIns="91440" tIns="45720" rIns="91440" bIns="45720" rtlCol="0">
            <a:normAutofit/>
          </a:bodyPr>
          <a:lstStyle/>
          <a:p>
            <a:pPr marL="285750" indent="-228600">
              <a:spcBef>
                <a:spcPts val="0"/>
              </a:spcBef>
              <a:spcAft>
                <a:spcPts val="600"/>
              </a:spcAft>
              <a:buFont typeface="Arial" panose="020B0604020202020204" pitchFamily="34" charset="0"/>
              <a:buChar char="•"/>
            </a:pPr>
            <a:r>
              <a:rPr lang="en-US" sz="2000" dirty="0">
                <a:latin typeface="+mn-lt"/>
              </a:rPr>
              <a:t>Provide resources about the relative safety of injection practices and the anatomical injection sites on the body</a:t>
            </a:r>
          </a:p>
        </p:txBody>
      </p:sp>
      <p:grpSp>
        <p:nvGrpSpPr>
          <p:cNvPr id="77" name="Group 76">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2370" y="4592474"/>
            <a:ext cx="1128382" cy="847206"/>
            <a:chOff x="8183879" y="1000124"/>
            <a:chExt cx="1562267" cy="1172973"/>
          </a:xfrm>
        </p:grpSpPr>
        <p:sp>
          <p:nvSpPr>
            <p:cNvPr id="78"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79"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grpSp>
      <p:sp>
        <p:nvSpPr>
          <p:cNvPr id="5" name="Slide Number Placeholder 4">
            <a:extLst>
              <a:ext uri="{FF2B5EF4-FFF2-40B4-BE49-F238E27FC236}">
                <a16:creationId xmlns:a16="http://schemas.microsoft.com/office/drawing/2014/main" id="{FFB8963E-AD10-4960-88B5-083F44810B95}"/>
              </a:ext>
            </a:extLst>
          </p:cNvPr>
          <p:cNvSpPr>
            <a:spLocks noGrp="1"/>
          </p:cNvSpPr>
          <p:nvPr>
            <p:ph type="sldNum" sz="quarter" idx="12"/>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algn="ctr">
              <a:spcAft>
                <a:spcPts val="600"/>
              </a:spcAft>
            </a:pPr>
            <a:fld id="{DB15D044-B35F-4A77-B573-9EB4C86BF88C}" type="slidenum">
              <a:rPr lang="en-US">
                <a:solidFill>
                  <a:schemeClr val="bg1"/>
                </a:solidFill>
              </a:rPr>
              <a:pPr algn="ctr">
                <a:spcAft>
                  <a:spcPts val="600"/>
                </a:spcAft>
              </a:pPr>
              <a:t>17</a:t>
            </a:fld>
            <a:endParaRPr lang="en-US" dirty="0">
              <a:solidFill>
                <a:schemeClr val="bg1"/>
              </a:solidFill>
            </a:endParaRPr>
          </a:p>
        </p:txBody>
      </p:sp>
      <p:sp>
        <p:nvSpPr>
          <p:cNvPr id="8" name="Oval 7">
            <a:extLst>
              <a:ext uri="{FF2B5EF4-FFF2-40B4-BE49-F238E27FC236}">
                <a16:creationId xmlns:a16="http://schemas.microsoft.com/office/drawing/2014/main" id="{1AB69334-AE67-47F8-8150-FCBFDD0FA0A1}"/>
              </a:ext>
            </a:extLst>
          </p:cNvPr>
          <p:cNvSpPr/>
          <p:nvPr/>
        </p:nvSpPr>
        <p:spPr>
          <a:xfrm>
            <a:off x="10328489" y="4345188"/>
            <a:ext cx="1503541" cy="1465183"/>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024392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0C1683-E9D9-41C5-9095-8DC247045732}"/>
              </a:ext>
            </a:extLst>
          </p:cNvPr>
          <p:cNvSpPr>
            <a:spLocks noGrp="1"/>
          </p:cNvSpPr>
          <p:nvPr>
            <p:ph type="title"/>
          </p:nvPr>
        </p:nvSpPr>
        <p:spPr/>
        <p:txBody>
          <a:bodyPr>
            <a:normAutofit fontScale="90000"/>
          </a:bodyPr>
          <a:lstStyle/>
          <a:p>
            <a:r>
              <a:rPr lang="en-US" dirty="0"/>
              <a:t>Syringes: Better Vein Care</a:t>
            </a:r>
          </a:p>
        </p:txBody>
      </p:sp>
      <p:sp>
        <p:nvSpPr>
          <p:cNvPr id="5" name="Slide Number Placeholder 4">
            <a:extLst>
              <a:ext uri="{FF2B5EF4-FFF2-40B4-BE49-F238E27FC236}">
                <a16:creationId xmlns:a16="http://schemas.microsoft.com/office/drawing/2014/main" id="{B732110B-7269-41E9-AAA6-FE8AE1D3819B}"/>
              </a:ext>
            </a:extLst>
          </p:cNvPr>
          <p:cNvSpPr>
            <a:spLocks noGrp="1"/>
          </p:cNvSpPr>
          <p:nvPr>
            <p:ph type="sldNum" sz="quarter" idx="12"/>
          </p:nvPr>
        </p:nvSpPr>
        <p:spPr/>
        <p:txBody>
          <a:bodyPr/>
          <a:lstStyle/>
          <a:p>
            <a:fld id="{DB15D044-B35F-4A77-B573-9EB4C86BF88C}" type="slidenum">
              <a:rPr lang="en-US" smtClean="0"/>
              <a:t>18</a:t>
            </a:fld>
            <a:endParaRPr lang="en-US" dirty="0"/>
          </a:p>
        </p:txBody>
      </p:sp>
      <p:pic>
        <p:nvPicPr>
          <p:cNvPr id="6" name="Picture 5">
            <a:extLst>
              <a:ext uri="{FF2B5EF4-FFF2-40B4-BE49-F238E27FC236}">
                <a16:creationId xmlns:a16="http://schemas.microsoft.com/office/drawing/2014/main" id="{1237B24C-9DD4-4C93-A682-0C742B300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024508"/>
            <a:ext cx="2808984" cy="2808984"/>
          </a:xfrm>
          <a:prstGeom prst="rect">
            <a:avLst/>
          </a:prstGeom>
        </p:spPr>
      </p:pic>
      <p:pic>
        <p:nvPicPr>
          <p:cNvPr id="7" name="Picture 6" descr="A picture containing plate&#10;&#10;Description automatically generated">
            <a:extLst>
              <a:ext uri="{FF2B5EF4-FFF2-40B4-BE49-F238E27FC236}">
                <a16:creationId xmlns:a16="http://schemas.microsoft.com/office/drawing/2014/main" id="{78587AA8-9F27-499B-A867-BE5FD0D39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773" y="2024508"/>
            <a:ext cx="2808984" cy="2808984"/>
          </a:xfrm>
          <a:prstGeom prst="rect">
            <a:avLst/>
          </a:prstGeom>
        </p:spPr>
      </p:pic>
      <p:graphicFrame>
        <p:nvGraphicFramePr>
          <p:cNvPr id="8" name="Diagram 7">
            <a:extLst>
              <a:ext uri="{FF2B5EF4-FFF2-40B4-BE49-F238E27FC236}">
                <a16:creationId xmlns:a16="http://schemas.microsoft.com/office/drawing/2014/main" id="{3BE60A89-3982-4BFC-8A9A-CA577AAE0CDB}"/>
              </a:ext>
            </a:extLst>
          </p:cNvPr>
          <p:cNvGraphicFramePr/>
          <p:nvPr>
            <p:extLst>
              <p:ext uri="{D42A27DB-BD31-4B8C-83A1-F6EECF244321}">
                <p14:modId xmlns:p14="http://schemas.microsoft.com/office/powerpoint/2010/main" val="2862314845"/>
              </p:ext>
            </p:extLst>
          </p:nvPr>
        </p:nvGraphicFramePr>
        <p:xfrm>
          <a:off x="-1058572" y="1008301"/>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16600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D6A170-BCCE-4421-B272-B21BCD3ECCBC}"/>
              </a:ext>
            </a:extLst>
          </p:cNvPr>
          <p:cNvSpPr>
            <a:spLocks noGrp="1"/>
          </p:cNvSpPr>
          <p:nvPr>
            <p:ph type="sldNum" sz="quarter" idx="12"/>
          </p:nvPr>
        </p:nvSpPr>
        <p:spPr/>
        <p:txBody>
          <a:bodyPr/>
          <a:lstStyle/>
          <a:p>
            <a:fld id="{DB15D044-B35F-4A77-B573-9EB4C86BF88C}" type="slidenum">
              <a:rPr lang="en-US" smtClean="0"/>
              <a:t>19</a:t>
            </a:fld>
            <a:endParaRPr lang="en-US" dirty="0"/>
          </a:p>
        </p:txBody>
      </p:sp>
      <p:sp>
        <p:nvSpPr>
          <p:cNvPr id="3" name="Title 2">
            <a:extLst>
              <a:ext uri="{FF2B5EF4-FFF2-40B4-BE49-F238E27FC236}">
                <a16:creationId xmlns:a16="http://schemas.microsoft.com/office/drawing/2014/main" id="{4EAA4ED6-04B2-495C-A8A5-4C2D5F4F76EB}"/>
              </a:ext>
            </a:extLst>
          </p:cNvPr>
          <p:cNvSpPr>
            <a:spLocks noGrp="1"/>
          </p:cNvSpPr>
          <p:nvPr>
            <p:ph type="ctrTitle"/>
          </p:nvPr>
        </p:nvSpPr>
        <p:spPr/>
        <p:txBody>
          <a:bodyPr/>
          <a:lstStyle/>
          <a:p>
            <a:r>
              <a:rPr lang="en-US" dirty="0"/>
              <a:t>Section Two: Waste Collection</a:t>
            </a:r>
          </a:p>
        </p:txBody>
      </p:sp>
    </p:spTree>
    <p:extLst>
      <p:ext uri="{BB962C8B-B14F-4D97-AF65-F5344CB8AC3E}">
        <p14:creationId xmlns:p14="http://schemas.microsoft.com/office/powerpoint/2010/main" val="3256344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965430" y="637735"/>
            <a:ext cx="6586491" cy="1286160"/>
          </a:xfrm>
        </p:spPr>
        <p:txBody>
          <a:bodyPr vert="horz" lIns="91440" tIns="45720" rIns="91440" bIns="45720" rtlCol="0" anchor="b">
            <a:normAutofit/>
          </a:bodyPr>
          <a:lstStyle/>
          <a:p>
            <a:pPr algn="l"/>
            <a:r>
              <a:rPr lang="en-US" dirty="0">
                <a:solidFill>
                  <a:schemeClr val="tx1"/>
                </a:solidFill>
              </a:rPr>
              <a:t>LEARNING OBJECTIVES</a:t>
            </a:r>
          </a:p>
        </p:txBody>
      </p:sp>
      <p:sp>
        <p:nvSpPr>
          <p:cNvPr id="5" name="Rectangle 4">
            <a:extLst>
              <a:ext uri="{FF2B5EF4-FFF2-40B4-BE49-F238E27FC236}">
                <a16:creationId xmlns:a16="http://schemas.microsoft.com/office/drawing/2014/main" id="{F4FD5C6F-FFBA-4B48-96F9-D79FAE4A780F}"/>
              </a:ext>
            </a:extLst>
          </p:cNvPr>
          <p:cNvSpPr/>
          <p:nvPr/>
        </p:nvSpPr>
        <p:spPr>
          <a:xfrm>
            <a:off x="4965431" y="2438400"/>
            <a:ext cx="6586489" cy="3785419"/>
          </a:xfrm>
          <a:prstGeom prst="rect">
            <a:avLst/>
          </a:prstGeom>
        </p:spPr>
        <p:txBody>
          <a:bodyPr vert="horz" lIns="91440" tIns="45720" rIns="91440" bIns="45720" rtlCol="0">
            <a:normAutofit/>
          </a:bodyPr>
          <a:lstStyle/>
          <a:p>
            <a:pPr lvl="0" indent="-228600">
              <a:lnSpc>
                <a:spcPct val="90000"/>
              </a:lnSpc>
              <a:spcAft>
                <a:spcPts val="600"/>
              </a:spcAft>
              <a:buFont typeface="Arial" panose="020B0604020202020204" pitchFamily="34" charset="0"/>
              <a:buChar char="•"/>
            </a:pPr>
            <a:r>
              <a:rPr lang="en-US" sz="2000" b="1" dirty="0"/>
              <a:t>Identify </a:t>
            </a:r>
            <a:r>
              <a:rPr lang="en-US" sz="2000" dirty="0"/>
              <a:t>the safer injection materials that syringe services programs (SSPs) can offer.</a:t>
            </a:r>
          </a:p>
          <a:p>
            <a:pPr lvl="0" indent="-228600">
              <a:lnSpc>
                <a:spcPct val="90000"/>
              </a:lnSpc>
              <a:spcAft>
                <a:spcPts val="600"/>
              </a:spcAft>
              <a:buFont typeface="Arial" panose="020B0604020202020204" pitchFamily="34" charset="0"/>
              <a:buChar char="•"/>
            </a:pPr>
            <a:r>
              <a:rPr lang="en-US" sz="2000" b="1" dirty="0"/>
              <a:t>Understand</a:t>
            </a:r>
            <a:r>
              <a:rPr lang="en-US" sz="2000" dirty="0"/>
              <a:t> the role of each type of material in the prevention of viral hepatitis, HIV, viral endocarditis, and other skin and soft tissue infections.</a:t>
            </a:r>
          </a:p>
          <a:p>
            <a:pPr lvl="0" indent="-228600">
              <a:lnSpc>
                <a:spcPct val="90000"/>
              </a:lnSpc>
              <a:spcAft>
                <a:spcPts val="600"/>
              </a:spcAft>
              <a:buFont typeface="Arial" panose="020B0604020202020204" pitchFamily="34" charset="0"/>
              <a:buChar char="•"/>
            </a:pPr>
            <a:r>
              <a:rPr lang="en-US" sz="2000" b="1" dirty="0"/>
              <a:t>Explain</a:t>
            </a:r>
            <a:r>
              <a:rPr lang="en-US" sz="2000" dirty="0"/>
              <a:t> to a program participant about how to use each material and what its purpose is.</a:t>
            </a:r>
          </a:p>
          <a:p>
            <a:pPr lvl="0" indent="-228600">
              <a:lnSpc>
                <a:spcPct val="90000"/>
              </a:lnSpc>
              <a:spcAft>
                <a:spcPts val="600"/>
              </a:spcAft>
              <a:buFont typeface="Arial" panose="020B0604020202020204" pitchFamily="34" charset="0"/>
              <a:buChar char="•"/>
            </a:pPr>
            <a:r>
              <a:rPr lang="en-US" sz="2000" b="1" dirty="0"/>
              <a:t>Counsel</a:t>
            </a:r>
            <a:r>
              <a:rPr lang="en-US" sz="2000" dirty="0"/>
              <a:t> participants with a “best, good, please avoid” framework that helps focus limited resources on what materials to provide or recommend.</a:t>
            </a:r>
          </a:p>
        </p:txBody>
      </p:sp>
      <p:pic>
        <p:nvPicPr>
          <p:cNvPr id="22" name="Picture 21">
            <a:extLst>
              <a:ext uri="{FF2B5EF4-FFF2-40B4-BE49-F238E27FC236}">
                <a16:creationId xmlns:a16="http://schemas.microsoft.com/office/drawing/2014/main" id="{2E77BFC4-0C2E-42BD-80AD-BC712D33F40F}"/>
              </a:ext>
            </a:extLst>
          </p:cNvPr>
          <p:cNvPicPr>
            <a:picLocks noChangeAspect="1"/>
          </p:cNvPicPr>
          <p:nvPr/>
        </p:nvPicPr>
        <p:blipFill rotWithShape="1">
          <a:blip r:embed="rId3"/>
          <a:srcRect l="20817" r="34063" b="-1"/>
          <a:stretch/>
        </p:blipFill>
        <p:spPr>
          <a:xfrm>
            <a:off x="20" y="10"/>
            <a:ext cx="4635571" cy="6857990"/>
          </a:xfrm>
          <a:prstGeom prst="rect">
            <a:avLst/>
          </a:prstGeom>
          <a:effectLst/>
        </p:spPr>
      </p:pic>
      <p:cxnSp>
        <p:nvCxnSpPr>
          <p:cNvPr id="26" name="Straight Connector 2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337A"/>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spcAft>
                <a:spcPts val="600"/>
              </a:spcAft>
              <a:defRPr/>
            </a:pPr>
            <a:fld id="{DB15D044-B35F-4A77-B573-9EB4C86BF88C}" type="slidenum">
              <a:rPr lang="en-US" smtClean="0">
                <a:solidFill>
                  <a:prstClr val="black">
                    <a:tint val="75000"/>
                  </a:prstClr>
                </a:solidFill>
                <a:latin typeface="Calibri" panose="020F0502020204030204"/>
              </a:rPr>
              <a:pPr>
                <a:spcAft>
                  <a:spcPts val="600"/>
                </a:spcAft>
                <a:defRPr/>
              </a:pPr>
              <a:t>2</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978330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1" name="Rectangle 90">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a:xfrm>
            <a:off x="841246" y="978619"/>
            <a:ext cx="3911719" cy="1106424"/>
          </a:xfrm>
        </p:spPr>
        <p:txBody>
          <a:bodyPr vert="horz" lIns="91440" tIns="45720" rIns="91440" bIns="45720" rtlCol="0" anchor="ctr">
            <a:noAutofit/>
          </a:bodyPr>
          <a:lstStyle/>
          <a:p>
            <a:pPr algn="l"/>
            <a:r>
              <a:rPr lang="en-US" sz="4000" dirty="0">
                <a:solidFill>
                  <a:schemeClr val="tx1"/>
                </a:solidFill>
              </a:rPr>
              <a:t>Waste Collection</a:t>
            </a:r>
          </a:p>
        </p:txBody>
      </p:sp>
      <p:sp>
        <p:nvSpPr>
          <p:cNvPr id="93" name="Rectangle 92">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5" name="Rectangle 9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a:xfrm>
            <a:off x="841247" y="2359152"/>
            <a:ext cx="3410712" cy="3425043"/>
          </a:xfrm>
        </p:spPr>
        <p:txBody>
          <a:bodyPr vert="horz" lIns="91440" tIns="45720" rIns="91440" bIns="45720" rtlCol="0">
            <a:noAutofit/>
          </a:bodyPr>
          <a:lstStyle/>
          <a:p>
            <a:pPr marL="342900" indent="-228600">
              <a:buFont typeface="Arial" panose="020B0604020202020204" pitchFamily="34" charset="0"/>
              <a:buChar char="•"/>
            </a:pPr>
            <a:r>
              <a:rPr lang="en-US" sz="2600" dirty="0"/>
              <a:t>Sharps – syringes, needles, lancets, etc. – need special disposal. </a:t>
            </a:r>
          </a:p>
          <a:p>
            <a:pPr marL="342900" indent="-228600">
              <a:buFont typeface="Arial" panose="020B0604020202020204" pitchFamily="34" charset="0"/>
              <a:buChar char="•"/>
            </a:pPr>
            <a:r>
              <a:rPr lang="en-US" sz="2600" dirty="0"/>
              <a:t>In addition to disposal, offer biohazard waste disposal containers and needle clipping devices.</a:t>
            </a:r>
          </a:p>
        </p:txBody>
      </p:sp>
      <p:pic>
        <p:nvPicPr>
          <p:cNvPr id="13" name="Picture 12" descr="A picture containing indoor, cloth, bed&#10;&#10;Description automatically generated">
            <a:extLst>
              <a:ext uri="{FF2B5EF4-FFF2-40B4-BE49-F238E27FC236}">
                <a16:creationId xmlns:a16="http://schemas.microsoft.com/office/drawing/2014/main" id="{A1AA6FF5-D17C-4E10-9E34-91FCBA92B30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76" b="89984" l="8078" r="89984">
                        <a14:foregroundMark x1="17205" y1="61672" x2="9976" y2="63691"/>
                        <a14:foregroundMark x1="9976" y1="63691" x2="6341" y2="57553"/>
                        <a14:foregroundMark x1="6341" y1="57553" x2="5735" y2="42811"/>
                        <a14:foregroundMark x1="5735" y1="42811" x2="8078" y2="36228"/>
                        <a14:foregroundMark x1="8078" y1="36228" x2="15105" y2="33320"/>
                        <a14:foregroundMark x1="15105" y1="33320" x2="24838" y2="43417"/>
                        <a14:foregroundMark x1="24838" y1="43417" x2="26656" y2="50808"/>
                        <a14:foregroundMark x1="26656" y1="50808" x2="24637" y2="58360"/>
                        <a14:foregroundMark x1="24637" y1="58360" x2="19628" y2="63530"/>
                        <a14:foregroundMark x1="19628" y1="63530" x2="12601" y2="63005"/>
                        <a14:foregroundMark x1="12601" y1="63005" x2="12601" y2="62601"/>
                        <a14:backgroundMark x1="41842" y1="35380" x2="61834" y2="33239"/>
                        <a14:backgroundMark x1="61834" y1="33239" x2="63530" y2="25727"/>
                        <a14:backgroundMark x1="63530" y1="25727" x2="60097" y2="19346"/>
                        <a14:backgroundMark x1="60097" y1="19346" x2="52060" y2="16317"/>
                        <a14:backgroundMark x1="52060" y1="16317" x2="45921" y2="20234"/>
                        <a14:backgroundMark x1="45921" y1="20234" x2="45517" y2="34208"/>
                        <a14:backgroundMark x1="45517" y1="34208" x2="45194" y2="34451"/>
                        <a14:backgroundMark x1="63893" y1="56543" x2="64297" y2="50969"/>
                        <a14:backgroundMark x1="63611" y1="57068" x2="71527" y2="55977"/>
                        <a14:backgroundMark x1="75565" y1="43619" x2="77625" y2="38045"/>
                        <a14:backgroundMark x1="19305" y1="64176" x2="17205" y2="66236"/>
                      </a14:backgroundRemoval>
                    </a14:imgEffect>
                    <a14:imgEffect>
                      <a14:colorTemperature colorTemp="4700"/>
                    </a14:imgEffect>
                  </a14:imgLayer>
                </a14:imgProps>
              </a:ext>
              <a:ext uri="{28A0092B-C50C-407E-A947-70E740481C1C}">
                <a14:useLocalDpi xmlns:a14="http://schemas.microsoft.com/office/drawing/2010/main" val="0"/>
              </a:ext>
            </a:extLst>
          </a:blip>
          <a:srcRect l="-8759" r="15182"/>
          <a:stretch/>
        </p:blipFill>
        <p:spPr>
          <a:xfrm rot="5400000">
            <a:off x="5338991" y="-77253"/>
            <a:ext cx="6229654" cy="6657213"/>
          </a:xfrm>
          <a:prstGeom prst="rect">
            <a:avLst/>
          </a:prstGeom>
        </p:spPr>
      </p:pic>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a:xfrm>
            <a:off x="8613648" y="6356350"/>
            <a:ext cx="2743200" cy="365125"/>
          </a:xfrm>
        </p:spPr>
        <p:txBody>
          <a:bodyPr vert="horz" lIns="91440" tIns="45720" rIns="91440" bIns="45720" rtlCol="0" anchor="ctr">
            <a:normAutofit/>
          </a:bodyPr>
          <a:lstStyle/>
          <a:p>
            <a:pPr>
              <a:spcAft>
                <a:spcPts val="600"/>
              </a:spcAft>
              <a:defRPr/>
            </a:pPr>
            <a:fld id="{DB15D044-B35F-4A77-B573-9EB4C86BF88C}" type="slidenum">
              <a:rPr lang="en-US">
                <a:solidFill>
                  <a:schemeClr val="tx1">
                    <a:lumMod val="50000"/>
                    <a:lumOff val="50000"/>
                  </a:schemeClr>
                </a:solidFill>
                <a:latin typeface="Calibri" panose="020F0502020204030204"/>
              </a:rPr>
              <a:pPr>
                <a:spcAft>
                  <a:spcPts val="600"/>
                </a:spcAft>
                <a:defRPr/>
              </a:pPr>
              <a:t>20</a:t>
            </a:fld>
            <a:endParaRPr lang="en-US" dirty="0">
              <a:solidFill>
                <a:schemeClr val="tx1">
                  <a:lumMod val="50000"/>
                  <a:lumOff val="50000"/>
                </a:schemeClr>
              </a:solidFill>
              <a:latin typeface="Calibri" panose="020F0502020204030204"/>
            </a:endParaRPr>
          </a:p>
        </p:txBody>
      </p:sp>
      <p:sp>
        <p:nvSpPr>
          <p:cNvPr id="5" name="Oval 4">
            <a:extLst>
              <a:ext uri="{FF2B5EF4-FFF2-40B4-BE49-F238E27FC236}">
                <a16:creationId xmlns:a16="http://schemas.microsoft.com/office/drawing/2014/main" id="{A44593C9-7A24-4901-B17E-33C7ACBC8493}"/>
              </a:ext>
            </a:extLst>
          </p:cNvPr>
          <p:cNvSpPr/>
          <p:nvPr/>
        </p:nvSpPr>
        <p:spPr>
          <a:xfrm>
            <a:off x="10644157" y="4673151"/>
            <a:ext cx="1503541" cy="1465183"/>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212209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A4CD44-4B1F-42D2-8861-45F604682CF6}"/>
              </a:ext>
            </a:extLst>
          </p:cNvPr>
          <p:cNvSpPr>
            <a:spLocks noGrp="1"/>
          </p:cNvSpPr>
          <p:nvPr>
            <p:ph type="title"/>
          </p:nvPr>
        </p:nvSpPr>
        <p:spPr/>
        <p:txBody>
          <a:bodyPr>
            <a:normAutofit fontScale="90000"/>
          </a:bodyPr>
          <a:lstStyle/>
          <a:p>
            <a:r>
              <a:rPr lang="en-US" dirty="0"/>
              <a:t>Waste Collection</a:t>
            </a:r>
          </a:p>
        </p:txBody>
      </p:sp>
      <p:sp>
        <p:nvSpPr>
          <p:cNvPr id="5" name="Slide Number Placeholder 4">
            <a:extLst>
              <a:ext uri="{FF2B5EF4-FFF2-40B4-BE49-F238E27FC236}">
                <a16:creationId xmlns:a16="http://schemas.microsoft.com/office/drawing/2014/main" id="{250E96AC-7A0C-45CC-8204-0F3A0D39C42F}"/>
              </a:ext>
            </a:extLst>
          </p:cNvPr>
          <p:cNvSpPr>
            <a:spLocks noGrp="1"/>
          </p:cNvSpPr>
          <p:nvPr>
            <p:ph type="sldNum" sz="quarter" idx="12"/>
          </p:nvPr>
        </p:nvSpPr>
        <p:spPr/>
        <p:txBody>
          <a:bodyPr/>
          <a:lstStyle/>
          <a:p>
            <a:fld id="{DB15D044-B35F-4A77-B573-9EB4C86BF88C}" type="slidenum">
              <a:rPr lang="en-US" smtClean="0"/>
              <a:t>21</a:t>
            </a:fld>
            <a:endParaRPr lang="en-US" dirty="0"/>
          </a:p>
        </p:txBody>
      </p:sp>
      <p:graphicFrame>
        <p:nvGraphicFramePr>
          <p:cNvPr id="6" name="Diagram 5">
            <a:extLst>
              <a:ext uri="{FF2B5EF4-FFF2-40B4-BE49-F238E27FC236}">
                <a16:creationId xmlns:a16="http://schemas.microsoft.com/office/drawing/2014/main" id="{DFCF5BCE-F127-45CC-ACE1-0AEDE32ACC85}"/>
              </a:ext>
            </a:extLst>
          </p:cNvPr>
          <p:cNvGraphicFramePr/>
          <p:nvPr>
            <p:extLst>
              <p:ext uri="{D42A27DB-BD31-4B8C-83A1-F6EECF244321}">
                <p14:modId xmlns:p14="http://schemas.microsoft.com/office/powerpoint/2010/main" val="2511776576"/>
              </p:ext>
            </p:extLst>
          </p:nvPr>
        </p:nvGraphicFramePr>
        <p:xfrm>
          <a:off x="-1100666" y="96582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5CC4F2D-E4E8-44E8-8F81-7E51326E7F2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976" b="89984" l="8764" r="89984">
                        <a14:foregroundMark x1="8764" y1="31583" x2="8764" y2="35460"/>
                        <a14:foregroundMark x1="32491" y1="25666" x2="40887" y2="28737"/>
                        <a14:foregroundMark x1="40887" y1="28737" x2="32218" y2="29693"/>
                        <a14:foregroundMark x1="32218" y1="29693" x2="39727" y2="29966"/>
                        <a14:foregroundMark x1="39181" y1="33993" x2="33857" y2="27645"/>
                        <a14:foregroundMark x1="33857" y1="27645" x2="38635" y2="33174"/>
                      </a14:backgroundRemoval>
                    </a14:imgEffect>
                  </a14:imgLayer>
                </a14:imgProps>
              </a:ext>
              <a:ext uri="{28A0092B-C50C-407E-A947-70E740481C1C}">
                <a14:useLocalDpi xmlns:a14="http://schemas.microsoft.com/office/drawing/2010/main" val="0"/>
              </a:ext>
            </a:extLst>
          </a:blip>
          <a:stretch>
            <a:fillRect/>
          </a:stretch>
        </p:blipFill>
        <p:spPr>
          <a:xfrm rot="5400000">
            <a:off x="11900791" y="627228"/>
            <a:ext cx="6095854" cy="6095854"/>
          </a:xfrm>
          <a:prstGeom prst="rect">
            <a:avLst/>
          </a:prstGeom>
        </p:spPr>
      </p:pic>
      <p:pic>
        <p:nvPicPr>
          <p:cNvPr id="2" name="Picture 1">
            <a:extLst>
              <a:ext uri="{FF2B5EF4-FFF2-40B4-BE49-F238E27FC236}">
                <a16:creationId xmlns:a16="http://schemas.microsoft.com/office/drawing/2014/main" id="{4B2807BC-C2DF-4BC9-A6C6-AD1C8D1F96C5}"/>
              </a:ext>
            </a:extLst>
          </p:cNvPr>
          <p:cNvPicPr>
            <a:picLocks noChangeAspect="1"/>
          </p:cNvPicPr>
          <p:nvPr/>
        </p:nvPicPr>
        <p:blipFill>
          <a:blip r:embed="rId10"/>
          <a:stretch>
            <a:fillRect/>
          </a:stretch>
        </p:blipFill>
        <p:spPr>
          <a:xfrm>
            <a:off x="5715083" y="1345119"/>
            <a:ext cx="6095855" cy="4743556"/>
          </a:xfrm>
          <a:prstGeom prst="rect">
            <a:avLst/>
          </a:prstGeom>
        </p:spPr>
      </p:pic>
    </p:spTree>
    <p:extLst>
      <p:ext uri="{BB962C8B-B14F-4D97-AF65-F5344CB8AC3E}">
        <p14:creationId xmlns:p14="http://schemas.microsoft.com/office/powerpoint/2010/main" val="1866662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D6A170-BCCE-4421-B272-B21BCD3ECCBC}"/>
              </a:ext>
            </a:extLst>
          </p:cNvPr>
          <p:cNvSpPr>
            <a:spLocks noGrp="1"/>
          </p:cNvSpPr>
          <p:nvPr>
            <p:ph type="sldNum" sz="quarter" idx="12"/>
          </p:nvPr>
        </p:nvSpPr>
        <p:spPr/>
        <p:txBody>
          <a:bodyPr/>
          <a:lstStyle/>
          <a:p>
            <a:fld id="{DB15D044-B35F-4A77-B573-9EB4C86BF88C}" type="slidenum">
              <a:rPr lang="en-US" smtClean="0"/>
              <a:t>22</a:t>
            </a:fld>
            <a:endParaRPr lang="en-US" dirty="0"/>
          </a:p>
        </p:txBody>
      </p:sp>
      <p:sp>
        <p:nvSpPr>
          <p:cNvPr id="3" name="Title 2">
            <a:extLst>
              <a:ext uri="{FF2B5EF4-FFF2-40B4-BE49-F238E27FC236}">
                <a16:creationId xmlns:a16="http://schemas.microsoft.com/office/drawing/2014/main" id="{4EAA4ED6-04B2-495C-A8A5-4C2D5F4F76EB}"/>
              </a:ext>
            </a:extLst>
          </p:cNvPr>
          <p:cNvSpPr>
            <a:spLocks noGrp="1"/>
          </p:cNvSpPr>
          <p:nvPr>
            <p:ph type="ctrTitle"/>
          </p:nvPr>
        </p:nvSpPr>
        <p:spPr/>
        <p:txBody>
          <a:bodyPr/>
          <a:lstStyle/>
          <a:p>
            <a:r>
              <a:rPr lang="en-US" dirty="0"/>
              <a:t>Section Three: Materials used before, during, and after drug preparation</a:t>
            </a:r>
          </a:p>
        </p:txBody>
      </p:sp>
    </p:spTree>
    <p:extLst>
      <p:ext uri="{BB962C8B-B14F-4D97-AF65-F5344CB8AC3E}">
        <p14:creationId xmlns:p14="http://schemas.microsoft.com/office/powerpoint/2010/main" val="2701824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a:xfrm>
            <a:off x="648929" y="-204121"/>
            <a:ext cx="6422849" cy="1676603"/>
          </a:xfrm>
        </p:spPr>
        <p:txBody>
          <a:bodyPr vert="horz" lIns="91440" tIns="45720" rIns="91440" bIns="45720" rtlCol="0" anchor="ctr">
            <a:normAutofit/>
          </a:bodyPr>
          <a:lstStyle/>
          <a:p>
            <a:pPr algn="l"/>
            <a:r>
              <a:rPr lang="en-US" kern="1200" dirty="0">
                <a:solidFill>
                  <a:schemeClr val="tx1"/>
                </a:solidFill>
                <a:latin typeface="+mj-lt"/>
                <a:ea typeface="+mj-ea"/>
                <a:cs typeface="+mj-cs"/>
              </a:rPr>
              <a:t>Drug Checking </a:t>
            </a:r>
          </a:p>
        </p:txBody>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a:xfrm>
            <a:off x="648931" y="1186774"/>
            <a:ext cx="6422848" cy="5037045"/>
          </a:xfrm>
        </p:spPr>
        <p:txBody>
          <a:bodyPr vert="horz" lIns="91440" tIns="45720" rIns="91440" bIns="45720" rtlCol="0">
            <a:normAutofit/>
          </a:bodyPr>
          <a:lstStyle/>
          <a:p>
            <a:pPr marL="342900" indent="-228600">
              <a:buFont typeface="Arial" panose="020B0604020202020204" pitchFamily="34" charset="0"/>
              <a:buChar char="•"/>
            </a:pPr>
            <a:r>
              <a:rPr lang="en-US" sz="3600" dirty="0"/>
              <a:t>Point-of-care drug testing and fentanyl test strip distribution help</a:t>
            </a:r>
          </a:p>
          <a:p>
            <a:pPr marL="800100" lvl="1" indent="-228600">
              <a:buFont typeface="Arial" panose="020B0604020202020204" pitchFamily="34" charset="0"/>
              <a:buChar char="•"/>
            </a:pPr>
            <a:r>
              <a:rPr lang="en-US" sz="3200" dirty="0"/>
              <a:t>avoid ingestion of unknown and potentially more dangerous adulterants found in drugs</a:t>
            </a:r>
          </a:p>
          <a:p>
            <a:pPr marL="800100" lvl="1" indent="-228600">
              <a:buFont typeface="Arial" panose="020B0604020202020204" pitchFamily="34" charset="0"/>
              <a:buChar char="•"/>
            </a:pPr>
            <a:r>
              <a:rPr lang="en-US" sz="3200" dirty="0"/>
              <a:t>identify trends in drug markets, so agencies can better serve the needs of the community </a:t>
            </a:r>
          </a:p>
        </p:txBody>
      </p:sp>
      <p:sp>
        <p:nvSpPr>
          <p:cNvPr id="18" name="Rectangle 17">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7784"/>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Diagram&#10;&#10;Description automatically generated">
            <a:extLst>
              <a:ext uri="{FF2B5EF4-FFF2-40B4-BE49-F238E27FC236}">
                <a16:creationId xmlns:a16="http://schemas.microsoft.com/office/drawing/2014/main" id="{3FC8A771-D607-43FE-BCF3-22087D044CBF}"/>
              </a:ext>
            </a:extLst>
          </p:cNvPr>
          <p:cNvPicPr>
            <a:picLocks noChangeAspect="1"/>
          </p:cNvPicPr>
          <p:nvPr/>
        </p:nvPicPr>
        <p:blipFill>
          <a:blip r:embed="rId3"/>
          <a:stretch>
            <a:fillRect/>
          </a:stretch>
        </p:blipFill>
        <p:spPr>
          <a:xfrm rot="5400000">
            <a:off x="7323238" y="2088010"/>
            <a:ext cx="5102352" cy="2678734"/>
          </a:xfrm>
          <a:prstGeom prst="rect">
            <a:avLst/>
          </a:prstGeom>
          <a:effectLst/>
        </p:spPr>
      </p:pic>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a:xfrm>
            <a:off x="10853928" y="6356350"/>
            <a:ext cx="685800" cy="365125"/>
          </a:xfrm>
        </p:spPr>
        <p:txBody>
          <a:bodyPr vert="horz" lIns="91440" tIns="45720" rIns="91440" bIns="45720" rtlCol="0" anchor="ctr">
            <a:normAutofit/>
          </a:bodyPr>
          <a:lstStyle/>
          <a:p>
            <a:pPr>
              <a:spcAft>
                <a:spcPts val="600"/>
              </a:spcAft>
            </a:pPr>
            <a:fld id="{DB15D044-B35F-4A77-B573-9EB4C86BF88C}" type="slidenum">
              <a:rPr lang="en-US">
                <a:solidFill>
                  <a:srgbClr val="404040"/>
                </a:solidFill>
              </a:rPr>
              <a:pPr>
                <a:spcAft>
                  <a:spcPts val="600"/>
                </a:spcAft>
              </a:pPr>
              <a:t>23</a:t>
            </a:fld>
            <a:endParaRPr lang="en-US" dirty="0">
              <a:solidFill>
                <a:srgbClr val="404040"/>
              </a:solidFill>
            </a:endParaRPr>
          </a:p>
        </p:txBody>
      </p:sp>
      <p:sp>
        <p:nvSpPr>
          <p:cNvPr id="5" name="Oval 4">
            <a:extLst>
              <a:ext uri="{FF2B5EF4-FFF2-40B4-BE49-F238E27FC236}">
                <a16:creationId xmlns:a16="http://schemas.microsoft.com/office/drawing/2014/main" id="{9304ACA0-B1E0-4803-AC90-E55887B26A4A}"/>
              </a:ext>
            </a:extLst>
          </p:cNvPr>
          <p:cNvSpPr/>
          <p:nvPr/>
        </p:nvSpPr>
        <p:spPr>
          <a:xfrm>
            <a:off x="10644157" y="4673151"/>
            <a:ext cx="1503541" cy="1465183"/>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851235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first-aid kit&#10;&#10;Description automatically generated">
            <a:extLst>
              <a:ext uri="{FF2B5EF4-FFF2-40B4-BE49-F238E27FC236}">
                <a16:creationId xmlns:a16="http://schemas.microsoft.com/office/drawing/2014/main" id="{C5F5B9B5-4D24-464F-85CF-C182BDA2A948}"/>
              </a:ext>
            </a:extLst>
          </p:cNvPr>
          <p:cNvPicPr>
            <a:picLocks noChangeAspect="1"/>
          </p:cNvPicPr>
          <p:nvPr/>
        </p:nvPicPr>
        <p:blipFill rotWithShape="1">
          <a:blip r:embed="rId3" cstate="print">
            <a:alphaModFix amt="85000"/>
            <a:extLst>
              <a:ext uri="{28A0092B-C50C-407E-A947-70E740481C1C}">
                <a14:useLocalDpi xmlns:a14="http://schemas.microsoft.com/office/drawing/2010/main" val="0"/>
              </a:ext>
            </a:extLst>
          </a:blip>
          <a:srcRect l="7729" t="-171" r="4918" b="171"/>
          <a:stretch/>
        </p:blipFill>
        <p:spPr>
          <a:xfrm rot="10800000">
            <a:off x="6646126" y="-22303"/>
            <a:ext cx="5545873" cy="6348761"/>
          </a:xfrm>
          <a:prstGeom prst="rect">
            <a:avLst/>
          </a:prstGeom>
        </p:spPr>
      </p:pic>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p:txBody>
          <a:bodyPr/>
          <a:lstStyle/>
          <a:p>
            <a:fld id="{DB15D044-B35F-4A77-B573-9EB4C86BF88C}" type="slidenum">
              <a:rPr lang="en-US" smtClean="0"/>
              <a:t>24</a:t>
            </a:fld>
            <a:endParaRPr lang="en-US" dirty="0"/>
          </a:p>
        </p:txBody>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a:xfrm>
            <a:off x="839788" y="1436914"/>
            <a:ext cx="6140875" cy="4432074"/>
          </a:xfrm>
        </p:spPr>
        <p:txBody>
          <a:bodyPr>
            <a:normAutofit fontScale="92500" lnSpcReduction="20000"/>
          </a:bodyPr>
          <a:lstStyle/>
          <a:p>
            <a:pPr marL="342900" indent="-342900">
              <a:buFont typeface="Arial" panose="020B0604020202020204" pitchFamily="34" charset="0"/>
              <a:buChar char="•"/>
            </a:pPr>
            <a:r>
              <a:rPr lang="en-US" sz="2400" dirty="0">
                <a:latin typeface="+mn-lt"/>
              </a:rPr>
              <a:t>Fentanyl test strips</a:t>
            </a:r>
          </a:p>
          <a:p>
            <a:pPr marL="800100" lvl="1" indent="-342900">
              <a:buFont typeface="Arial" panose="020B0604020202020204" pitchFamily="34" charset="0"/>
              <a:buChar char="•"/>
            </a:pPr>
            <a:r>
              <a:rPr lang="en-US" sz="1800" dirty="0"/>
              <a:t>Fentanyl test strips can be used to test drugs for trace amounts of fentanyl. 1 red line = positive, 2 red lines = negative.</a:t>
            </a:r>
          </a:p>
          <a:p>
            <a:pPr marL="342900" indent="-342900">
              <a:buFont typeface="Arial" panose="020B0604020202020204" pitchFamily="34" charset="0"/>
              <a:buChar char="•"/>
            </a:pPr>
            <a:r>
              <a:rPr lang="en-US" sz="2400" dirty="0">
                <a:latin typeface="+mn-lt"/>
              </a:rPr>
              <a:t>Naloxone</a:t>
            </a:r>
          </a:p>
          <a:p>
            <a:pPr marL="800100" lvl="1" indent="-342900">
              <a:buFont typeface="Arial" panose="020B0604020202020204" pitchFamily="34" charset="0"/>
              <a:buChar char="•"/>
            </a:pPr>
            <a:r>
              <a:rPr lang="en-US" sz="1800" dirty="0"/>
              <a:t>Nasal Spray</a:t>
            </a:r>
          </a:p>
          <a:p>
            <a:pPr marL="1257300" lvl="2" indent="-342900">
              <a:buFont typeface="Arial" panose="020B0604020202020204" pitchFamily="34" charset="0"/>
              <a:buChar char="•"/>
            </a:pPr>
            <a:r>
              <a:rPr lang="en-US" sz="1800" dirty="0"/>
              <a:t>Amphastar, requires assembly </a:t>
            </a:r>
          </a:p>
          <a:p>
            <a:pPr marL="1257300" lvl="2" indent="-342900">
              <a:buFont typeface="Arial" panose="020B0604020202020204" pitchFamily="34" charset="0"/>
              <a:buChar char="•"/>
            </a:pPr>
            <a:r>
              <a:rPr lang="en-US" sz="1800" dirty="0"/>
              <a:t>Adapt Pharma’s Narcan brand nasal spray  </a:t>
            </a:r>
          </a:p>
          <a:p>
            <a:pPr marL="800100" lvl="1" indent="-342900">
              <a:buFont typeface="Arial" panose="020B0604020202020204" pitchFamily="34" charset="0"/>
              <a:buChar char="•"/>
            </a:pPr>
            <a:r>
              <a:rPr lang="en-US" sz="1800" dirty="0"/>
              <a:t>Naloxone Vials</a:t>
            </a:r>
          </a:p>
          <a:p>
            <a:pPr marL="1257300" lvl="2" indent="-342900">
              <a:buFont typeface="Arial" panose="020B0604020202020204" pitchFamily="34" charset="0"/>
              <a:buChar char="•"/>
            </a:pPr>
            <a:r>
              <a:rPr lang="en-US" sz="1800" dirty="0"/>
              <a:t>Layperson use with IM needle, inject into muscle </a:t>
            </a:r>
          </a:p>
          <a:p>
            <a:pPr marL="1257300" lvl="2" indent="-342900">
              <a:buFont typeface="Arial" panose="020B0604020202020204" pitchFamily="34" charset="0"/>
              <a:buChar char="•"/>
            </a:pPr>
            <a:r>
              <a:rPr lang="en-US" sz="1800" dirty="0"/>
              <a:t>Paramedics provide intravenously </a:t>
            </a:r>
          </a:p>
          <a:p>
            <a:pPr marL="800100" lvl="1" indent="-342900">
              <a:buFont typeface="Arial" panose="020B0604020202020204" pitchFamily="34" charset="0"/>
              <a:buChar char="•"/>
            </a:pPr>
            <a:r>
              <a:rPr lang="en-US" sz="1800" dirty="0"/>
              <a:t>Autoinjector</a:t>
            </a:r>
          </a:p>
          <a:p>
            <a:pPr marL="1257300" lvl="2" indent="-342900">
              <a:buFont typeface="Arial" panose="020B0604020202020204" pitchFamily="34" charset="0"/>
              <a:buChar char="•"/>
            </a:pPr>
            <a:r>
              <a:rPr lang="en-US" sz="1800" dirty="0"/>
              <a:t>Kaleo brand </a:t>
            </a:r>
          </a:p>
          <a:p>
            <a:pPr marL="342900" indent="-342900">
              <a:buFont typeface="Arial" panose="020B0604020202020204" pitchFamily="34" charset="0"/>
              <a:buChar char="•"/>
            </a:pPr>
            <a:r>
              <a:rPr lang="en-US" sz="2400" dirty="0">
                <a:latin typeface="+mn-lt"/>
              </a:rPr>
              <a:t>Rescue breathing</a:t>
            </a:r>
          </a:p>
          <a:p>
            <a:pPr marL="342900" indent="-342900">
              <a:buFont typeface="Arial" panose="020B0604020202020204" pitchFamily="34" charset="0"/>
              <a:buChar char="•"/>
            </a:pPr>
            <a:r>
              <a:rPr lang="en-US" sz="2400" dirty="0">
                <a:latin typeface="+mn-lt"/>
              </a:rPr>
              <a:t>Safety Planning</a:t>
            </a:r>
          </a:p>
          <a:p>
            <a:pPr marL="342900" indent="-342900">
              <a:buFont typeface="Arial" panose="020B0604020202020204" pitchFamily="34" charset="0"/>
              <a:buChar char="•"/>
            </a:pPr>
            <a:r>
              <a:rPr lang="en-US" sz="2400" dirty="0">
                <a:latin typeface="+mn-lt"/>
              </a:rPr>
              <a:t>Food and drink</a:t>
            </a:r>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p:txBody>
          <a:bodyPr>
            <a:normAutofit fontScale="90000"/>
          </a:bodyPr>
          <a:lstStyle/>
          <a:p>
            <a:pPr algn="l"/>
            <a:r>
              <a:rPr lang="en-US" dirty="0"/>
              <a:t>Overdose Prevention</a:t>
            </a:r>
          </a:p>
        </p:txBody>
      </p:sp>
      <p:sp>
        <p:nvSpPr>
          <p:cNvPr id="5" name="Oval 4">
            <a:extLst>
              <a:ext uri="{FF2B5EF4-FFF2-40B4-BE49-F238E27FC236}">
                <a16:creationId xmlns:a16="http://schemas.microsoft.com/office/drawing/2014/main" id="{9304ACA0-B1E0-4803-AC90-E55887B26A4A}"/>
              </a:ext>
            </a:extLst>
          </p:cNvPr>
          <p:cNvSpPr/>
          <p:nvPr/>
        </p:nvSpPr>
        <p:spPr>
          <a:xfrm>
            <a:off x="10644157" y="4673151"/>
            <a:ext cx="1503541" cy="1465183"/>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438967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2BECCC-D7E8-4936-A503-B24F29D74A94}"/>
              </a:ext>
            </a:extLst>
          </p:cNvPr>
          <p:cNvSpPr>
            <a:spLocks noGrp="1"/>
          </p:cNvSpPr>
          <p:nvPr>
            <p:ph sz="half" idx="1"/>
          </p:nvPr>
        </p:nvSpPr>
        <p:spPr>
          <a:xfrm>
            <a:off x="12937067" y="1008301"/>
            <a:ext cx="5181600" cy="4351338"/>
          </a:xfrm>
        </p:spPr>
        <p:txBody>
          <a:bodyPr>
            <a:normAutofit/>
          </a:bodyPr>
          <a:lstStyle/>
          <a:p>
            <a:r>
              <a:rPr lang="en-US" dirty="0"/>
              <a:t>Best: Use with a friend, check drug potency, and have naloxone on hand. </a:t>
            </a:r>
          </a:p>
          <a:p>
            <a:r>
              <a:rPr lang="en-US" dirty="0"/>
              <a:t>OK: If using alone is unavoidable, text or call someone. </a:t>
            </a:r>
          </a:p>
          <a:p>
            <a:r>
              <a:rPr lang="en-US" dirty="0"/>
              <a:t>Please avoid: Using product of unknown potency alone without telling anyone. </a:t>
            </a:r>
            <a:br>
              <a:rPr lang="en-US" dirty="0"/>
            </a:br>
            <a:endParaRPr lang="en-US" dirty="0"/>
          </a:p>
        </p:txBody>
      </p:sp>
      <p:sp>
        <p:nvSpPr>
          <p:cNvPr id="3" name="Content Placeholder 2">
            <a:extLst>
              <a:ext uri="{FF2B5EF4-FFF2-40B4-BE49-F238E27FC236}">
                <a16:creationId xmlns:a16="http://schemas.microsoft.com/office/drawing/2014/main" id="{E8968C7A-D388-4CE5-9539-F043B402C991}"/>
              </a:ext>
            </a:extLst>
          </p:cNvPr>
          <p:cNvSpPr>
            <a:spLocks noGrp="1"/>
          </p:cNvSpPr>
          <p:nvPr>
            <p:ph sz="half" idx="2"/>
          </p:nvPr>
        </p:nvSpPr>
        <p:spPr/>
        <p:txBody>
          <a:bodyPr>
            <a:normAutofit fontScale="92500" lnSpcReduction="20000"/>
          </a:bodyPr>
          <a:lstStyle/>
          <a:p>
            <a:r>
              <a:rPr lang="en-US" dirty="0"/>
              <a:t>Take care of each other. Ask someone to be prepared for all outcomes to care for you when you use. And reciprocate!</a:t>
            </a:r>
          </a:p>
          <a:p>
            <a:r>
              <a:rPr lang="en-US" dirty="0"/>
              <a:t>Quarantine, stay-at-home orders and physical distancing requirements for COVID-19 can increase overdose risk. </a:t>
            </a:r>
          </a:p>
          <a:p>
            <a:pPr lvl="1"/>
            <a:r>
              <a:rPr lang="en-US" dirty="0"/>
              <a:t>If someone must be physically alone, then webcam, phone, and text can be used for check ins. </a:t>
            </a:r>
          </a:p>
          <a:p>
            <a:pPr lvl="1"/>
            <a:r>
              <a:rPr lang="en-US" dirty="0"/>
              <a:t>Drug-use safety monitoring resources, like Never Use Alone and BeSafe can help too.</a:t>
            </a:r>
          </a:p>
        </p:txBody>
      </p:sp>
      <p:sp>
        <p:nvSpPr>
          <p:cNvPr id="4" name="Title 3">
            <a:extLst>
              <a:ext uri="{FF2B5EF4-FFF2-40B4-BE49-F238E27FC236}">
                <a16:creationId xmlns:a16="http://schemas.microsoft.com/office/drawing/2014/main" id="{1EA4CD44-4B1F-42D2-8861-45F604682CF6}"/>
              </a:ext>
            </a:extLst>
          </p:cNvPr>
          <p:cNvSpPr>
            <a:spLocks noGrp="1"/>
          </p:cNvSpPr>
          <p:nvPr>
            <p:ph type="title"/>
          </p:nvPr>
        </p:nvSpPr>
        <p:spPr/>
        <p:txBody>
          <a:bodyPr>
            <a:normAutofit fontScale="90000"/>
          </a:bodyPr>
          <a:lstStyle/>
          <a:p>
            <a:r>
              <a:rPr lang="en-US" dirty="0"/>
              <a:t>Overdose Prevention</a:t>
            </a:r>
          </a:p>
        </p:txBody>
      </p:sp>
      <p:sp>
        <p:nvSpPr>
          <p:cNvPr id="5" name="Slide Number Placeholder 4">
            <a:extLst>
              <a:ext uri="{FF2B5EF4-FFF2-40B4-BE49-F238E27FC236}">
                <a16:creationId xmlns:a16="http://schemas.microsoft.com/office/drawing/2014/main" id="{250E96AC-7A0C-45CC-8204-0F3A0D39C42F}"/>
              </a:ext>
            </a:extLst>
          </p:cNvPr>
          <p:cNvSpPr>
            <a:spLocks noGrp="1"/>
          </p:cNvSpPr>
          <p:nvPr>
            <p:ph type="sldNum" sz="quarter" idx="12"/>
          </p:nvPr>
        </p:nvSpPr>
        <p:spPr/>
        <p:txBody>
          <a:bodyPr/>
          <a:lstStyle/>
          <a:p>
            <a:fld id="{DB15D044-B35F-4A77-B573-9EB4C86BF88C}" type="slidenum">
              <a:rPr lang="en-US" smtClean="0"/>
              <a:t>25</a:t>
            </a:fld>
            <a:endParaRPr lang="en-US" dirty="0"/>
          </a:p>
        </p:txBody>
      </p:sp>
      <p:graphicFrame>
        <p:nvGraphicFramePr>
          <p:cNvPr id="6" name="Diagram 5">
            <a:extLst>
              <a:ext uri="{FF2B5EF4-FFF2-40B4-BE49-F238E27FC236}">
                <a16:creationId xmlns:a16="http://schemas.microsoft.com/office/drawing/2014/main" id="{4CE4CCCC-4452-4002-91E2-CCE261154D0E}"/>
              </a:ext>
            </a:extLst>
          </p:cNvPr>
          <p:cNvGraphicFramePr/>
          <p:nvPr>
            <p:extLst>
              <p:ext uri="{D42A27DB-BD31-4B8C-83A1-F6EECF244321}">
                <p14:modId xmlns:p14="http://schemas.microsoft.com/office/powerpoint/2010/main" val="3887906563"/>
              </p:ext>
            </p:extLst>
          </p:nvPr>
        </p:nvGraphicFramePr>
        <p:xfrm>
          <a:off x="-1058572" y="10083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6447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p:txBody>
          <a:bodyPr/>
          <a:lstStyle/>
          <a:p>
            <a:fld id="{DB15D044-B35F-4A77-B573-9EB4C86BF88C}" type="slidenum">
              <a:rPr lang="en-US" smtClean="0"/>
              <a:t>26</a:t>
            </a:fld>
            <a:endParaRPr lang="en-US" dirty="0"/>
          </a:p>
        </p:txBody>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a:xfrm>
            <a:off x="839787" y="3460713"/>
            <a:ext cx="10556140" cy="4432074"/>
          </a:xfrm>
        </p:spPr>
        <p:txBody>
          <a:bodyPr>
            <a:normAutofit/>
          </a:bodyPr>
          <a:lstStyle/>
          <a:p>
            <a:pPr marL="342900" indent="-228600">
              <a:buFont typeface="Arial" panose="020B0604020202020204" pitchFamily="34" charset="0"/>
              <a:buChar char="•"/>
            </a:pPr>
            <a:r>
              <a:rPr lang="en-US" sz="2400" dirty="0"/>
              <a:t>Before administration, drugs are mixed in “cookers” and heated and dissolved with a lighter or candle. </a:t>
            </a:r>
          </a:p>
          <a:p>
            <a:pPr marL="800100" lvl="1" indent="-228600">
              <a:buFont typeface="Arial" panose="020B0604020202020204" pitchFamily="34" charset="0"/>
              <a:buChar char="•"/>
            </a:pPr>
            <a:r>
              <a:rPr lang="en-US" sz="2400" dirty="0"/>
              <a:t>Cookers should be heated 15 seconds or longer</a:t>
            </a:r>
          </a:p>
          <a:p>
            <a:pPr marL="342900" indent="-228600">
              <a:buFont typeface="Arial" panose="020B0604020202020204" pitchFamily="34" charset="0"/>
              <a:buChar char="•"/>
            </a:pPr>
            <a:r>
              <a:rPr lang="en-US" sz="2400" dirty="0"/>
              <a:t>Used and/or shared cookers may harbor HIV and/or HCV</a:t>
            </a:r>
          </a:p>
          <a:p>
            <a:pPr marL="800100" lvl="1" indent="-228600">
              <a:buFont typeface="Arial" panose="020B0604020202020204" pitchFamily="34" charset="0"/>
              <a:buChar char="•"/>
            </a:pPr>
            <a:r>
              <a:rPr lang="en-US" sz="2400" dirty="0"/>
              <a:t>HCV has been found after 3-6 weeks </a:t>
            </a:r>
          </a:p>
          <a:p>
            <a:pPr marL="342900" indent="-228600">
              <a:buFont typeface="Arial" panose="020B0604020202020204" pitchFamily="34" charset="0"/>
              <a:buChar char="•"/>
            </a:pPr>
            <a:r>
              <a:rPr lang="en-US" sz="2400" dirty="0"/>
              <a:t>“Cookers” is a broad term that includes spoons and a variety of products that have been developed or repurposed to target prevention efforts. </a:t>
            </a:r>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p:txBody>
          <a:bodyPr>
            <a:normAutofit fontScale="90000"/>
          </a:bodyPr>
          <a:lstStyle/>
          <a:p>
            <a:r>
              <a:rPr lang="en-US" dirty="0">
                <a:solidFill>
                  <a:schemeClr val="tx1"/>
                </a:solidFill>
              </a:rPr>
              <a:t>Drug Preparation: Cookers</a:t>
            </a:r>
            <a:endParaRPr lang="en-US" dirty="0"/>
          </a:p>
        </p:txBody>
      </p:sp>
      <p:sp>
        <p:nvSpPr>
          <p:cNvPr id="5" name="Oval 4">
            <a:extLst>
              <a:ext uri="{FF2B5EF4-FFF2-40B4-BE49-F238E27FC236}">
                <a16:creationId xmlns:a16="http://schemas.microsoft.com/office/drawing/2014/main" id="{9304ACA0-B1E0-4803-AC90-E55887B26A4A}"/>
              </a:ext>
            </a:extLst>
          </p:cNvPr>
          <p:cNvSpPr/>
          <p:nvPr/>
        </p:nvSpPr>
        <p:spPr>
          <a:xfrm>
            <a:off x="10644157" y="4673151"/>
            <a:ext cx="1503541" cy="146518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7" name="Picture 6">
            <a:extLst>
              <a:ext uri="{FF2B5EF4-FFF2-40B4-BE49-F238E27FC236}">
                <a16:creationId xmlns:a16="http://schemas.microsoft.com/office/drawing/2014/main" id="{612828F4-D5E6-4046-BA6E-229AE6F8F6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65" r="-3" b="9076"/>
          <a:stretch/>
        </p:blipFill>
        <p:spPr>
          <a:xfrm>
            <a:off x="195458" y="1181250"/>
            <a:ext cx="2251332" cy="1962180"/>
          </a:xfrm>
          <a:prstGeom prst="rect">
            <a:avLst/>
          </a:prstGeom>
        </p:spPr>
      </p:pic>
      <p:pic>
        <p:nvPicPr>
          <p:cNvPr id="8" name="Picture 7" descr="A picture containing kitchenware, pan&#10;&#10;Description automatically generated">
            <a:extLst>
              <a:ext uri="{FF2B5EF4-FFF2-40B4-BE49-F238E27FC236}">
                <a16:creationId xmlns:a16="http://schemas.microsoft.com/office/drawing/2014/main" id="{717B69BA-40FA-4E4A-A807-9F95383560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 b="6797"/>
          <a:stretch/>
        </p:blipFill>
        <p:spPr>
          <a:xfrm>
            <a:off x="2582896" y="1113174"/>
            <a:ext cx="2251332" cy="2098331"/>
          </a:xfrm>
          <a:prstGeom prst="rect">
            <a:avLst/>
          </a:prstGeom>
        </p:spPr>
      </p:pic>
      <p:pic>
        <p:nvPicPr>
          <p:cNvPr id="9" name="Picture 8">
            <a:extLst>
              <a:ext uri="{FF2B5EF4-FFF2-40B4-BE49-F238E27FC236}">
                <a16:creationId xmlns:a16="http://schemas.microsoft.com/office/drawing/2014/main" id="{724FA467-9A4A-44C3-803C-CC10A59DC32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72" b="92336" l="9739" r="89739">
                        <a14:foregroundMark x1="32522" y1="89416" x2="58783" y2="90511"/>
                        <a14:foregroundMark x1="10435" y1="39781" x2="12348" y2="69708"/>
                        <a14:foregroundMark x1="12348" y1="69708" x2="22261" y2="87044"/>
                        <a14:foregroundMark x1="22261" y1="87044" x2="48696" y2="91971"/>
                        <a14:foregroundMark x1="48696" y1="91971" x2="59130" y2="92336"/>
                        <a14:foregroundMark x1="59130" y1="92336" x2="68000" y2="89781"/>
                        <a14:foregroundMark x1="68000" y1="89781" x2="71826" y2="83759"/>
                        <a14:foregroundMark x1="42435" y1="15328" x2="61565" y2="12956"/>
                        <a14:foregroundMark x1="61565" y1="12956" x2="70957" y2="14599"/>
                        <a14:foregroundMark x1="70957" y1="14599" x2="84696" y2="21168"/>
                      </a14:backgroundRemoval>
                    </a14:imgEffect>
                  </a14:imgLayer>
                </a14:imgProps>
              </a:ext>
            </a:extLst>
          </a:blip>
          <a:stretch>
            <a:fillRect/>
          </a:stretch>
        </p:blipFill>
        <p:spPr>
          <a:xfrm>
            <a:off x="4970334" y="1090143"/>
            <a:ext cx="2251332" cy="2144393"/>
          </a:xfrm>
          <a:prstGeom prst="rect">
            <a:avLst/>
          </a:prstGeom>
        </p:spPr>
      </p:pic>
      <p:pic>
        <p:nvPicPr>
          <p:cNvPr id="10" name="Picture 9">
            <a:extLst>
              <a:ext uri="{FF2B5EF4-FFF2-40B4-BE49-F238E27FC236}">
                <a16:creationId xmlns:a16="http://schemas.microsoft.com/office/drawing/2014/main" id="{079C9F5C-9AF3-466B-A24E-FBA89596240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14" b="90733" l="9807" r="95840">
                        <a14:foregroundMark x1="87667" y1="11638" x2="72214" y2="15302"/>
                        <a14:foregroundMark x1="72214" y1="15302" x2="65082" y2="20259"/>
                        <a14:foregroundMark x1="65082" y1="20259" x2="59881" y2="29310"/>
                        <a14:foregroundMark x1="59881" y1="29310" x2="58841" y2="40948"/>
                        <a14:foregroundMark x1="58841" y1="40948" x2="65230" y2="47845"/>
                        <a14:foregroundMark x1="65230" y1="47845" x2="73105" y2="47845"/>
                        <a14:foregroundMark x1="73105" y1="47845" x2="81278" y2="45905"/>
                        <a14:foregroundMark x1="81278" y1="45905" x2="94354" y2="33190"/>
                        <a14:foregroundMark x1="94354" y1="33190" x2="96434" y2="21983"/>
                        <a14:foregroundMark x1="96434" y1="21983" x2="91828" y2="12500"/>
                        <a14:foregroundMark x1="91828" y1="12500" x2="87221" y2="11638"/>
                        <a14:foregroundMark x1="95097" y1="17888" x2="96434" y2="29310"/>
                        <a14:foregroundMark x1="96434" y1="29310" x2="92422" y2="39009"/>
                        <a14:foregroundMark x1="92422" y1="39009" x2="89302" y2="42026"/>
                        <a14:foregroundMark x1="68499" y1="15733" x2="75780" y2="10776"/>
                        <a14:foregroundMark x1="75780" y1="10776" x2="84101" y2="8836"/>
                        <a14:foregroundMark x1="84101" y1="8836" x2="91679" y2="12069"/>
                        <a14:foregroundMark x1="91679" y1="12069" x2="97325" y2="20474"/>
                        <a14:foregroundMark x1="97325" y1="20474" x2="95840" y2="31897"/>
                        <a14:foregroundMark x1="95840" y1="31897" x2="94502" y2="34267"/>
                        <a14:foregroundMark x1="53640" y1="48060" x2="47251" y2="41810"/>
                        <a14:foregroundMark x1="47251" y1="41810" x2="39822" y2="38793"/>
                        <a14:foregroundMark x1="39822" y1="38793" x2="28975" y2="38578"/>
                        <a14:foregroundMark x1="9658" y1="48276" x2="7281" y2="59267"/>
                        <a14:foregroundMark x1="7281" y1="59267" x2="8024" y2="70043"/>
                        <a14:foregroundMark x1="8024" y1="70043" x2="10847" y2="80819"/>
                        <a14:foregroundMark x1="10847" y1="80819" x2="23923" y2="92888"/>
                        <a14:foregroundMark x1="23923" y1="92888" x2="31352" y2="94612"/>
                        <a14:foregroundMark x1="31352" y1="94612" x2="47103" y2="90733"/>
                        <a14:foregroundMark x1="47103" y1="90733" x2="54235" y2="85345"/>
                        <a14:foregroundMark x1="54235" y1="85345" x2="57949" y2="74569"/>
                        <a14:foregroundMark x1="57949" y1="74569" x2="57949" y2="70690"/>
                      </a14:backgroundRemoval>
                    </a14:imgEffect>
                  </a14:imgLayer>
                </a14:imgProps>
              </a:ext>
            </a:extLst>
          </a:blip>
          <a:stretch>
            <a:fillRect/>
          </a:stretch>
        </p:blipFill>
        <p:spPr>
          <a:xfrm>
            <a:off x="7357772" y="1385630"/>
            <a:ext cx="2251332" cy="1553419"/>
          </a:xfrm>
          <a:prstGeom prst="rect">
            <a:avLst/>
          </a:prstGeom>
        </p:spPr>
      </p:pic>
      <p:pic>
        <p:nvPicPr>
          <p:cNvPr id="11" name="Picture 10" descr="A picture containing indoor, pan&#10;&#10;Description automatically generated">
            <a:extLst>
              <a:ext uri="{FF2B5EF4-FFF2-40B4-BE49-F238E27FC236}">
                <a16:creationId xmlns:a16="http://schemas.microsoft.com/office/drawing/2014/main" id="{96C0EEF0-295B-4D6F-94CF-858D7A0E32A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874" r="33322" b="-1"/>
          <a:stretch/>
        </p:blipFill>
        <p:spPr>
          <a:xfrm>
            <a:off x="9808440" y="1042148"/>
            <a:ext cx="2124874" cy="2240384"/>
          </a:xfrm>
          <a:prstGeom prst="rect">
            <a:avLst/>
          </a:prstGeom>
        </p:spPr>
      </p:pic>
    </p:spTree>
    <p:extLst>
      <p:ext uri="{BB962C8B-B14F-4D97-AF65-F5344CB8AC3E}">
        <p14:creationId xmlns:p14="http://schemas.microsoft.com/office/powerpoint/2010/main" val="3982607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2BECCC-D7E8-4936-A503-B24F29D74A94}"/>
              </a:ext>
            </a:extLst>
          </p:cNvPr>
          <p:cNvSpPr>
            <a:spLocks noGrp="1"/>
          </p:cNvSpPr>
          <p:nvPr>
            <p:ph sz="half" idx="1"/>
          </p:nvPr>
        </p:nvSpPr>
        <p:spPr>
          <a:xfrm>
            <a:off x="-5630333" y="1465700"/>
            <a:ext cx="5181600" cy="4351338"/>
          </a:xfrm>
        </p:spPr>
        <p:txBody>
          <a:bodyPr>
            <a:normAutofit/>
          </a:bodyPr>
          <a:lstStyle/>
          <a:p>
            <a:r>
              <a:rPr lang="en-US" dirty="0"/>
              <a:t>Best: New “harm reduction” cooker caps every time</a:t>
            </a:r>
          </a:p>
          <a:p>
            <a:r>
              <a:rPr lang="en-US" dirty="0"/>
              <a:t>OK: Sterilize a spoon or bottle cap (wash with soap and water, wipe with alcohol, dry)</a:t>
            </a:r>
          </a:p>
          <a:p>
            <a:r>
              <a:rPr lang="en-US" dirty="0"/>
              <a:t>Please Avoid: Sharing or reusing cookers – bacteria grow quickly, HCV sticks around</a:t>
            </a:r>
          </a:p>
        </p:txBody>
      </p:sp>
      <p:sp>
        <p:nvSpPr>
          <p:cNvPr id="6" name="Content Placeholder 5">
            <a:extLst>
              <a:ext uri="{FF2B5EF4-FFF2-40B4-BE49-F238E27FC236}">
                <a16:creationId xmlns:a16="http://schemas.microsoft.com/office/drawing/2014/main" id="{00D6951C-F790-412E-81EE-BF4447C952D9}"/>
              </a:ext>
            </a:extLst>
          </p:cNvPr>
          <p:cNvSpPr>
            <a:spLocks noGrp="1"/>
          </p:cNvSpPr>
          <p:nvPr>
            <p:ph sz="half" idx="2"/>
          </p:nvPr>
        </p:nvSpPr>
        <p:spPr/>
        <p:txBody>
          <a:bodyPr/>
          <a:lstStyle/>
          <a:p>
            <a:r>
              <a:rPr lang="en-US" dirty="0"/>
              <a:t>Take as many cookers as you will have injections!</a:t>
            </a:r>
          </a:p>
        </p:txBody>
      </p:sp>
      <p:sp>
        <p:nvSpPr>
          <p:cNvPr id="4" name="Title 3">
            <a:extLst>
              <a:ext uri="{FF2B5EF4-FFF2-40B4-BE49-F238E27FC236}">
                <a16:creationId xmlns:a16="http://schemas.microsoft.com/office/drawing/2014/main" id="{1EA4CD44-4B1F-42D2-8861-45F604682CF6}"/>
              </a:ext>
            </a:extLst>
          </p:cNvPr>
          <p:cNvSpPr>
            <a:spLocks noGrp="1"/>
          </p:cNvSpPr>
          <p:nvPr>
            <p:ph type="title"/>
          </p:nvPr>
        </p:nvSpPr>
        <p:spPr/>
        <p:txBody>
          <a:bodyPr>
            <a:normAutofit fontScale="90000"/>
          </a:bodyPr>
          <a:lstStyle/>
          <a:p>
            <a:r>
              <a:rPr lang="en-US" dirty="0"/>
              <a:t>Drug Preparation: Cookers</a:t>
            </a:r>
          </a:p>
        </p:txBody>
      </p:sp>
      <p:sp>
        <p:nvSpPr>
          <p:cNvPr id="5" name="Slide Number Placeholder 4">
            <a:extLst>
              <a:ext uri="{FF2B5EF4-FFF2-40B4-BE49-F238E27FC236}">
                <a16:creationId xmlns:a16="http://schemas.microsoft.com/office/drawing/2014/main" id="{250E96AC-7A0C-45CC-8204-0F3A0D39C42F}"/>
              </a:ext>
            </a:extLst>
          </p:cNvPr>
          <p:cNvSpPr>
            <a:spLocks noGrp="1"/>
          </p:cNvSpPr>
          <p:nvPr>
            <p:ph type="sldNum" sz="quarter" idx="12"/>
          </p:nvPr>
        </p:nvSpPr>
        <p:spPr/>
        <p:txBody>
          <a:bodyPr/>
          <a:lstStyle/>
          <a:p>
            <a:fld id="{DB15D044-B35F-4A77-B573-9EB4C86BF88C}" type="slidenum">
              <a:rPr lang="en-US" smtClean="0"/>
              <a:t>27</a:t>
            </a:fld>
            <a:endParaRPr lang="en-US" dirty="0"/>
          </a:p>
        </p:txBody>
      </p:sp>
      <p:graphicFrame>
        <p:nvGraphicFramePr>
          <p:cNvPr id="7" name="Diagram 6">
            <a:extLst>
              <a:ext uri="{FF2B5EF4-FFF2-40B4-BE49-F238E27FC236}">
                <a16:creationId xmlns:a16="http://schemas.microsoft.com/office/drawing/2014/main" id="{03C8D7F0-0E7A-47C4-A703-E83C427A6C2E}"/>
              </a:ext>
            </a:extLst>
          </p:cNvPr>
          <p:cNvGraphicFramePr/>
          <p:nvPr>
            <p:extLst>
              <p:ext uri="{D42A27DB-BD31-4B8C-83A1-F6EECF244321}">
                <p14:modId xmlns:p14="http://schemas.microsoft.com/office/powerpoint/2010/main" val="3009777232"/>
              </p:ext>
            </p:extLst>
          </p:nvPr>
        </p:nvGraphicFramePr>
        <p:xfrm>
          <a:off x="-1058572" y="10083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2069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p:txBody>
          <a:bodyPr/>
          <a:lstStyle/>
          <a:p>
            <a:fld id="{DB15D044-B35F-4A77-B573-9EB4C86BF88C}" type="slidenum">
              <a:rPr lang="en-US" smtClean="0"/>
              <a:t>28</a:t>
            </a:fld>
            <a:endParaRPr lang="en-US" dirty="0"/>
          </a:p>
        </p:txBody>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a:xfrm>
            <a:off x="2698595" y="1436914"/>
            <a:ext cx="8630427" cy="4432074"/>
          </a:xfrm>
        </p:spPr>
        <p:txBody>
          <a:bodyPr>
            <a:normAutofit fontScale="92500" lnSpcReduction="10000"/>
          </a:bodyPr>
          <a:lstStyle/>
          <a:p>
            <a:pPr marL="342900" indent="-342900">
              <a:buFont typeface="Arial" panose="020B0604020202020204" pitchFamily="34" charset="0"/>
              <a:buChar char="•"/>
            </a:pPr>
            <a:r>
              <a:rPr lang="en-US" sz="3200" dirty="0"/>
              <a:t>Drug preparation includes the dissolving of drugs in water or saline solution. Rinse waters are also used to extract leftover drugs from filters when people face drug scarcity.</a:t>
            </a:r>
          </a:p>
          <a:p>
            <a:pPr marL="342900" indent="-342900">
              <a:buFont typeface="Arial" panose="020B0604020202020204" pitchFamily="34" charset="0"/>
              <a:buChar char="•"/>
            </a:pPr>
            <a:r>
              <a:rPr lang="en-US" sz="3200" dirty="0"/>
              <a:t>Studies have shown risk of exposure to HIV and HCV in waters. </a:t>
            </a:r>
          </a:p>
          <a:p>
            <a:pPr marL="342900" indent="-342900">
              <a:buFont typeface="Arial" panose="020B0604020202020204" pitchFamily="34" charset="0"/>
              <a:buChar char="•"/>
            </a:pPr>
            <a:r>
              <a:rPr lang="en-US" sz="3200" dirty="0"/>
              <a:t>SSPs can offer both counseling on safer practices on water access and access to sterile water ampules, which are repurposed from medical nebulizer treatments. </a:t>
            </a:r>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p:txBody>
          <a:bodyPr>
            <a:normAutofit fontScale="90000"/>
          </a:bodyPr>
          <a:lstStyle/>
          <a:p>
            <a:r>
              <a:rPr lang="en-US" dirty="0"/>
              <a:t>Drug Preparation: Water</a:t>
            </a:r>
          </a:p>
        </p:txBody>
      </p:sp>
      <p:sp>
        <p:nvSpPr>
          <p:cNvPr id="5" name="Oval 4">
            <a:extLst>
              <a:ext uri="{FF2B5EF4-FFF2-40B4-BE49-F238E27FC236}">
                <a16:creationId xmlns:a16="http://schemas.microsoft.com/office/drawing/2014/main" id="{FE3F2850-01D2-4D6F-8EC0-E18FF589DD5B}"/>
              </a:ext>
            </a:extLst>
          </p:cNvPr>
          <p:cNvSpPr/>
          <p:nvPr/>
        </p:nvSpPr>
        <p:spPr>
          <a:xfrm>
            <a:off x="10644157" y="4809067"/>
            <a:ext cx="1503541" cy="132926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0" name="Group 9">
            <a:extLst>
              <a:ext uri="{FF2B5EF4-FFF2-40B4-BE49-F238E27FC236}">
                <a16:creationId xmlns:a16="http://schemas.microsoft.com/office/drawing/2014/main" id="{7B69E577-0C5E-4615-8184-C738F505D4B5}"/>
              </a:ext>
            </a:extLst>
          </p:cNvPr>
          <p:cNvGrpSpPr/>
          <p:nvPr/>
        </p:nvGrpSpPr>
        <p:grpSpPr>
          <a:xfrm>
            <a:off x="660751" y="1248088"/>
            <a:ext cx="2334245" cy="4620900"/>
            <a:chOff x="9061683" y="1000748"/>
            <a:chExt cx="2334245" cy="4620900"/>
          </a:xfrm>
        </p:grpSpPr>
        <p:pic>
          <p:nvPicPr>
            <p:cNvPr id="7" name="Picture 6">
              <a:extLst>
                <a:ext uri="{FF2B5EF4-FFF2-40B4-BE49-F238E27FC236}">
                  <a16:creationId xmlns:a16="http://schemas.microsoft.com/office/drawing/2014/main" id="{0C38EA4B-B428-4E7E-88B1-7C9D03427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1683" y="3287403"/>
              <a:ext cx="2334245" cy="2334245"/>
            </a:xfrm>
            <a:prstGeom prst="rect">
              <a:avLst/>
            </a:prstGeom>
          </p:spPr>
        </p:pic>
        <p:pic>
          <p:nvPicPr>
            <p:cNvPr id="9" name="Picture 8">
              <a:extLst>
                <a:ext uri="{FF2B5EF4-FFF2-40B4-BE49-F238E27FC236}">
                  <a16:creationId xmlns:a16="http://schemas.microsoft.com/office/drawing/2014/main" id="{FF9AE3B4-BB11-4B26-84A5-FBCD9BC403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9116" y="1000748"/>
              <a:ext cx="2199378" cy="2420699"/>
            </a:xfrm>
            <a:prstGeom prst="rect">
              <a:avLst/>
            </a:prstGeom>
          </p:spPr>
        </p:pic>
      </p:grpSp>
    </p:spTree>
    <p:extLst>
      <p:ext uri="{BB962C8B-B14F-4D97-AF65-F5344CB8AC3E}">
        <p14:creationId xmlns:p14="http://schemas.microsoft.com/office/powerpoint/2010/main" val="3800216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2BECCC-D7E8-4936-A503-B24F29D74A94}"/>
              </a:ext>
            </a:extLst>
          </p:cNvPr>
          <p:cNvSpPr>
            <a:spLocks noGrp="1"/>
          </p:cNvSpPr>
          <p:nvPr>
            <p:ph sz="half" idx="1"/>
          </p:nvPr>
        </p:nvSpPr>
        <p:spPr>
          <a:xfrm>
            <a:off x="-5867400" y="1465700"/>
            <a:ext cx="5181600" cy="4351338"/>
          </a:xfrm>
        </p:spPr>
        <p:txBody>
          <a:bodyPr>
            <a:normAutofit/>
          </a:bodyPr>
          <a:lstStyle/>
          <a:p>
            <a:r>
              <a:rPr lang="en-US" dirty="0"/>
              <a:t>Best: Sterile water/saline strips (Addipaks), sealed bottled water, or boiled water </a:t>
            </a:r>
          </a:p>
          <a:p>
            <a:r>
              <a:rPr lang="en-US" dirty="0"/>
              <a:t>OK: Opened bottles of water, tap water, water from back of toilet</a:t>
            </a:r>
          </a:p>
          <a:p>
            <a:r>
              <a:rPr lang="en-US" dirty="0"/>
              <a:t>Please Avoid: Water from front of toilet, puddle/gutter water</a:t>
            </a:r>
          </a:p>
        </p:txBody>
      </p:sp>
      <p:sp>
        <p:nvSpPr>
          <p:cNvPr id="6" name="Content Placeholder 5">
            <a:extLst>
              <a:ext uri="{FF2B5EF4-FFF2-40B4-BE49-F238E27FC236}">
                <a16:creationId xmlns:a16="http://schemas.microsoft.com/office/drawing/2014/main" id="{00D6951C-F790-412E-81EE-BF4447C952D9}"/>
              </a:ext>
            </a:extLst>
          </p:cNvPr>
          <p:cNvSpPr>
            <a:spLocks noGrp="1"/>
          </p:cNvSpPr>
          <p:nvPr>
            <p:ph sz="half" idx="2"/>
          </p:nvPr>
        </p:nvSpPr>
        <p:spPr/>
        <p:txBody>
          <a:bodyPr/>
          <a:lstStyle/>
          <a:p>
            <a:r>
              <a:rPr lang="en-US" dirty="0"/>
              <a:t>Open, hold and squeeze the water ampule rather than stick your needle through the plastic. Avoid dulling your needle point!</a:t>
            </a:r>
          </a:p>
        </p:txBody>
      </p:sp>
      <p:sp>
        <p:nvSpPr>
          <p:cNvPr id="4" name="Title 3">
            <a:extLst>
              <a:ext uri="{FF2B5EF4-FFF2-40B4-BE49-F238E27FC236}">
                <a16:creationId xmlns:a16="http://schemas.microsoft.com/office/drawing/2014/main" id="{1EA4CD44-4B1F-42D2-8861-45F604682CF6}"/>
              </a:ext>
            </a:extLst>
          </p:cNvPr>
          <p:cNvSpPr>
            <a:spLocks noGrp="1"/>
          </p:cNvSpPr>
          <p:nvPr>
            <p:ph type="title"/>
          </p:nvPr>
        </p:nvSpPr>
        <p:spPr/>
        <p:txBody>
          <a:bodyPr>
            <a:normAutofit fontScale="90000"/>
          </a:bodyPr>
          <a:lstStyle/>
          <a:p>
            <a:r>
              <a:rPr lang="en-US" dirty="0"/>
              <a:t>Drug Preparation: Water</a:t>
            </a:r>
          </a:p>
        </p:txBody>
      </p:sp>
      <p:sp>
        <p:nvSpPr>
          <p:cNvPr id="5" name="Slide Number Placeholder 4">
            <a:extLst>
              <a:ext uri="{FF2B5EF4-FFF2-40B4-BE49-F238E27FC236}">
                <a16:creationId xmlns:a16="http://schemas.microsoft.com/office/drawing/2014/main" id="{250E96AC-7A0C-45CC-8204-0F3A0D39C42F}"/>
              </a:ext>
            </a:extLst>
          </p:cNvPr>
          <p:cNvSpPr>
            <a:spLocks noGrp="1"/>
          </p:cNvSpPr>
          <p:nvPr>
            <p:ph type="sldNum" sz="quarter" idx="12"/>
          </p:nvPr>
        </p:nvSpPr>
        <p:spPr/>
        <p:txBody>
          <a:bodyPr/>
          <a:lstStyle/>
          <a:p>
            <a:fld id="{DB15D044-B35F-4A77-B573-9EB4C86BF88C}" type="slidenum">
              <a:rPr lang="en-US" smtClean="0"/>
              <a:t>29</a:t>
            </a:fld>
            <a:endParaRPr lang="en-US" dirty="0"/>
          </a:p>
        </p:txBody>
      </p:sp>
      <p:graphicFrame>
        <p:nvGraphicFramePr>
          <p:cNvPr id="7" name="Diagram 6">
            <a:extLst>
              <a:ext uri="{FF2B5EF4-FFF2-40B4-BE49-F238E27FC236}">
                <a16:creationId xmlns:a16="http://schemas.microsoft.com/office/drawing/2014/main" id="{5F3842D3-76AA-4185-A2EE-DA6093C4B32E}"/>
              </a:ext>
            </a:extLst>
          </p:cNvPr>
          <p:cNvGraphicFramePr/>
          <p:nvPr>
            <p:extLst>
              <p:ext uri="{D42A27DB-BD31-4B8C-83A1-F6EECF244321}">
                <p14:modId xmlns:p14="http://schemas.microsoft.com/office/powerpoint/2010/main" val="2577785101"/>
              </p:ext>
            </p:extLst>
          </p:nvPr>
        </p:nvGraphicFramePr>
        <p:xfrm>
          <a:off x="-1058572" y="10083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8461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p:txBody>
          <a:bodyPr/>
          <a:lstStyle/>
          <a:p>
            <a:fld id="{DB15D044-B35F-4A77-B573-9EB4C86BF88C}" type="slidenum">
              <a:rPr lang="en-US" smtClean="0"/>
              <a:t>3</a:t>
            </a:fld>
            <a:endParaRPr lang="en-US" dirty="0"/>
          </a:p>
        </p:txBody>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p:txBody>
          <a:bodyPr>
            <a:normAutofit/>
          </a:bodyPr>
          <a:lstStyle/>
          <a:p>
            <a:r>
              <a:rPr lang="en-US" sz="2800" dirty="0"/>
              <a:t>This learning tool was designed for health departments and community-based organizations newly offering syringe services programs (SSPs) with the purpose of indexing the materials needed for safer injection, what to offer at a syringe services program, and how to explain what materials are offered to participants in that program. </a:t>
            </a:r>
          </a:p>
          <a:p>
            <a:r>
              <a:rPr lang="en-US" sz="2800" dirty="0"/>
              <a:t>The learning tool consists of a PowerPoint slide deck that SSPs and health departments can customize for their in-house staff and volunteer trainings, a presenter’s guide, and a double-sided informational flyer for easy distribution to staff and participants of SSPs. </a:t>
            </a:r>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p:txBody>
          <a:bodyPr>
            <a:normAutofit fontScale="90000"/>
          </a:bodyPr>
          <a:lstStyle/>
          <a:p>
            <a:r>
              <a:rPr lang="en-US" dirty="0"/>
              <a:t>Purpose</a:t>
            </a:r>
          </a:p>
        </p:txBody>
      </p:sp>
    </p:spTree>
    <p:extLst>
      <p:ext uri="{BB962C8B-B14F-4D97-AF65-F5344CB8AC3E}">
        <p14:creationId xmlns:p14="http://schemas.microsoft.com/office/powerpoint/2010/main" val="1972071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p:txBody>
          <a:bodyPr/>
          <a:lstStyle/>
          <a:p>
            <a:fld id="{DB15D044-B35F-4A77-B573-9EB4C86BF88C}" type="slidenum">
              <a:rPr lang="en-US" smtClean="0"/>
              <a:t>30</a:t>
            </a:fld>
            <a:endParaRPr lang="en-US" dirty="0"/>
          </a:p>
        </p:txBody>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a:xfrm>
            <a:off x="839788" y="1436914"/>
            <a:ext cx="10423957" cy="4432074"/>
          </a:xfrm>
        </p:spPr>
        <p:txBody>
          <a:bodyPr>
            <a:normAutofit lnSpcReduction="10000"/>
          </a:bodyPr>
          <a:lstStyle/>
          <a:p>
            <a:pPr marL="342900" indent="-342900">
              <a:buFont typeface="Arial" panose="020B0604020202020204" pitchFamily="34" charset="0"/>
              <a:buChar char="•"/>
            </a:pPr>
            <a:r>
              <a:rPr lang="en-US" sz="3200" dirty="0"/>
              <a:t>Some drugs do not dissolve easily in water or saline solution and require acidifier.</a:t>
            </a:r>
          </a:p>
          <a:p>
            <a:pPr marL="800100" lvl="1" indent="-342900">
              <a:buFont typeface="Arial" panose="020B0604020202020204" pitchFamily="34" charset="0"/>
              <a:buChar char="•"/>
            </a:pPr>
            <a:r>
              <a:rPr lang="en-US" sz="3000" dirty="0"/>
              <a:t>Vitamin C (ascorbic acid) is a weak organic acid which is used as an acidifier. </a:t>
            </a:r>
          </a:p>
          <a:p>
            <a:pPr marL="1257300" lvl="2" indent="-342900">
              <a:buFont typeface="Arial" panose="020B0604020202020204" pitchFamily="34" charset="0"/>
              <a:buChar char="•"/>
            </a:pPr>
            <a:r>
              <a:rPr lang="en-US" sz="2800" dirty="0"/>
              <a:t>It comes as a white powder that can be dissolved in water to form a mild acidic solution. </a:t>
            </a:r>
          </a:p>
          <a:p>
            <a:pPr marL="1257300" lvl="2" indent="-342900">
              <a:buFont typeface="Arial" panose="020B0604020202020204" pitchFamily="34" charset="0"/>
              <a:buChar char="•"/>
            </a:pPr>
            <a:r>
              <a:rPr lang="en-US" sz="2800" dirty="0"/>
              <a:t>It is available in waterproof 300mg packets or in bulk.</a:t>
            </a:r>
          </a:p>
          <a:p>
            <a:pPr marL="800100" lvl="1" indent="-342900">
              <a:buFont typeface="Arial" panose="020B0604020202020204" pitchFamily="34" charset="0"/>
              <a:buChar char="•"/>
            </a:pPr>
            <a:r>
              <a:rPr lang="en-US" sz="3000" dirty="0"/>
              <a:t>Other acidifiers like vinegar or lemon juice are stronger acids that cause worse vein damage and may be contaminated with bacteria or fungus.</a:t>
            </a:r>
            <a:endParaRPr lang="en-US" sz="2800" dirty="0"/>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p:txBody>
          <a:bodyPr>
            <a:normAutofit fontScale="90000"/>
          </a:bodyPr>
          <a:lstStyle/>
          <a:p>
            <a:r>
              <a:rPr lang="en-US" dirty="0"/>
              <a:t>Drug Preparation: Acidifier</a:t>
            </a:r>
          </a:p>
        </p:txBody>
      </p:sp>
      <p:sp>
        <p:nvSpPr>
          <p:cNvPr id="5" name="Oval 4">
            <a:extLst>
              <a:ext uri="{FF2B5EF4-FFF2-40B4-BE49-F238E27FC236}">
                <a16:creationId xmlns:a16="http://schemas.microsoft.com/office/drawing/2014/main" id="{CF5C4573-80F1-41AD-B129-BD1344A6F595}"/>
              </a:ext>
            </a:extLst>
          </p:cNvPr>
          <p:cNvSpPr/>
          <p:nvPr/>
        </p:nvSpPr>
        <p:spPr>
          <a:xfrm>
            <a:off x="10644157" y="4809067"/>
            <a:ext cx="1503541" cy="132926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514628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2BECCC-D7E8-4936-A503-B24F29D74A94}"/>
              </a:ext>
            </a:extLst>
          </p:cNvPr>
          <p:cNvSpPr>
            <a:spLocks noGrp="1"/>
          </p:cNvSpPr>
          <p:nvPr>
            <p:ph sz="half" idx="1"/>
          </p:nvPr>
        </p:nvSpPr>
        <p:spPr>
          <a:xfrm>
            <a:off x="-5562600" y="1253331"/>
            <a:ext cx="5181600" cy="4351338"/>
          </a:xfrm>
        </p:spPr>
        <p:txBody>
          <a:bodyPr>
            <a:normAutofit/>
          </a:bodyPr>
          <a:lstStyle/>
          <a:p>
            <a:r>
              <a:rPr lang="en-US" dirty="0"/>
              <a:t>Best: Smallest amount of Vitamin C or ascorbic acid from a packet</a:t>
            </a:r>
          </a:p>
          <a:p>
            <a:r>
              <a:rPr lang="en-US" dirty="0"/>
              <a:t>OK: Bulk Vitamin C (ascorbic acid)</a:t>
            </a:r>
          </a:p>
          <a:p>
            <a:r>
              <a:rPr lang="en-US" dirty="0"/>
              <a:t>Please avoid: vinegar, lemon juice or drink packets with sugar and dyes in them or lemon juice</a:t>
            </a:r>
          </a:p>
        </p:txBody>
      </p:sp>
      <p:sp>
        <p:nvSpPr>
          <p:cNvPr id="4" name="Title 3">
            <a:extLst>
              <a:ext uri="{FF2B5EF4-FFF2-40B4-BE49-F238E27FC236}">
                <a16:creationId xmlns:a16="http://schemas.microsoft.com/office/drawing/2014/main" id="{1EA4CD44-4B1F-42D2-8861-45F604682CF6}"/>
              </a:ext>
            </a:extLst>
          </p:cNvPr>
          <p:cNvSpPr>
            <a:spLocks noGrp="1"/>
          </p:cNvSpPr>
          <p:nvPr>
            <p:ph type="title"/>
          </p:nvPr>
        </p:nvSpPr>
        <p:spPr/>
        <p:txBody>
          <a:bodyPr>
            <a:normAutofit fontScale="90000"/>
          </a:bodyPr>
          <a:lstStyle/>
          <a:p>
            <a:r>
              <a:rPr lang="en-US" dirty="0"/>
              <a:t>Drug Preparation: Acidifier</a:t>
            </a:r>
          </a:p>
        </p:txBody>
      </p:sp>
      <p:sp>
        <p:nvSpPr>
          <p:cNvPr id="5" name="Slide Number Placeholder 4">
            <a:extLst>
              <a:ext uri="{FF2B5EF4-FFF2-40B4-BE49-F238E27FC236}">
                <a16:creationId xmlns:a16="http://schemas.microsoft.com/office/drawing/2014/main" id="{250E96AC-7A0C-45CC-8204-0F3A0D39C42F}"/>
              </a:ext>
            </a:extLst>
          </p:cNvPr>
          <p:cNvSpPr>
            <a:spLocks noGrp="1"/>
          </p:cNvSpPr>
          <p:nvPr>
            <p:ph type="sldNum" sz="quarter" idx="12"/>
          </p:nvPr>
        </p:nvSpPr>
        <p:spPr/>
        <p:txBody>
          <a:bodyPr/>
          <a:lstStyle/>
          <a:p>
            <a:fld id="{DB15D044-B35F-4A77-B573-9EB4C86BF88C}" type="slidenum">
              <a:rPr lang="en-US" smtClean="0"/>
              <a:t>31</a:t>
            </a:fld>
            <a:endParaRPr lang="en-US" dirty="0"/>
          </a:p>
        </p:txBody>
      </p:sp>
      <p:graphicFrame>
        <p:nvGraphicFramePr>
          <p:cNvPr id="7" name="Diagram 6">
            <a:extLst>
              <a:ext uri="{FF2B5EF4-FFF2-40B4-BE49-F238E27FC236}">
                <a16:creationId xmlns:a16="http://schemas.microsoft.com/office/drawing/2014/main" id="{49CACE3D-5107-4408-BCFD-C5FF71EFCD60}"/>
              </a:ext>
            </a:extLst>
          </p:cNvPr>
          <p:cNvGraphicFramePr/>
          <p:nvPr>
            <p:extLst>
              <p:ext uri="{D42A27DB-BD31-4B8C-83A1-F6EECF244321}">
                <p14:modId xmlns:p14="http://schemas.microsoft.com/office/powerpoint/2010/main" val="3995018112"/>
              </p:ext>
            </p:extLst>
          </p:nvPr>
        </p:nvGraphicFramePr>
        <p:xfrm>
          <a:off x="-1058572" y="10083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text, businesscard&#10;&#10;Description automatically generated">
            <a:extLst>
              <a:ext uri="{FF2B5EF4-FFF2-40B4-BE49-F238E27FC236}">
                <a16:creationId xmlns:a16="http://schemas.microsoft.com/office/drawing/2014/main" id="{4D8CF579-3B38-4F03-9667-64BD18BCAA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2509" y="1186577"/>
            <a:ext cx="4240437" cy="3682485"/>
          </a:xfrm>
          <a:prstGeom prst="rect">
            <a:avLst/>
          </a:prstGeom>
        </p:spPr>
      </p:pic>
      <p:pic>
        <p:nvPicPr>
          <p:cNvPr id="9" name="Picture 8" descr="A picture containing timeline&#10;&#10;Description automatically generated">
            <a:extLst>
              <a:ext uri="{FF2B5EF4-FFF2-40B4-BE49-F238E27FC236}">
                <a16:creationId xmlns:a16="http://schemas.microsoft.com/office/drawing/2014/main" id="{E6A18061-296D-4074-AFF4-A9309B2775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3447" y="4406822"/>
            <a:ext cx="4138560" cy="924480"/>
          </a:xfrm>
          <a:prstGeom prst="rect">
            <a:avLst/>
          </a:prstGeom>
        </p:spPr>
      </p:pic>
    </p:spTree>
    <p:extLst>
      <p:ext uri="{BB962C8B-B14F-4D97-AF65-F5344CB8AC3E}">
        <p14:creationId xmlns:p14="http://schemas.microsoft.com/office/powerpoint/2010/main" val="1408114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a:xfrm>
            <a:off x="612648" y="1078992"/>
            <a:ext cx="6268770" cy="1536192"/>
          </a:xfrm>
        </p:spPr>
        <p:txBody>
          <a:bodyPr vert="horz" lIns="91440" tIns="45720" rIns="91440" bIns="45720" rtlCol="0" anchor="b">
            <a:normAutofit/>
          </a:bodyPr>
          <a:lstStyle/>
          <a:p>
            <a:pPr algn="l"/>
            <a:r>
              <a:rPr lang="en-US" sz="5200" dirty="0">
                <a:solidFill>
                  <a:schemeClr val="tx1"/>
                </a:solidFill>
              </a:rPr>
              <a:t>Drug Preparation: Filters</a:t>
            </a:r>
          </a:p>
        </p:txBody>
      </p:sp>
      <p:sp>
        <p:nvSpPr>
          <p:cNvPr id="137" name="Rectangle 136">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a:xfrm>
            <a:off x="615458" y="3355848"/>
            <a:ext cx="6268770" cy="2825496"/>
          </a:xfrm>
        </p:spPr>
        <p:txBody>
          <a:bodyPr vert="horz" lIns="91440" tIns="45720" rIns="91440" bIns="45720" rtlCol="0">
            <a:normAutofit/>
          </a:bodyPr>
          <a:lstStyle/>
          <a:p>
            <a:pPr marL="342900" indent="-228600">
              <a:buFont typeface="Arial" panose="020B0604020202020204" pitchFamily="34" charset="0"/>
              <a:buChar char="•"/>
            </a:pPr>
            <a:r>
              <a:rPr lang="en-US" sz="2000" dirty="0">
                <a:latin typeface="+mn-lt"/>
              </a:rPr>
              <a:t>Injections of mixtures contain insoluble particles that can cause embolisms and other complications. </a:t>
            </a:r>
          </a:p>
          <a:p>
            <a:pPr marL="342900" indent="-228600">
              <a:buFont typeface="Arial" panose="020B0604020202020204" pitchFamily="34" charset="0"/>
              <a:buChar char="•"/>
            </a:pPr>
            <a:r>
              <a:rPr lang="en-US" sz="2000" dirty="0">
                <a:latin typeface="+mn-lt"/>
              </a:rPr>
              <a:t>Cotton pellets are used to filter out undissolved particles after the drug preparation has been heated, when it is being drawn up into a syringe. </a:t>
            </a:r>
          </a:p>
          <a:p>
            <a:pPr marL="342900" indent="-228600">
              <a:buFont typeface="Arial" panose="020B0604020202020204" pitchFamily="34" charset="0"/>
              <a:buChar char="•"/>
            </a:pPr>
            <a:r>
              <a:rPr lang="en-US" sz="2000" dirty="0">
                <a:latin typeface="+mn-lt"/>
              </a:rPr>
              <a:t>Sharing or use of old filters risks exposure to microorganisms like Staphylococcus aureus, Candida, HIV and HCV. </a:t>
            </a:r>
          </a:p>
        </p:txBody>
      </p:sp>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a:xfrm>
            <a:off x="5606075" y="6356350"/>
            <a:ext cx="1280160" cy="365125"/>
          </a:xfrm>
        </p:spPr>
        <p:txBody>
          <a:bodyPr vert="horz" lIns="91440" tIns="45720" rIns="91440" bIns="45720" rtlCol="0" anchor="ctr">
            <a:normAutofit/>
          </a:bodyPr>
          <a:lstStyle/>
          <a:p>
            <a:pPr>
              <a:spcAft>
                <a:spcPts val="600"/>
              </a:spcAft>
              <a:defRPr/>
            </a:pPr>
            <a:fld id="{DB15D044-B35F-4A77-B573-9EB4C86BF88C}" type="slidenum">
              <a:rPr lang="en-US">
                <a:solidFill>
                  <a:schemeClr val="tx1">
                    <a:lumMod val="50000"/>
                    <a:lumOff val="50000"/>
                  </a:schemeClr>
                </a:solidFill>
                <a:latin typeface="Calibri" panose="020F0502020204030204"/>
              </a:rPr>
              <a:pPr>
                <a:spcAft>
                  <a:spcPts val="600"/>
                </a:spcAft>
                <a:defRPr/>
              </a:pPr>
              <a:t>32</a:t>
            </a:fld>
            <a:endParaRPr lang="en-US" dirty="0">
              <a:solidFill>
                <a:schemeClr val="tx1">
                  <a:lumMod val="50000"/>
                  <a:lumOff val="50000"/>
                </a:schemeClr>
              </a:solidFill>
              <a:latin typeface="Calibri" panose="020F0502020204030204"/>
            </a:endParaRPr>
          </a:p>
        </p:txBody>
      </p:sp>
      <p:pic>
        <p:nvPicPr>
          <p:cNvPr id="3074" name="Picture 2">
            <a:extLst>
              <a:ext uri="{FF2B5EF4-FFF2-40B4-BE49-F238E27FC236}">
                <a16:creationId xmlns:a16="http://schemas.microsoft.com/office/drawing/2014/main" id="{CB41B9B4-89B0-4A0C-A037-92D51FECEB9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t="20938" b="13328"/>
          <a:stretch/>
        </p:blipFill>
        <p:spPr bwMode="auto">
          <a:xfrm rot="5400000">
            <a:off x="6509002" y="1175003"/>
            <a:ext cx="6858000" cy="450799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DF13B84-FBE6-477F-9A22-35A98AD15A21}"/>
              </a:ext>
            </a:extLst>
          </p:cNvPr>
          <p:cNvSpPr/>
          <p:nvPr/>
        </p:nvSpPr>
        <p:spPr>
          <a:xfrm>
            <a:off x="10644157" y="4809067"/>
            <a:ext cx="1503541" cy="1329267"/>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282187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2BECCC-D7E8-4936-A503-B24F29D74A94}"/>
              </a:ext>
            </a:extLst>
          </p:cNvPr>
          <p:cNvSpPr>
            <a:spLocks noGrp="1"/>
          </p:cNvSpPr>
          <p:nvPr>
            <p:ph sz="half" idx="1"/>
          </p:nvPr>
        </p:nvSpPr>
        <p:spPr>
          <a:xfrm>
            <a:off x="-7911353" y="1253331"/>
            <a:ext cx="5181600" cy="4351338"/>
          </a:xfrm>
        </p:spPr>
        <p:txBody>
          <a:bodyPr>
            <a:normAutofit/>
          </a:bodyPr>
          <a:lstStyle/>
          <a:p>
            <a:r>
              <a:rPr lang="en-US" dirty="0"/>
              <a:t>Best: New cotton pellet for each new cooker for each new needle (each new shot)</a:t>
            </a:r>
          </a:p>
          <a:p>
            <a:r>
              <a:rPr lang="en-US" dirty="0"/>
              <a:t>OK: Q-Tip or tampon (cotton) or cigarette filter (cellulose)</a:t>
            </a:r>
          </a:p>
          <a:p>
            <a:r>
              <a:rPr lang="en-US" dirty="0"/>
              <a:t>Please Avoid: Old cottons</a:t>
            </a:r>
            <a:br>
              <a:rPr lang="en-US" dirty="0"/>
            </a:br>
            <a:endParaRPr lang="en-US" dirty="0"/>
          </a:p>
        </p:txBody>
      </p:sp>
      <p:sp>
        <p:nvSpPr>
          <p:cNvPr id="6" name="Content Placeholder 5">
            <a:extLst>
              <a:ext uri="{FF2B5EF4-FFF2-40B4-BE49-F238E27FC236}">
                <a16:creationId xmlns:a16="http://schemas.microsoft.com/office/drawing/2014/main" id="{00D6951C-F790-412E-81EE-BF4447C952D9}"/>
              </a:ext>
            </a:extLst>
          </p:cNvPr>
          <p:cNvSpPr>
            <a:spLocks noGrp="1"/>
          </p:cNvSpPr>
          <p:nvPr>
            <p:ph sz="half" idx="2"/>
          </p:nvPr>
        </p:nvSpPr>
        <p:spPr/>
        <p:txBody>
          <a:bodyPr/>
          <a:lstStyle/>
          <a:p>
            <a:r>
              <a:rPr lang="en-US" dirty="0"/>
              <a:t>Why? Filter out large particles/contaminants, prevent clot/embolus </a:t>
            </a:r>
          </a:p>
        </p:txBody>
      </p:sp>
      <p:sp>
        <p:nvSpPr>
          <p:cNvPr id="4" name="Title 3">
            <a:extLst>
              <a:ext uri="{FF2B5EF4-FFF2-40B4-BE49-F238E27FC236}">
                <a16:creationId xmlns:a16="http://schemas.microsoft.com/office/drawing/2014/main" id="{1EA4CD44-4B1F-42D2-8861-45F604682CF6}"/>
              </a:ext>
            </a:extLst>
          </p:cNvPr>
          <p:cNvSpPr>
            <a:spLocks noGrp="1"/>
          </p:cNvSpPr>
          <p:nvPr>
            <p:ph type="title"/>
          </p:nvPr>
        </p:nvSpPr>
        <p:spPr/>
        <p:txBody>
          <a:bodyPr>
            <a:normAutofit fontScale="90000"/>
          </a:bodyPr>
          <a:lstStyle/>
          <a:p>
            <a:r>
              <a:rPr lang="en-US" dirty="0"/>
              <a:t>Drug Preparation: Filters</a:t>
            </a:r>
          </a:p>
        </p:txBody>
      </p:sp>
      <p:sp>
        <p:nvSpPr>
          <p:cNvPr id="5" name="Slide Number Placeholder 4">
            <a:extLst>
              <a:ext uri="{FF2B5EF4-FFF2-40B4-BE49-F238E27FC236}">
                <a16:creationId xmlns:a16="http://schemas.microsoft.com/office/drawing/2014/main" id="{250E96AC-7A0C-45CC-8204-0F3A0D39C42F}"/>
              </a:ext>
            </a:extLst>
          </p:cNvPr>
          <p:cNvSpPr>
            <a:spLocks noGrp="1"/>
          </p:cNvSpPr>
          <p:nvPr>
            <p:ph type="sldNum" sz="quarter" idx="12"/>
          </p:nvPr>
        </p:nvSpPr>
        <p:spPr/>
        <p:txBody>
          <a:bodyPr/>
          <a:lstStyle/>
          <a:p>
            <a:fld id="{DB15D044-B35F-4A77-B573-9EB4C86BF88C}" type="slidenum">
              <a:rPr lang="en-US" smtClean="0"/>
              <a:t>33</a:t>
            </a:fld>
            <a:endParaRPr lang="en-US" dirty="0"/>
          </a:p>
        </p:txBody>
      </p:sp>
      <p:graphicFrame>
        <p:nvGraphicFramePr>
          <p:cNvPr id="7" name="Diagram 6">
            <a:extLst>
              <a:ext uri="{FF2B5EF4-FFF2-40B4-BE49-F238E27FC236}">
                <a16:creationId xmlns:a16="http://schemas.microsoft.com/office/drawing/2014/main" id="{881859CA-6E70-439C-B14E-559E00E0E9D9}"/>
              </a:ext>
            </a:extLst>
          </p:cNvPr>
          <p:cNvGraphicFramePr/>
          <p:nvPr>
            <p:extLst>
              <p:ext uri="{D42A27DB-BD31-4B8C-83A1-F6EECF244321}">
                <p14:modId xmlns:p14="http://schemas.microsoft.com/office/powerpoint/2010/main" val="697722645"/>
              </p:ext>
            </p:extLst>
          </p:nvPr>
        </p:nvGraphicFramePr>
        <p:xfrm>
          <a:off x="-1058572" y="10083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7968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AF363429-0C05-45DA-9DC0-293A3C44C6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6" b="91721" l="9976" r="99556">
                        <a14:foregroundMark x1="94911" y1="67569" x2="90590" y2="66115"/>
                        <a14:foregroundMark x1="91680" y1="62157" x2="98869" y2="47536"/>
                        <a14:foregroundMark x1="98869" y1="47536" x2="99596" y2="43053"/>
                        <a14:foregroundMark x1="56381" y1="91721" x2="64216" y2="89176"/>
                        <a14:foregroundMark x1="64216" y1="89176" x2="64661" y2="8917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9160939">
            <a:off x="9236822" y="-208528"/>
            <a:ext cx="3362667" cy="3362667"/>
          </a:xfrm>
          <a:prstGeom prst="rect">
            <a:avLst/>
          </a:prstGeom>
        </p:spPr>
      </p:pic>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p:txBody>
          <a:bodyPr/>
          <a:lstStyle/>
          <a:p>
            <a:fld id="{DB15D044-B35F-4A77-B573-9EB4C86BF88C}" type="slidenum">
              <a:rPr lang="en-US" smtClean="0"/>
              <a:t>34</a:t>
            </a:fld>
            <a:endParaRPr lang="en-US" dirty="0"/>
          </a:p>
        </p:txBody>
      </p:sp>
      <p:sp>
        <p:nvSpPr>
          <p:cNvPr id="5" name="Oval 4">
            <a:extLst>
              <a:ext uri="{FF2B5EF4-FFF2-40B4-BE49-F238E27FC236}">
                <a16:creationId xmlns:a16="http://schemas.microsoft.com/office/drawing/2014/main" id="{7912E33B-D768-4287-BDBF-4D79D0C98623}"/>
              </a:ext>
            </a:extLst>
          </p:cNvPr>
          <p:cNvSpPr/>
          <p:nvPr/>
        </p:nvSpPr>
        <p:spPr>
          <a:xfrm>
            <a:off x="10644157" y="4809067"/>
            <a:ext cx="1503541" cy="1329267"/>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p:txBody>
          <a:bodyPr>
            <a:normAutofit lnSpcReduction="10000"/>
          </a:bodyPr>
          <a:lstStyle/>
          <a:p>
            <a:pPr marL="342900" indent="-342900">
              <a:buFont typeface="Arial" panose="020B0604020202020204" pitchFamily="34" charset="0"/>
              <a:buChar char="•"/>
            </a:pPr>
            <a:r>
              <a:rPr lang="en-US" sz="3200" dirty="0"/>
              <a:t>Sterilize the injection site with:</a:t>
            </a:r>
          </a:p>
          <a:p>
            <a:pPr marL="800100" lvl="1" indent="-342900">
              <a:buFont typeface="Arial" panose="020B0604020202020204" pitchFamily="34" charset="0"/>
              <a:buChar char="•"/>
            </a:pPr>
            <a:r>
              <a:rPr lang="en-US" sz="3000" dirty="0"/>
              <a:t>Soap and water</a:t>
            </a:r>
          </a:p>
          <a:p>
            <a:pPr marL="800100" lvl="1" indent="-342900">
              <a:buFont typeface="Arial" panose="020B0604020202020204" pitchFamily="34" charset="0"/>
              <a:buChar char="•"/>
            </a:pPr>
            <a:r>
              <a:rPr lang="en-US" sz="3000" dirty="0"/>
              <a:t>BZK Wipes </a:t>
            </a:r>
          </a:p>
          <a:p>
            <a:pPr marL="1257300" lvl="2" indent="-342900">
              <a:buFont typeface="Arial" panose="020B0604020202020204" pitchFamily="34" charset="0"/>
              <a:buChar char="•"/>
            </a:pPr>
            <a:r>
              <a:rPr lang="en-US" sz="2800" dirty="0"/>
              <a:t>BZK is short for benzalkonium chloride, an antiseptic for cleaning hands and other body parts when soap and water is not available. They can be used to cleanse broken skin and wounds.</a:t>
            </a:r>
          </a:p>
          <a:p>
            <a:pPr marL="800100" lvl="1" indent="-342900">
              <a:buFont typeface="Arial" panose="020B0604020202020204" pitchFamily="34" charset="0"/>
              <a:buChar char="•"/>
            </a:pPr>
            <a:r>
              <a:rPr lang="en-US" sz="3000" dirty="0"/>
              <a:t>Alcohol pads </a:t>
            </a:r>
          </a:p>
          <a:p>
            <a:pPr marL="1257300" lvl="2" indent="-342900">
              <a:buFont typeface="Arial" panose="020B0604020202020204" pitchFamily="34" charset="0"/>
              <a:buChar char="•"/>
            </a:pPr>
            <a:r>
              <a:rPr lang="en-US" sz="2800" dirty="0"/>
              <a:t>Used to clean an injection site prior to injection to remove bacteria and germs that could be pushed into the skin dur-   ing the injection process. </a:t>
            </a:r>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p:txBody>
          <a:bodyPr>
            <a:normAutofit fontScale="90000"/>
          </a:bodyPr>
          <a:lstStyle/>
          <a:p>
            <a:r>
              <a:rPr lang="en-US" dirty="0"/>
              <a:t>Injection: Skin Cleaning</a:t>
            </a:r>
          </a:p>
        </p:txBody>
      </p:sp>
    </p:spTree>
    <p:extLst>
      <p:ext uri="{BB962C8B-B14F-4D97-AF65-F5344CB8AC3E}">
        <p14:creationId xmlns:p14="http://schemas.microsoft.com/office/powerpoint/2010/main" val="1838968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2BECCC-D7E8-4936-A503-B24F29D74A94}"/>
              </a:ext>
            </a:extLst>
          </p:cNvPr>
          <p:cNvSpPr>
            <a:spLocks noGrp="1"/>
          </p:cNvSpPr>
          <p:nvPr>
            <p:ph sz="half" idx="1"/>
          </p:nvPr>
        </p:nvSpPr>
        <p:spPr>
          <a:xfrm>
            <a:off x="-5494867" y="1253331"/>
            <a:ext cx="5181600" cy="4351338"/>
          </a:xfrm>
        </p:spPr>
        <p:txBody>
          <a:bodyPr>
            <a:normAutofit/>
          </a:bodyPr>
          <a:lstStyle/>
          <a:p>
            <a:r>
              <a:rPr lang="en-US" dirty="0"/>
              <a:t>Best: Soap and water, then alcohol wipe</a:t>
            </a:r>
          </a:p>
          <a:p>
            <a:r>
              <a:rPr lang="en-US" dirty="0"/>
              <a:t>OK: Just alcohol pad; liquor (without sugar)</a:t>
            </a:r>
          </a:p>
          <a:p>
            <a:r>
              <a:rPr lang="en-US" dirty="0"/>
              <a:t>Please Avoid: Nothing</a:t>
            </a:r>
          </a:p>
        </p:txBody>
      </p:sp>
      <p:sp>
        <p:nvSpPr>
          <p:cNvPr id="4" name="Title 3">
            <a:extLst>
              <a:ext uri="{FF2B5EF4-FFF2-40B4-BE49-F238E27FC236}">
                <a16:creationId xmlns:a16="http://schemas.microsoft.com/office/drawing/2014/main" id="{1EA4CD44-4B1F-42D2-8861-45F604682CF6}"/>
              </a:ext>
            </a:extLst>
          </p:cNvPr>
          <p:cNvSpPr>
            <a:spLocks noGrp="1"/>
          </p:cNvSpPr>
          <p:nvPr>
            <p:ph type="title"/>
          </p:nvPr>
        </p:nvSpPr>
        <p:spPr/>
        <p:txBody>
          <a:bodyPr>
            <a:normAutofit fontScale="90000"/>
          </a:bodyPr>
          <a:lstStyle/>
          <a:p>
            <a:r>
              <a:rPr lang="en-US" dirty="0"/>
              <a:t>Injection: Skin Cleaning</a:t>
            </a:r>
          </a:p>
        </p:txBody>
      </p:sp>
      <p:sp>
        <p:nvSpPr>
          <p:cNvPr id="5" name="Slide Number Placeholder 4">
            <a:extLst>
              <a:ext uri="{FF2B5EF4-FFF2-40B4-BE49-F238E27FC236}">
                <a16:creationId xmlns:a16="http://schemas.microsoft.com/office/drawing/2014/main" id="{250E96AC-7A0C-45CC-8204-0F3A0D39C42F}"/>
              </a:ext>
            </a:extLst>
          </p:cNvPr>
          <p:cNvSpPr>
            <a:spLocks noGrp="1"/>
          </p:cNvSpPr>
          <p:nvPr>
            <p:ph type="sldNum" sz="quarter" idx="12"/>
          </p:nvPr>
        </p:nvSpPr>
        <p:spPr/>
        <p:txBody>
          <a:bodyPr/>
          <a:lstStyle/>
          <a:p>
            <a:fld id="{DB15D044-B35F-4A77-B573-9EB4C86BF88C}" type="slidenum">
              <a:rPr lang="en-US" smtClean="0"/>
              <a:t>35</a:t>
            </a:fld>
            <a:endParaRPr lang="en-US" dirty="0"/>
          </a:p>
        </p:txBody>
      </p:sp>
      <p:graphicFrame>
        <p:nvGraphicFramePr>
          <p:cNvPr id="6" name="Diagram 5">
            <a:extLst>
              <a:ext uri="{FF2B5EF4-FFF2-40B4-BE49-F238E27FC236}">
                <a16:creationId xmlns:a16="http://schemas.microsoft.com/office/drawing/2014/main" id="{26128CEB-72F9-466F-A0C3-F071B51381D0}"/>
              </a:ext>
            </a:extLst>
          </p:cNvPr>
          <p:cNvGraphicFramePr/>
          <p:nvPr>
            <p:extLst>
              <p:ext uri="{D42A27DB-BD31-4B8C-83A1-F6EECF244321}">
                <p14:modId xmlns:p14="http://schemas.microsoft.com/office/powerpoint/2010/main" val="740574343"/>
              </p:ext>
            </p:extLst>
          </p:nvPr>
        </p:nvGraphicFramePr>
        <p:xfrm>
          <a:off x="-1058572" y="10083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5">
            <a:extLst>
              <a:ext uri="{FF2B5EF4-FFF2-40B4-BE49-F238E27FC236}">
                <a16:creationId xmlns:a16="http://schemas.microsoft.com/office/drawing/2014/main" id="{8071F7F4-A34A-46A3-A9BE-E2C6F8708375}"/>
              </a:ext>
            </a:extLst>
          </p:cNvPr>
          <p:cNvSpPr>
            <a:spLocks noGrp="1"/>
          </p:cNvSpPr>
          <p:nvPr>
            <p:ph sz="half" idx="2"/>
          </p:nvPr>
        </p:nvSpPr>
        <p:spPr>
          <a:xfrm>
            <a:off x="6172200" y="1465700"/>
            <a:ext cx="5181600" cy="4351338"/>
          </a:xfrm>
        </p:spPr>
        <p:txBody>
          <a:bodyPr/>
          <a:lstStyle/>
          <a:p>
            <a:r>
              <a:rPr lang="en-US" dirty="0"/>
              <a:t>Best practice for alcohol wipes: avoid back and forth. Two methods: wipe out in a spiral pattern or wipe down in one direction.</a:t>
            </a:r>
          </a:p>
        </p:txBody>
      </p:sp>
    </p:spTree>
    <p:extLst>
      <p:ext uri="{BB962C8B-B14F-4D97-AF65-F5344CB8AC3E}">
        <p14:creationId xmlns:p14="http://schemas.microsoft.com/office/powerpoint/2010/main" val="2716362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tourniquet">
            <a:extLst>
              <a:ext uri="{FF2B5EF4-FFF2-40B4-BE49-F238E27FC236}">
                <a16:creationId xmlns:a16="http://schemas.microsoft.com/office/drawing/2014/main" id="{8E6E3756-A50D-49CE-9582-6A22E9FF0C15}"/>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2286000" y="1052513"/>
            <a:ext cx="7620000" cy="47529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p:txBody>
          <a:bodyPr/>
          <a:lstStyle/>
          <a:p>
            <a:fld id="{DB15D044-B35F-4A77-B573-9EB4C86BF88C}" type="slidenum">
              <a:rPr lang="en-US" smtClean="0"/>
              <a:t>36</a:t>
            </a:fld>
            <a:endParaRPr lang="en-US" dirty="0"/>
          </a:p>
        </p:txBody>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p:txBody>
          <a:bodyPr>
            <a:normAutofit fontScale="92500" lnSpcReduction="10000"/>
          </a:bodyPr>
          <a:lstStyle/>
          <a:p>
            <a:pPr marL="342900" indent="-342900">
              <a:buFont typeface="Arial" panose="020B0604020202020204" pitchFamily="34" charset="0"/>
              <a:buChar char="•"/>
            </a:pPr>
            <a:r>
              <a:rPr lang="en-US" sz="3200" dirty="0"/>
              <a:t>Applying a tourniquet above the injection site </a:t>
            </a:r>
            <a:r>
              <a:rPr lang="en-US" sz="3000" dirty="0"/>
              <a:t>increases the size of vein to improve injection accuracy, and the hole from the injection becomes smaller after removal of the tourniquet, thereby reducing wound and healing time.</a:t>
            </a:r>
          </a:p>
          <a:p>
            <a:pPr marL="342900" indent="-342900">
              <a:buFont typeface="Arial" panose="020B0604020202020204" pitchFamily="34" charset="0"/>
              <a:buChar char="•"/>
            </a:pPr>
            <a:r>
              <a:rPr lang="en-US" sz="3200" dirty="0"/>
              <a:t>The material used as a tourniquet should be easy on the skin and have elasticity</a:t>
            </a:r>
          </a:p>
          <a:p>
            <a:pPr marL="342900" indent="-342900">
              <a:buFont typeface="Arial" panose="020B0604020202020204" pitchFamily="34" charset="0"/>
              <a:buChar char="•"/>
            </a:pPr>
            <a:r>
              <a:rPr lang="en-US" sz="3200" dirty="0"/>
              <a:t>A tourniquet should be easy to remove one handed, via a slip knot.</a:t>
            </a:r>
          </a:p>
          <a:p>
            <a:pPr marL="342900" indent="-342900">
              <a:buFont typeface="Arial" panose="020B0604020202020204" pitchFamily="34" charset="0"/>
              <a:buChar char="•"/>
            </a:pPr>
            <a:r>
              <a:rPr lang="en-US" sz="3200" dirty="0"/>
              <a:t>Tourniquets pose infection risk if splashed with blood and should be sterilized if reused.</a:t>
            </a:r>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p:txBody>
          <a:bodyPr>
            <a:normAutofit fontScale="90000"/>
          </a:bodyPr>
          <a:lstStyle/>
          <a:p>
            <a:r>
              <a:rPr lang="en-US" dirty="0"/>
              <a:t>Injection: Tourniquet</a:t>
            </a:r>
          </a:p>
        </p:txBody>
      </p:sp>
      <p:sp>
        <p:nvSpPr>
          <p:cNvPr id="5" name="Oval 4">
            <a:extLst>
              <a:ext uri="{FF2B5EF4-FFF2-40B4-BE49-F238E27FC236}">
                <a16:creationId xmlns:a16="http://schemas.microsoft.com/office/drawing/2014/main" id="{CF5A99FF-0131-4A4E-AE30-CB7FBE96349C}"/>
              </a:ext>
            </a:extLst>
          </p:cNvPr>
          <p:cNvSpPr/>
          <p:nvPr/>
        </p:nvSpPr>
        <p:spPr>
          <a:xfrm>
            <a:off x="10644157" y="4809067"/>
            <a:ext cx="1503541" cy="1329267"/>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697233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2BECCC-D7E8-4936-A503-B24F29D74A94}"/>
              </a:ext>
            </a:extLst>
          </p:cNvPr>
          <p:cNvSpPr>
            <a:spLocks noGrp="1"/>
          </p:cNvSpPr>
          <p:nvPr>
            <p:ph sz="half" idx="1"/>
          </p:nvPr>
        </p:nvSpPr>
        <p:spPr>
          <a:xfrm>
            <a:off x="-5903259" y="1253331"/>
            <a:ext cx="5181600" cy="4351338"/>
          </a:xfrm>
        </p:spPr>
        <p:txBody>
          <a:bodyPr>
            <a:normAutofit/>
          </a:bodyPr>
          <a:lstStyle/>
          <a:p>
            <a:r>
              <a:rPr lang="en-US" dirty="0"/>
              <a:t>Best: Hospital grade/harm reduction tourniquets</a:t>
            </a:r>
          </a:p>
          <a:p>
            <a:r>
              <a:rPr lang="en-US" dirty="0"/>
              <a:t>OK: Bike inner tube, stockings, something stretchy</a:t>
            </a:r>
          </a:p>
          <a:p>
            <a:r>
              <a:rPr lang="en-US" dirty="0"/>
              <a:t>Please Avoid: Hair ties, belts, neck ties, or using no tourniquet</a:t>
            </a:r>
          </a:p>
        </p:txBody>
      </p:sp>
      <p:sp>
        <p:nvSpPr>
          <p:cNvPr id="4" name="Title 3">
            <a:extLst>
              <a:ext uri="{FF2B5EF4-FFF2-40B4-BE49-F238E27FC236}">
                <a16:creationId xmlns:a16="http://schemas.microsoft.com/office/drawing/2014/main" id="{1EA4CD44-4B1F-42D2-8861-45F604682CF6}"/>
              </a:ext>
            </a:extLst>
          </p:cNvPr>
          <p:cNvSpPr>
            <a:spLocks noGrp="1"/>
          </p:cNvSpPr>
          <p:nvPr>
            <p:ph type="title"/>
          </p:nvPr>
        </p:nvSpPr>
        <p:spPr/>
        <p:txBody>
          <a:bodyPr>
            <a:normAutofit fontScale="90000"/>
          </a:bodyPr>
          <a:lstStyle/>
          <a:p>
            <a:r>
              <a:rPr lang="en-US" dirty="0"/>
              <a:t>Injection: Tourniquet</a:t>
            </a:r>
          </a:p>
        </p:txBody>
      </p:sp>
      <p:sp>
        <p:nvSpPr>
          <p:cNvPr id="5" name="Slide Number Placeholder 4">
            <a:extLst>
              <a:ext uri="{FF2B5EF4-FFF2-40B4-BE49-F238E27FC236}">
                <a16:creationId xmlns:a16="http://schemas.microsoft.com/office/drawing/2014/main" id="{250E96AC-7A0C-45CC-8204-0F3A0D39C42F}"/>
              </a:ext>
            </a:extLst>
          </p:cNvPr>
          <p:cNvSpPr>
            <a:spLocks noGrp="1"/>
          </p:cNvSpPr>
          <p:nvPr>
            <p:ph type="sldNum" sz="quarter" idx="12"/>
          </p:nvPr>
        </p:nvSpPr>
        <p:spPr/>
        <p:txBody>
          <a:bodyPr/>
          <a:lstStyle/>
          <a:p>
            <a:fld id="{DB15D044-B35F-4A77-B573-9EB4C86BF88C}" type="slidenum">
              <a:rPr lang="en-US" smtClean="0"/>
              <a:t>37</a:t>
            </a:fld>
            <a:endParaRPr lang="en-US" dirty="0"/>
          </a:p>
        </p:txBody>
      </p:sp>
      <p:graphicFrame>
        <p:nvGraphicFramePr>
          <p:cNvPr id="7" name="Diagram 6">
            <a:extLst>
              <a:ext uri="{FF2B5EF4-FFF2-40B4-BE49-F238E27FC236}">
                <a16:creationId xmlns:a16="http://schemas.microsoft.com/office/drawing/2014/main" id="{60865FB8-79C9-4B32-A4EC-BD1B4998AB18}"/>
              </a:ext>
            </a:extLst>
          </p:cNvPr>
          <p:cNvGraphicFramePr/>
          <p:nvPr>
            <p:extLst>
              <p:ext uri="{D42A27DB-BD31-4B8C-83A1-F6EECF244321}">
                <p14:modId xmlns:p14="http://schemas.microsoft.com/office/powerpoint/2010/main" val="2514406691"/>
              </p:ext>
            </p:extLst>
          </p:nvPr>
        </p:nvGraphicFramePr>
        <p:xfrm>
          <a:off x="-1058572" y="10083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dark, dishware&#10;&#10;Description automatically generated">
            <a:extLst>
              <a:ext uri="{FF2B5EF4-FFF2-40B4-BE49-F238E27FC236}">
                <a16:creationId xmlns:a16="http://schemas.microsoft.com/office/drawing/2014/main" id="{51E5230F-5FD9-4A85-8841-0956DDC84E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9043" y="365127"/>
            <a:ext cx="6858000" cy="6858000"/>
          </a:xfrm>
          <a:prstGeom prst="rect">
            <a:avLst/>
          </a:prstGeom>
        </p:spPr>
      </p:pic>
    </p:spTree>
    <p:extLst>
      <p:ext uri="{BB962C8B-B14F-4D97-AF65-F5344CB8AC3E}">
        <p14:creationId xmlns:p14="http://schemas.microsoft.com/office/powerpoint/2010/main" val="4118967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BDC4DE3-DEA1-4DF0-BBBC-064E8B39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91" t="12028" r="-2" b="16049"/>
          <a:stretch/>
        </p:blipFill>
        <p:spPr>
          <a:xfrm rot="10800000">
            <a:off x="3523488" y="10"/>
            <a:ext cx="8668512"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a:xfrm>
            <a:off x="371093" y="1161288"/>
            <a:ext cx="4850611" cy="1124712"/>
          </a:xfrm>
        </p:spPr>
        <p:txBody>
          <a:bodyPr vert="horz" lIns="91440" tIns="45720" rIns="91440" bIns="45720" rtlCol="0" anchor="b">
            <a:normAutofit/>
          </a:bodyPr>
          <a:lstStyle/>
          <a:p>
            <a:pPr algn="l"/>
            <a:r>
              <a:rPr lang="en-US" sz="3600" dirty="0">
                <a:solidFill>
                  <a:schemeClr val="tx1"/>
                </a:solidFill>
              </a:rPr>
              <a:t>Caring for Injection Sites: Gauze</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a:xfrm>
            <a:off x="371093" y="2718053"/>
            <a:ext cx="5403405" cy="4003421"/>
          </a:xfrm>
        </p:spPr>
        <p:txBody>
          <a:bodyPr vert="horz" lIns="91440" tIns="45720" rIns="91440" bIns="45720" rtlCol="0" anchor="t">
            <a:normAutofit lnSpcReduction="10000"/>
          </a:bodyPr>
          <a:lstStyle/>
          <a:p>
            <a:pPr marL="457200" indent="-228600">
              <a:buFont typeface="Arial" panose="020B0604020202020204" pitchFamily="34" charset="0"/>
              <a:buChar char="•"/>
            </a:pPr>
            <a:r>
              <a:rPr lang="en-US" sz="2800" dirty="0">
                <a:latin typeface="+mn-lt"/>
              </a:rPr>
              <a:t>Stem the blood flow as soon as possible following injection</a:t>
            </a:r>
          </a:p>
          <a:p>
            <a:pPr marL="457200" indent="-228600">
              <a:buFont typeface="Arial" panose="020B0604020202020204" pitchFamily="34" charset="0"/>
              <a:buChar char="•"/>
            </a:pPr>
            <a:r>
              <a:rPr lang="en-US" sz="2800" dirty="0">
                <a:latin typeface="+mn-lt"/>
              </a:rPr>
              <a:t>Apply direct pressure to puncture area immediately after needle is removed and elevate extremity</a:t>
            </a:r>
          </a:p>
          <a:p>
            <a:pPr marL="457200" indent="-228600">
              <a:buFont typeface="Arial" panose="020B0604020202020204" pitchFamily="34" charset="0"/>
              <a:buChar char="•"/>
            </a:pPr>
            <a:r>
              <a:rPr lang="en-US" sz="2800" dirty="0">
                <a:latin typeface="+mn-lt"/>
              </a:rPr>
              <a:t>Benefits include:</a:t>
            </a:r>
          </a:p>
          <a:p>
            <a:pPr marL="914400" lvl="1" indent="-228600">
              <a:buFont typeface="Arial" panose="020B0604020202020204" pitchFamily="34" charset="0"/>
              <a:buChar char="•"/>
            </a:pPr>
            <a:r>
              <a:rPr lang="en-US" sz="2800" dirty="0"/>
              <a:t>reduce bruising, bleeding, and infection risk </a:t>
            </a:r>
          </a:p>
          <a:p>
            <a:pPr marL="914400" lvl="1" indent="-228600">
              <a:buFont typeface="Arial" panose="020B0604020202020204" pitchFamily="34" charset="0"/>
              <a:buChar char="•"/>
            </a:pPr>
            <a:r>
              <a:rPr lang="en-US" sz="2800" dirty="0"/>
              <a:t>promote healing</a:t>
            </a:r>
          </a:p>
        </p:txBody>
      </p:sp>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DB15D044-B35F-4A77-B573-9EB4C86BF88C}" type="slidenum">
              <a:rPr lang="en-US">
                <a:solidFill>
                  <a:schemeClr val="bg1"/>
                </a:solidFill>
                <a:latin typeface="Calibri" panose="020F0502020204030204"/>
              </a:rPr>
              <a:pPr>
                <a:spcAft>
                  <a:spcPts val="600"/>
                </a:spcAft>
                <a:defRPr/>
              </a:pPr>
              <a:t>38</a:t>
            </a:fld>
            <a:endParaRPr lang="en-US" dirty="0">
              <a:solidFill>
                <a:schemeClr val="bg1"/>
              </a:solidFill>
              <a:latin typeface="Calibri" panose="020F0502020204030204"/>
            </a:endParaRPr>
          </a:p>
        </p:txBody>
      </p:sp>
      <p:sp>
        <p:nvSpPr>
          <p:cNvPr id="5" name="Oval 4">
            <a:extLst>
              <a:ext uri="{FF2B5EF4-FFF2-40B4-BE49-F238E27FC236}">
                <a16:creationId xmlns:a16="http://schemas.microsoft.com/office/drawing/2014/main" id="{31AE2F32-55BF-48C3-A0EE-0FBDD2B59AA0}"/>
              </a:ext>
            </a:extLst>
          </p:cNvPr>
          <p:cNvSpPr/>
          <p:nvPr/>
        </p:nvSpPr>
        <p:spPr>
          <a:xfrm>
            <a:off x="10644157" y="4809067"/>
            <a:ext cx="1503541" cy="1329267"/>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083395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2BECCC-D7E8-4936-A503-B24F29D74A94}"/>
              </a:ext>
            </a:extLst>
          </p:cNvPr>
          <p:cNvSpPr>
            <a:spLocks noGrp="1"/>
          </p:cNvSpPr>
          <p:nvPr>
            <p:ph sz="half" idx="1"/>
          </p:nvPr>
        </p:nvSpPr>
        <p:spPr>
          <a:xfrm>
            <a:off x="-5849470" y="1465700"/>
            <a:ext cx="5181600" cy="4351338"/>
          </a:xfrm>
        </p:spPr>
        <p:txBody>
          <a:bodyPr>
            <a:normAutofit/>
          </a:bodyPr>
          <a:lstStyle/>
          <a:p>
            <a:r>
              <a:rPr lang="en-US" dirty="0"/>
              <a:t>Best: Cloth, tissue, gauze</a:t>
            </a:r>
          </a:p>
          <a:p>
            <a:r>
              <a:rPr lang="en-US" dirty="0"/>
              <a:t>OK: Cotton ball, sock, towel</a:t>
            </a:r>
          </a:p>
          <a:p>
            <a:r>
              <a:rPr lang="en-US" dirty="0"/>
              <a:t>Please avoid: Alcohol wipes, which prevent blood clotting</a:t>
            </a:r>
          </a:p>
        </p:txBody>
      </p:sp>
      <p:sp>
        <p:nvSpPr>
          <p:cNvPr id="4" name="Title 3">
            <a:extLst>
              <a:ext uri="{FF2B5EF4-FFF2-40B4-BE49-F238E27FC236}">
                <a16:creationId xmlns:a16="http://schemas.microsoft.com/office/drawing/2014/main" id="{1EA4CD44-4B1F-42D2-8861-45F604682CF6}"/>
              </a:ext>
            </a:extLst>
          </p:cNvPr>
          <p:cNvSpPr>
            <a:spLocks noGrp="1"/>
          </p:cNvSpPr>
          <p:nvPr>
            <p:ph type="title"/>
          </p:nvPr>
        </p:nvSpPr>
        <p:spPr/>
        <p:txBody>
          <a:bodyPr>
            <a:normAutofit fontScale="90000"/>
          </a:bodyPr>
          <a:lstStyle/>
          <a:p>
            <a:r>
              <a:rPr lang="en-US" dirty="0"/>
              <a:t>Caring for Injection Sites: Gauze</a:t>
            </a:r>
          </a:p>
        </p:txBody>
      </p:sp>
      <p:sp>
        <p:nvSpPr>
          <p:cNvPr id="5" name="Slide Number Placeholder 4">
            <a:extLst>
              <a:ext uri="{FF2B5EF4-FFF2-40B4-BE49-F238E27FC236}">
                <a16:creationId xmlns:a16="http://schemas.microsoft.com/office/drawing/2014/main" id="{250E96AC-7A0C-45CC-8204-0F3A0D39C42F}"/>
              </a:ext>
            </a:extLst>
          </p:cNvPr>
          <p:cNvSpPr>
            <a:spLocks noGrp="1"/>
          </p:cNvSpPr>
          <p:nvPr>
            <p:ph type="sldNum" sz="quarter" idx="12"/>
          </p:nvPr>
        </p:nvSpPr>
        <p:spPr/>
        <p:txBody>
          <a:bodyPr/>
          <a:lstStyle/>
          <a:p>
            <a:fld id="{DB15D044-B35F-4A77-B573-9EB4C86BF88C}" type="slidenum">
              <a:rPr lang="en-US" smtClean="0"/>
              <a:t>39</a:t>
            </a:fld>
            <a:endParaRPr lang="en-US" dirty="0"/>
          </a:p>
        </p:txBody>
      </p:sp>
      <p:graphicFrame>
        <p:nvGraphicFramePr>
          <p:cNvPr id="7" name="Diagram 6">
            <a:extLst>
              <a:ext uri="{FF2B5EF4-FFF2-40B4-BE49-F238E27FC236}">
                <a16:creationId xmlns:a16="http://schemas.microsoft.com/office/drawing/2014/main" id="{48AA4963-D287-4B3D-8D23-04CACD23C7A6}"/>
              </a:ext>
            </a:extLst>
          </p:cNvPr>
          <p:cNvGraphicFramePr/>
          <p:nvPr>
            <p:extLst>
              <p:ext uri="{D42A27DB-BD31-4B8C-83A1-F6EECF244321}">
                <p14:modId xmlns:p14="http://schemas.microsoft.com/office/powerpoint/2010/main" val="3591164599"/>
              </p:ext>
            </p:extLst>
          </p:nvPr>
        </p:nvGraphicFramePr>
        <p:xfrm>
          <a:off x="-1058572" y="10083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1202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1C01FFE2-F69B-4A8D-A97D-CDD834A06B2E}"/>
              </a:ext>
            </a:extLst>
          </p:cNvPr>
          <p:cNvGraphicFramePr/>
          <p:nvPr>
            <p:extLst>
              <p:ext uri="{D42A27DB-BD31-4B8C-83A1-F6EECF244321}">
                <p14:modId xmlns:p14="http://schemas.microsoft.com/office/powerpoint/2010/main" val="3303742029"/>
              </p:ext>
            </p:extLst>
          </p:nvPr>
        </p:nvGraphicFramePr>
        <p:xfrm>
          <a:off x="3418682" y="94071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A4FC9FC4-6DBF-43C2-8817-7020C141C27A}"/>
              </a:ext>
            </a:extLst>
          </p:cNvPr>
          <p:cNvSpPr>
            <a:spLocks noGrp="1"/>
          </p:cNvSpPr>
          <p:nvPr>
            <p:ph type="body" idx="1"/>
          </p:nvPr>
        </p:nvSpPr>
        <p:spPr/>
        <p:txBody>
          <a:bodyPr>
            <a:normAutofit/>
          </a:bodyPr>
          <a:lstStyle/>
          <a:p>
            <a:r>
              <a:rPr lang="en-US" sz="2800" dirty="0"/>
              <a:t>Sections</a:t>
            </a:r>
          </a:p>
        </p:txBody>
      </p:sp>
      <p:sp>
        <p:nvSpPr>
          <p:cNvPr id="6" name="Content Placeholder 5">
            <a:extLst>
              <a:ext uri="{FF2B5EF4-FFF2-40B4-BE49-F238E27FC236}">
                <a16:creationId xmlns:a16="http://schemas.microsoft.com/office/drawing/2014/main" id="{4FB5E12B-3F59-4DEC-988E-93931BD7E3C1}"/>
              </a:ext>
            </a:extLst>
          </p:cNvPr>
          <p:cNvSpPr>
            <a:spLocks noGrp="1"/>
          </p:cNvSpPr>
          <p:nvPr>
            <p:ph sz="half" idx="2"/>
          </p:nvPr>
        </p:nvSpPr>
        <p:spPr/>
        <p:txBody>
          <a:bodyPr/>
          <a:lstStyle/>
          <a:p>
            <a:pPr marL="514350" indent="-514350">
              <a:buFont typeface="+mj-lt"/>
              <a:buAutoNum type="arabicPeriod"/>
            </a:pPr>
            <a:r>
              <a:rPr lang="en-US" dirty="0"/>
              <a:t>Syringes</a:t>
            </a:r>
          </a:p>
          <a:p>
            <a:pPr marL="514350" indent="-514350">
              <a:buFont typeface="+mj-lt"/>
              <a:buAutoNum type="arabicPeriod"/>
            </a:pPr>
            <a:r>
              <a:rPr lang="en-US" dirty="0"/>
              <a:t>Waste disposal</a:t>
            </a:r>
          </a:p>
          <a:p>
            <a:pPr marL="514350" indent="-514350">
              <a:buFont typeface="+mj-lt"/>
              <a:buAutoNum type="arabicPeriod"/>
            </a:pPr>
            <a:r>
              <a:rPr lang="en-US" dirty="0"/>
              <a:t>Materials used before, during, and after drug preparation</a:t>
            </a:r>
          </a:p>
          <a:p>
            <a:pPr marL="514350" indent="-514350">
              <a:buFont typeface="+mj-lt"/>
              <a:buAutoNum type="arabicPeriod"/>
            </a:pPr>
            <a:r>
              <a:rPr lang="en-US" dirty="0"/>
              <a:t>Addendum</a:t>
            </a:r>
          </a:p>
        </p:txBody>
      </p:sp>
      <p:sp>
        <p:nvSpPr>
          <p:cNvPr id="7" name="Text Placeholder 6">
            <a:extLst>
              <a:ext uri="{FF2B5EF4-FFF2-40B4-BE49-F238E27FC236}">
                <a16:creationId xmlns:a16="http://schemas.microsoft.com/office/drawing/2014/main" id="{3301F6A2-82E4-4F57-8C1B-2D0FDB07D980}"/>
              </a:ext>
            </a:extLst>
          </p:cNvPr>
          <p:cNvSpPr>
            <a:spLocks noGrp="1"/>
          </p:cNvSpPr>
          <p:nvPr>
            <p:ph type="body" sz="quarter" idx="3"/>
          </p:nvPr>
        </p:nvSpPr>
        <p:spPr>
          <a:xfrm>
            <a:off x="5526883" y="1417465"/>
            <a:ext cx="5183188" cy="823912"/>
          </a:xfrm>
        </p:spPr>
        <p:txBody>
          <a:bodyPr>
            <a:normAutofit/>
          </a:bodyPr>
          <a:lstStyle/>
          <a:p>
            <a:r>
              <a:rPr lang="en-US" sz="2800" dirty="0"/>
              <a:t>Slide types</a:t>
            </a:r>
          </a:p>
        </p:txBody>
      </p:sp>
      <p:sp>
        <p:nvSpPr>
          <p:cNvPr id="8" name="Content Placeholder 7">
            <a:extLst>
              <a:ext uri="{FF2B5EF4-FFF2-40B4-BE49-F238E27FC236}">
                <a16:creationId xmlns:a16="http://schemas.microsoft.com/office/drawing/2014/main" id="{DD6DEDB7-EFC5-4FCC-931E-429CB79638E2}"/>
              </a:ext>
            </a:extLst>
          </p:cNvPr>
          <p:cNvSpPr>
            <a:spLocks noGrp="1"/>
          </p:cNvSpPr>
          <p:nvPr>
            <p:ph sz="quarter" idx="4"/>
          </p:nvPr>
        </p:nvSpPr>
        <p:spPr>
          <a:xfrm>
            <a:off x="12691534" y="2213267"/>
            <a:ext cx="5183188" cy="3684588"/>
          </a:xfrm>
        </p:spPr>
        <p:txBody>
          <a:bodyPr>
            <a:normAutofit fontScale="85000" lnSpcReduction="20000"/>
          </a:bodyPr>
          <a:lstStyle/>
          <a:p>
            <a:pPr marL="457200" lvl="1" indent="0">
              <a:buNone/>
            </a:pPr>
            <a:r>
              <a:rPr lang="en-US" sz="2600" dirty="0"/>
              <a:t>About</a:t>
            </a:r>
          </a:p>
          <a:p>
            <a:pPr marL="914400" lvl="1" indent="-457200"/>
            <a:r>
              <a:rPr lang="en-US" sz="2800" dirty="0"/>
              <a:t>The role of each type of material in the prevention of viral hepatitis, HIV, viral endocarditis, and other skin and soft tissue infections.</a:t>
            </a:r>
          </a:p>
          <a:p>
            <a:pPr marL="457200" lvl="1" indent="0">
              <a:buNone/>
            </a:pPr>
            <a:r>
              <a:rPr lang="en-US" sz="2600" dirty="0"/>
              <a:t>Messaging</a:t>
            </a:r>
          </a:p>
          <a:p>
            <a:pPr marL="914400" lvl="1" indent="-457200"/>
            <a:r>
              <a:rPr lang="en-US" sz="2800" dirty="0"/>
              <a:t>Explain to a program participant about how to use each material and what its purpose is.</a:t>
            </a:r>
          </a:p>
          <a:p>
            <a:pPr marL="914400" lvl="1" indent="-457200"/>
            <a:r>
              <a:rPr lang="en-US" sz="2800" dirty="0"/>
              <a:t>Counsel participants with a “best, ok, please avoid” framework</a:t>
            </a:r>
            <a:endParaRPr lang="en-US" dirty="0"/>
          </a:p>
          <a:p>
            <a:endParaRPr lang="en-US" dirty="0"/>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p:txBody>
          <a:bodyPr>
            <a:normAutofit fontScale="90000"/>
          </a:bodyPr>
          <a:lstStyle/>
          <a:p>
            <a:r>
              <a:rPr lang="en-US" dirty="0"/>
              <a:t>Table of Contents</a:t>
            </a:r>
          </a:p>
        </p:txBody>
      </p:sp>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p:txBody>
          <a:bodyPr/>
          <a:lstStyle/>
          <a:p>
            <a:fld id="{DB15D044-B35F-4A77-B573-9EB4C86BF88C}" type="slidenum">
              <a:rPr lang="en-US" smtClean="0"/>
              <a:t>4</a:t>
            </a:fld>
            <a:endParaRPr lang="en-US" dirty="0"/>
          </a:p>
        </p:txBody>
      </p:sp>
    </p:spTree>
    <p:extLst>
      <p:ext uri="{BB962C8B-B14F-4D97-AF65-F5344CB8AC3E}">
        <p14:creationId xmlns:p14="http://schemas.microsoft.com/office/powerpoint/2010/main" val="20557536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p:txBody>
          <a:bodyPr/>
          <a:lstStyle/>
          <a:p>
            <a:fld id="{DB15D044-B35F-4A77-B573-9EB4C86BF88C}" type="slidenum">
              <a:rPr lang="en-US" smtClean="0"/>
              <a:t>40</a:t>
            </a:fld>
            <a:endParaRPr lang="en-US" dirty="0"/>
          </a:p>
        </p:txBody>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p:txBody>
          <a:bodyPr>
            <a:normAutofit/>
          </a:bodyPr>
          <a:lstStyle/>
          <a:p>
            <a:pPr marL="457200" indent="-457200">
              <a:buFont typeface="Arial" panose="020B0604020202020204" pitchFamily="34" charset="0"/>
              <a:buChar char="•"/>
            </a:pPr>
            <a:r>
              <a:rPr lang="en-US" sz="3200" dirty="0"/>
              <a:t>Lotion, cream, or ointment aids healing or prevents scarring </a:t>
            </a:r>
          </a:p>
          <a:p>
            <a:pPr marL="457200" indent="-457200">
              <a:buFont typeface="Arial" panose="020B0604020202020204" pitchFamily="34" charset="0"/>
              <a:buChar char="•"/>
            </a:pPr>
            <a:r>
              <a:rPr lang="en-US" sz="3200" dirty="0"/>
              <a:t>Keep the following qualities in mind:</a:t>
            </a:r>
          </a:p>
          <a:p>
            <a:pPr marL="914400" lvl="1" indent="-457200">
              <a:buFont typeface="Arial" panose="020B0604020202020204" pitchFamily="34" charset="0"/>
              <a:buChar char="•"/>
            </a:pPr>
            <a:r>
              <a:rPr lang="en-US" sz="3000" dirty="0"/>
              <a:t>Broad spectrum germicidal activity, like iodine</a:t>
            </a:r>
          </a:p>
          <a:p>
            <a:pPr marL="914400" lvl="1" indent="-457200">
              <a:buFont typeface="Arial" panose="020B0604020202020204" pitchFamily="34" charset="0"/>
              <a:buChar char="•"/>
            </a:pPr>
            <a:r>
              <a:rPr lang="en-US" sz="3000" dirty="0"/>
              <a:t>Non-irritating</a:t>
            </a:r>
          </a:p>
          <a:p>
            <a:pPr marL="914400" lvl="1" indent="-457200">
              <a:buFont typeface="Arial" panose="020B0604020202020204" pitchFamily="34" charset="0"/>
              <a:buChar char="•"/>
            </a:pPr>
            <a:r>
              <a:rPr lang="en-US" sz="3000" dirty="0"/>
              <a:t>Washes easily off skin and fabrics</a:t>
            </a:r>
          </a:p>
          <a:p>
            <a:pPr marL="914400" lvl="1" indent="-457200">
              <a:buFont typeface="Arial" panose="020B0604020202020204" pitchFamily="34" charset="0"/>
              <a:buChar char="•"/>
            </a:pPr>
            <a:r>
              <a:rPr lang="en-US" sz="3000" dirty="0"/>
              <a:t>Use a light amount</a:t>
            </a:r>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p:txBody>
          <a:bodyPr>
            <a:normAutofit fontScale="90000"/>
          </a:bodyPr>
          <a:lstStyle/>
          <a:p>
            <a:r>
              <a:rPr lang="en-US" dirty="0"/>
              <a:t>Caring for Injection Sites: Ointment</a:t>
            </a:r>
          </a:p>
        </p:txBody>
      </p:sp>
      <p:sp>
        <p:nvSpPr>
          <p:cNvPr id="5" name="Oval 4">
            <a:extLst>
              <a:ext uri="{FF2B5EF4-FFF2-40B4-BE49-F238E27FC236}">
                <a16:creationId xmlns:a16="http://schemas.microsoft.com/office/drawing/2014/main" id="{66AB0DB6-D93E-4036-A468-EF88BA7B95D3}"/>
              </a:ext>
            </a:extLst>
          </p:cNvPr>
          <p:cNvSpPr/>
          <p:nvPr/>
        </p:nvSpPr>
        <p:spPr>
          <a:xfrm>
            <a:off x="10644157" y="4809067"/>
            <a:ext cx="1503541" cy="132926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7" name="Picture 6" descr="Text, letter&#10;&#10;Description automatically generated">
            <a:extLst>
              <a:ext uri="{FF2B5EF4-FFF2-40B4-BE49-F238E27FC236}">
                <a16:creationId xmlns:a16="http://schemas.microsoft.com/office/drawing/2014/main" id="{BAEAA7C9-5598-45DE-9C47-FEA6479B9BB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10800000">
            <a:off x="7862238" y="1632188"/>
            <a:ext cx="4696495" cy="4696495"/>
          </a:xfrm>
          <a:prstGeom prst="rect">
            <a:avLst/>
          </a:prstGeom>
        </p:spPr>
      </p:pic>
    </p:spTree>
    <p:extLst>
      <p:ext uri="{BB962C8B-B14F-4D97-AF65-F5344CB8AC3E}">
        <p14:creationId xmlns:p14="http://schemas.microsoft.com/office/powerpoint/2010/main" val="2482865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2BECCC-D7E8-4936-A503-B24F29D74A94}"/>
              </a:ext>
            </a:extLst>
          </p:cNvPr>
          <p:cNvSpPr>
            <a:spLocks noGrp="1"/>
          </p:cNvSpPr>
          <p:nvPr>
            <p:ph sz="half" idx="1"/>
          </p:nvPr>
        </p:nvSpPr>
        <p:spPr>
          <a:xfrm>
            <a:off x="-5472953" y="1465700"/>
            <a:ext cx="5181600" cy="4351338"/>
          </a:xfrm>
        </p:spPr>
        <p:txBody>
          <a:bodyPr>
            <a:normAutofit/>
          </a:bodyPr>
          <a:lstStyle/>
          <a:p>
            <a:r>
              <a:rPr lang="en-US" dirty="0"/>
              <a:t>Best: Apply ointment to clean skin after bleeding has stopped</a:t>
            </a:r>
          </a:p>
          <a:p>
            <a:r>
              <a:rPr lang="en-US" dirty="0"/>
              <a:t>OK: No ointment is necessary </a:t>
            </a:r>
          </a:p>
          <a:p>
            <a:r>
              <a:rPr lang="en-US" dirty="0"/>
              <a:t>Please avoid: Applying too much or ointment on unwashed skin</a:t>
            </a:r>
          </a:p>
        </p:txBody>
      </p:sp>
      <p:sp>
        <p:nvSpPr>
          <p:cNvPr id="4" name="Title 3">
            <a:extLst>
              <a:ext uri="{FF2B5EF4-FFF2-40B4-BE49-F238E27FC236}">
                <a16:creationId xmlns:a16="http://schemas.microsoft.com/office/drawing/2014/main" id="{1EA4CD44-4B1F-42D2-8861-45F604682CF6}"/>
              </a:ext>
            </a:extLst>
          </p:cNvPr>
          <p:cNvSpPr>
            <a:spLocks noGrp="1"/>
          </p:cNvSpPr>
          <p:nvPr>
            <p:ph type="title"/>
          </p:nvPr>
        </p:nvSpPr>
        <p:spPr/>
        <p:txBody>
          <a:bodyPr>
            <a:normAutofit fontScale="90000"/>
          </a:bodyPr>
          <a:lstStyle/>
          <a:p>
            <a:r>
              <a:rPr lang="en-US" dirty="0"/>
              <a:t>Caring for Injection Sites: Ointment</a:t>
            </a:r>
          </a:p>
        </p:txBody>
      </p:sp>
      <p:sp>
        <p:nvSpPr>
          <p:cNvPr id="5" name="Slide Number Placeholder 4">
            <a:extLst>
              <a:ext uri="{FF2B5EF4-FFF2-40B4-BE49-F238E27FC236}">
                <a16:creationId xmlns:a16="http://schemas.microsoft.com/office/drawing/2014/main" id="{250E96AC-7A0C-45CC-8204-0F3A0D39C42F}"/>
              </a:ext>
            </a:extLst>
          </p:cNvPr>
          <p:cNvSpPr>
            <a:spLocks noGrp="1"/>
          </p:cNvSpPr>
          <p:nvPr>
            <p:ph type="sldNum" sz="quarter" idx="12"/>
          </p:nvPr>
        </p:nvSpPr>
        <p:spPr/>
        <p:txBody>
          <a:bodyPr/>
          <a:lstStyle/>
          <a:p>
            <a:fld id="{DB15D044-B35F-4A77-B573-9EB4C86BF88C}" type="slidenum">
              <a:rPr lang="en-US" smtClean="0"/>
              <a:t>41</a:t>
            </a:fld>
            <a:endParaRPr lang="en-US" dirty="0"/>
          </a:p>
        </p:txBody>
      </p:sp>
      <p:graphicFrame>
        <p:nvGraphicFramePr>
          <p:cNvPr id="8" name="Diagram 7">
            <a:extLst>
              <a:ext uri="{FF2B5EF4-FFF2-40B4-BE49-F238E27FC236}">
                <a16:creationId xmlns:a16="http://schemas.microsoft.com/office/drawing/2014/main" id="{C9525325-0397-4790-922C-3BCD01595D49}"/>
              </a:ext>
            </a:extLst>
          </p:cNvPr>
          <p:cNvGraphicFramePr/>
          <p:nvPr>
            <p:extLst>
              <p:ext uri="{D42A27DB-BD31-4B8C-83A1-F6EECF244321}">
                <p14:modId xmlns:p14="http://schemas.microsoft.com/office/powerpoint/2010/main" val="501765906"/>
              </p:ext>
            </p:extLst>
          </p:nvPr>
        </p:nvGraphicFramePr>
        <p:xfrm>
          <a:off x="-1058572" y="10083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2549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p:txBody>
          <a:bodyPr/>
          <a:lstStyle/>
          <a:p>
            <a:fld id="{DB15D044-B35F-4A77-B573-9EB4C86BF88C}" type="slidenum">
              <a:rPr lang="en-US"/>
              <a:pPr/>
              <a:t>42</a:t>
            </a:fld>
            <a:endParaRPr lang="en-US" dirty="0"/>
          </a:p>
        </p:txBody>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2600" dirty="0"/>
              <a:t>Condoms and lubricant</a:t>
            </a:r>
          </a:p>
          <a:p>
            <a:pPr marL="285750" indent="-285750">
              <a:buFont typeface="Arial" panose="020B0604020202020204" pitchFamily="34" charset="0"/>
              <a:buChar char="•"/>
            </a:pPr>
            <a:r>
              <a:rPr lang="en-US" sz="2600" dirty="0"/>
              <a:t>Emergency contraception</a:t>
            </a:r>
          </a:p>
          <a:p>
            <a:pPr marL="285750" indent="-285750">
              <a:buFont typeface="Arial" panose="020B0604020202020204" pitchFamily="34" charset="0"/>
              <a:buChar char="•"/>
            </a:pPr>
            <a:r>
              <a:rPr lang="en-US" sz="2600" dirty="0"/>
              <a:t>Informational handouts</a:t>
            </a:r>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p:txBody>
          <a:bodyPr>
            <a:normAutofit fontScale="90000"/>
          </a:bodyPr>
          <a:lstStyle/>
          <a:p>
            <a:r>
              <a:rPr lang="en-US" dirty="0"/>
              <a:t>Safer Sex</a:t>
            </a:r>
          </a:p>
        </p:txBody>
      </p:sp>
      <p:sp>
        <p:nvSpPr>
          <p:cNvPr id="5" name="Oval 4">
            <a:extLst>
              <a:ext uri="{FF2B5EF4-FFF2-40B4-BE49-F238E27FC236}">
                <a16:creationId xmlns:a16="http://schemas.microsoft.com/office/drawing/2014/main" id="{4AD14363-8DE9-4710-9DD4-87AB6F996456}"/>
              </a:ext>
            </a:extLst>
          </p:cNvPr>
          <p:cNvSpPr/>
          <p:nvPr/>
        </p:nvSpPr>
        <p:spPr>
          <a:xfrm>
            <a:off x="10644157" y="4809067"/>
            <a:ext cx="1503541" cy="132926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9" name="Group 8">
            <a:extLst>
              <a:ext uri="{FF2B5EF4-FFF2-40B4-BE49-F238E27FC236}">
                <a16:creationId xmlns:a16="http://schemas.microsoft.com/office/drawing/2014/main" id="{266AA02F-E403-4624-8781-E1354CB751C4}"/>
              </a:ext>
            </a:extLst>
          </p:cNvPr>
          <p:cNvGrpSpPr/>
          <p:nvPr/>
        </p:nvGrpSpPr>
        <p:grpSpPr>
          <a:xfrm>
            <a:off x="-4548" y="223956"/>
            <a:ext cx="13197088" cy="6857990"/>
            <a:chOff x="-4548" y="223956"/>
            <a:chExt cx="13197088" cy="6857990"/>
          </a:xfrm>
        </p:grpSpPr>
        <p:pic>
          <p:nvPicPr>
            <p:cNvPr id="10242" name="Picture 2">
              <a:extLst>
                <a:ext uri="{FF2B5EF4-FFF2-40B4-BE49-F238E27FC236}">
                  <a16:creationId xmlns:a16="http://schemas.microsoft.com/office/drawing/2014/main" id="{0DB0D791-A082-406D-A41B-6F31B1BF1C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334550" y="223956"/>
              <a:ext cx="685799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wood&#10;&#10;Description automatically generated">
              <a:extLst>
                <a:ext uri="{FF2B5EF4-FFF2-40B4-BE49-F238E27FC236}">
                  <a16:creationId xmlns:a16="http://schemas.microsoft.com/office/drawing/2014/main" id="{F87078EE-3F49-4BDB-BD25-CB3D4E6C6AC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84" b="89976" l="9984" r="99353">
                          <a14:foregroundMark x1="98018" y1="43496" x2="99757" y2="37348"/>
                          <a14:foregroundMark x1="95752" y1="51506" x2="96837" y2="47670"/>
                          <a14:foregroundMark x1="94369" y1="56394" x2="94744" y2="55067"/>
                          <a14:foregroundMark x1="97120" y1="33602" x2="95432" y2="31205"/>
                          <a14:foregroundMark x1="99757" y1="37348" x2="98462" y2="35509"/>
                          <a14:foregroundMark x1="95432" y1="31205" x2="95254" y2="31119"/>
                          <a14:foregroundMark x1="99166" y1="44674" x2="99255" y2="49039"/>
                          <a14:foregroundMark x1="98958" y1="34535" x2="99162" y2="44491"/>
                          <a14:backgroundMark x1="45311" y1="73323" x2="50970" y2="31892"/>
                          <a14:backgroundMark x1="50970" y1="31892" x2="54648" y2="24414"/>
                          <a14:backgroundMark x1="54648" y1="24414" x2="71463" y2="20008"/>
                          <a14:backgroundMark x1="71463" y1="20008" x2="79871" y2="21665"/>
                          <a14:backgroundMark x1="79871" y1="21665" x2="87631" y2="27365"/>
                          <a14:backgroundMark x1="87631" y1="27365" x2="91997" y2="36459"/>
                          <a14:backgroundMark x1="91997" y1="36459" x2="93169" y2="56144"/>
                          <a14:backgroundMark x1="93169" y1="56144" x2="89208" y2="76718"/>
                          <a14:backgroundMark x1="89208" y1="76718" x2="83670" y2="82458"/>
                          <a14:backgroundMark x1="83670" y1="82458" x2="76839" y2="84519"/>
                          <a14:backgroundMark x1="76839" y1="84519" x2="69321" y2="84155"/>
                          <a14:backgroundMark x1="69321" y1="84155" x2="62894" y2="80639"/>
                          <a14:backgroundMark x1="62894" y1="80639" x2="58327" y2="73888"/>
                          <a14:backgroundMark x1="58327" y1="73888" x2="55335" y2="64713"/>
                          <a14:backgroundMark x1="55335" y1="64713" x2="55457" y2="54648"/>
                          <a14:backgroundMark x1="55457" y1="54648" x2="60186" y2="45392"/>
                          <a14:backgroundMark x1="60186" y1="45392" x2="67017" y2="42603"/>
                          <a14:backgroundMark x1="67017" y1="42603" x2="74980" y2="48909"/>
                          <a14:backgroundMark x1="74980" y1="48909" x2="75990" y2="56993"/>
                          <a14:backgroundMark x1="75990" y1="56993" x2="72918" y2="63985"/>
                          <a14:backgroundMark x1="72918" y1="63985" x2="64188" y2="67381"/>
                          <a14:backgroundMark x1="64188" y1="67381" x2="57033" y2="64551"/>
                          <a14:backgroundMark x1="57033" y1="64551" x2="57235" y2="64066"/>
                          <a14:backgroundMark x1="49111" y1="82619" x2="53112" y2="44220"/>
                          <a14:backgroundMark x1="53112" y1="44220" x2="61884" y2="24778"/>
                          <a14:backgroundMark x1="61884" y1="24778" x2="67947" y2="20008"/>
                          <a14:backgroundMark x1="67947" y1="20008" x2="94018" y2="30315"/>
                          <a14:backgroundMark x1="94018" y1="30315" x2="99596" y2="55295"/>
                          <a14:backgroundMark x1="99596" y1="55295" x2="94947" y2="75061"/>
                          <a14:backgroundMark x1="94947" y1="75061" x2="87995" y2="82983"/>
                          <a14:backgroundMark x1="87995" y1="82983" x2="80639" y2="84276"/>
                          <a14:backgroundMark x1="80639" y1="84276" x2="57276" y2="80437"/>
                          <a14:backgroundMark x1="57276" y1="80437" x2="50404" y2="77567"/>
                          <a14:backgroundMark x1="50404" y1="77567" x2="46241" y2="69240"/>
                          <a14:backgroundMark x1="46241" y1="69240" x2="47656" y2="42441"/>
                          <a14:backgroundMark x1="47656" y1="42441" x2="52061" y2="29628"/>
                          <a14:backgroundMark x1="52061" y1="29628" x2="62449" y2="17542"/>
                          <a14:backgroundMark x1="62449" y1="17542" x2="73727" y2="23282"/>
                          <a14:backgroundMark x1="73727" y1="23282" x2="94018" y2="49515"/>
                          <a14:backgroundMark x1="94018" y1="49515" x2="97090" y2="58933"/>
                          <a14:backgroundMark x1="97090" y1="58933" x2="96888" y2="69563"/>
                          <a14:backgroundMark x1="96888" y1="69563" x2="93775" y2="33266"/>
                          <a14:backgroundMark x1="93775" y1="33266" x2="87187" y2="30234"/>
                          <a14:backgroundMark x1="87187" y1="30234" x2="79951" y2="75141"/>
                          <a14:backgroundMark x1="79951" y1="75141" x2="75384" y2="60146"/>
                          <a14:backgroundMark x1="75384" y1="60146" x2="75141" y2="32175"/>
                          <a14:backgroundMark x1="75141" y1="32175" x2="73888" y2="59256"/>
                          <a14:backgroundMark x1="73888" y1="59256" x2="70614" y2="69483"/>
                          <a14:backgroundMark x1="70614" y1="69483" x2="63177" y2="49394"/>
                          <a14:backgroundMark x1="63177" y1="49394" x2="63177" y2="25627"/>
                          <a14:backgroundMark x1="63177" y1="25627" x2="57922" y2="73808"/>
                          <a14:backgroundMark x1="57922" y1="73808" x2="52385" y2="62409"/>
                          <a14:backgroundMark x1="52385" y1="62409" x2="53880" y2="36661"/>
                          <a14:backgroundMark x1="53880" y1="36661" x2="54365" y2="78577"/>
                          <a14:backgroundMark x1="94826" y1="58084" x2="99838" y2="42482"/>
                          <a14:backgroundMark x1="99838" y1="42482" x2="99313" y2="31568"/>
                          <a14:backgroundMark x1="99313" y1="31568" x2="94988" y2="40057"/>
                          <a14:backgroundMark x1="94988" y1="40057" x2="93169" y2="58003"/>
                          <a14:backgroundMark x1="93169" y1="58003" x2="94584" y2="67381"/>
                        </a14:backgroundRemoval>
                      </a14:imgEffect>
                    </a14:imgLayer>
                  </a14:imgProps>
                </a:ext>
                <a:ext uri="{28A0092B-C50C-407E-A947-70E740481C1C}">
                  <a14:useLocalDpi xmlns:a14="http://schemas.microsoft.com/office/drawing/2010/main" val="0"/>
                </a:ext>
              </a:extLst>
            </a:blip>
            <a:srcRect r="50000"/>
            <a:stretch/>
          </p:blipFill>
          <p:spPr>
            <a:xfrm rot="10800000">
              <a:off x="8120634" y="3009975"/>
              <a:ext cx="1836965" cy="3673929"/>
            </a:xfrm>
            <a:prstGeom prst="rect">
              <a:avLst/>
            </a:prstGeom>
          </p:spPr>
        </p:pic>
        <p:pic>
          <p:nvPicPr>
            <p:cNvPr id="12" name="Picture 11" descr="Text&#10;&#10;Description automatically generated">
              <a:extLst>
                <a:ext uri="{FF2B5EF4-FFF2-40B4-BE49-F238E27FC236}">
                  <a16:creationId xmlns:a16="http://schemas.microsoft.com/office/drawing/2014/main" id="{19A09412-E812-4FFC-BC13-91D5E54BDD68}"/>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a:off x="5478502" y="2906485"/>
              <a:ext cx="3081592" cy="3081592"/>
            </a:xfrm>
            <a:prstGeom prst="rect">
              <a:avLst/>
            </a:prstGeom>
          </p:spPr>
        </p:pic>
        <p:pic>
          <p:nvPicPr>
            <p:cNvPr id="5128" name="Picture 8" descr="Image result for types of emergency contraception in us">
              <a:extLst>
                <a:ext uri="{FF2B5EF4-FFF2-40B4-BE49-F238E27FC236}">
                  <a16:creationId xmlns:a16="http://schemas.microsoft.com/office/drawing/2014/main" id="{16BC2215-7001-4019-81F9-AB5677F2C849}"/>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750" b="90000" l="1000" r="91875">
                          <a14:foregroundMark x1="1875" y1="35000" x2="24750" y2="34250"/>
                          <a14:foregroundMark x1="24750" y1="34250" x2="19563" y2="37583"/>
                          <a14:foregroundMark x1="19563" y1="37583" x2="24625" y2="41917"/>
                          <a14:foregroundMark x1="24625" y1="41917" x2="25500" y2="56583"/>
                          <a14:foregroundMark x1="25500" y1="56583" x2="21313" y2="61083"/>
                          <a14:foregroundMark x1="21313" y1="61083" x2="27500" y2="73083"/>
                          <a14:foregroundMark x1="27500" y1="73083" x2="22875" y2="77167"/>
                          <a14:foregroundMark x1="22875" y1="77167" x2="1063" y2="81917"/>
                          <a14:foregroundMark x1="1063" y1="81917" x2="250" y2="74250"/>
                          <a14:foregroundMark x1="250" y1="74250" x2="1625" y2="40333"/>
                          <a14:foregroundMark x1="1625" y1="40333" x2="1000" y2="35250"/>
                          <a14:foregroundMark x1="89563" y1="56917" x2="93125" y2="62333"/>
                          <a14:foregroundMark x1="93125" y1="62333" x2="91875" y2="84000"/>
                          <a14:foregroundMark x1="91875" y1="84000" x2="79563" y2="84083"/>
                          <a14:foregroundMark x1="50625" y1="84500" x2="56000" y2="85667"/>
                          <a14:foregroundMark x1="56000" y1="85667" x2="60313" y2="85250"/>
                          <a14:foregroundMark x1="27250" y1="12833" x2="30688" y2="7167"/>
                          <a14:foregroundMark x1="30688" y1="7167" x2="52312" y2="9750"/>
                          <a14:foregroundMark x1="52312" y1="9750" x2="56375" y2="13083"/>
                          <a14:foregroundMark x1="4750" y1="50750" x2="13500" y2="61917"/>
                          <a14:foregroundMark x1="13500" y1="61917" x2="11375" y2="70500"/>
                          <a14:foregroundMark x1="11375" y1="70500" x2="6063" y2="70250"/>
                          <a14:foregroundMark x1="6063" y1="70250" x2="7750" y2="63583"/>
                          <a14:foregroundMark x1="7750" y1="63583" x2="9938" y2="60750"/>
                        </a14:backgroundRemoval>
                      </a14:imgEffect>
                    </a14:imgLayer>
                  </a14:imgProps>
                </a:ext>
                <a:ext uri="{28A0092B-C50C-407E-A947-70E740481C1C}">
                  <a14:useLocalDpi xmlns:a14="http://schemas.microsoft.com/office/drawing/2010/main" val="0"/>
                </a:ext>
              </a:extLst>
            </a:blip>
            <a:srcRect/>
            <a:stretch>
              <a:fillRect/>
            </a:stretch>
          </p:blipFill>
          <p:spPr bwMode="auto">
            <a:xfrm>
              <a:off x="-4548" y="2751210"/>
              <a:ext cx="5487619" cy="41157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0485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p:txBody>
          <a:bodyPr/>
          <a:lstStyle/>
          <a:p>
            <a:fld id="{DB15D044-B35F-4A77-B573-9EB4C86BF88C}" type="slidenum">
              <a:rPr lang="en-US" smtClean="0"/>
              <a:t>43</a:t>
            </a:fld>
            <a:endParaRPr lang="en-US" dirty="0"/>
          </a:p>
        </p:txBody>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a:xfrm>
            <a:off x="-6063035" y="1336119"/>
            <a:ext cx="5256212" cy="4432074"/>
          </a:xfrm>
        </p:spPr>
        <p:txBody>
          <a:bodyPr>
            <a:normAutofit/>
          </a:bodyPr>
          <a:lstStyle/>
          <a:p>
            <a:pPr marL="457200" indent="-457200">
              <a:buFont typeface="Arial" panose="020B0604020202020204" pitchFamily="34" charset="0"/>
              <a:buChar char="•"/>
            </a:pPr>
            <a:r>
              <a:rPr lang="en-US" sz="2800" dirty="0"/>
              <a:t>Best: STI prevention, regular STI testing, family planning, and contingency planning</a:t>
            </a:r>
          </a:p>
          <a:p>
            <a:pPr marL="914400" lvl="1" indent="-457200">
              <a:buFont typeface="Arial" panose="020B0604020202020204" pitchFamily="34" charset="0"/>
              <a:buChar char="•"/>
            </a:pPr>
            <a:r>
              <a:rPr lang="en-US" sz="2600" dirty="0"/>
              <a:t>Keep emergency contraception on hand</a:t>
            </a:r>
          </a:p>
          <a:p>
            <a:pPr marL="457200" indent="-457200">
              <a:buFont typeface="Arial" panose="020B0604020202020204" pitchFamily="34" charset="0"/>
              <a:buChar char="•"/>
            </a:pPr>
            <a:r>
              <a:rPr lang="en-US" sz="2800" dirty="0"/>
              <a:t>OK: Negotiate – if condoms are rejected, then lube helps reduce friction and tears</a:t>
            </a:r>
          </a:p>
          <a:p>
            <a:pPr marL="457200" indent="-457200">
              <a:buFont typeface="Arial" panose="020B0604020202020204" pitchFamily="34" charset="0"/>
              <a:buChar char="•"/>
            </a:pPr>
            <a:r>
              <a:rPr lang="en-US" sz="2800" dirty="0"/>
              <a:t>Please avoid: No sexual healthcare</a:t>
            </a:r>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p:txBody>
          <a:bodyPr>
            <a:normAutofit fontScale="90000"/>
          </a:bodyPr>
          <a:lstStyle/>
          <a:p>
            <a:r>
              <a:rPr lang="en-US" dirty="0"/>
              <a:t>Safer Sex</a:t>
            </a:r>
          </a:p>
        </p:txBody>
      </p:sp>
      <p:sp>
        <p:nvSpPr>
          <p:cNvPr id="5" name="Rectangle 4">
            <a:extLst>
              <a:ext uri="{FF2B5EF4-FFF2-40B4-BE49-F238E27FC236}">
                <a16:creationId xmlns:a16="http://schemas.microsoft.com/office/drawing/2014/main" id="{20BDB30F-2744-4362-9ED3-8271766DB537}"/>
              </a:ext>
            </a:extLst>
          </p:cNvPr>
          <p:cNvSpPr/>
          <p:nvPr/>
        </p:nvSpPr>
        <p:spPr>
          <a:xfrm>
            <a:off x="5604728" y="1336119"/>
            <a:ext cx="6096000" cy="2092881"/>
          </a:xfrm>
          <a:prstGeom prst="rect">
            <a:avLst/>
          </a:prstGeom>
        </p:spPr>
        <p:txBody>
          <a:bodyPr lIns="91440" tIns="45720" rIns="91440" bIns="45720" anchor="t">
            <a:spAutoFit/>
          </a:bodyPr>
          <a:lstStyle/>
          <a:p>
            <a:pPr marL="914400" lvl="1" indent="-457200">
              <a:buFont typeface="Arial" panose="020B0604020202020204" pitchFamily="34" charset="0"/>
              <a:buChar char="•"/>
            </a:pPr>
            <a:r>
              <a:rPr lang="en-US" sz="2600" dirty="0"/>
              <a:t>Avoid assuming sexual orientation</a:t>
            </a:r>
          </a:p>
          <a:p>
            <a:pPr marL="914400" lvl="1" indent="-457200">
              <a:buFont typeface="Arial" panose="020B0604020202020204" pitchFamily="34" charset="0"/>
              <a:buChar char="•"/>
            </a:pPr>
            <a:r>
              <a:rPr lang="en-US" sz="2600" dirty="0">
                <a:ea typeface="+mn-lt"/>
                <a:cs typeface="+mn-lt"/>
              </a:rPr>
              <a:t>Ask participants open ended questions</a:t>
            </a:r>
            <a:endParaRPr lang="en-US" sz="2600" dirty="0">
              <a:cs typeface="Calibri"/>
            </a:endParaRPr>
          </a:p>
          <a:p>
            <a:pPr marL="914400" lvl="1" indent="-457200">
              <a:buFont typeface="Arial" panose="020B0604020202020204" pitchFamily="34" charset="0"/>
              <a:buChar char="•"/>
            </a:pPr>
            <a:r>
              <a:rPr lang="en-US" sz="2600" dirty="0"/>
              <a:t>Signs and flyers can start a conversation</a:t>
            </a:r>
          </a:p>
        </p:txBody>
      </p:sp>
      <p:graphicFrame>
        <p:nvGraphicFramePr>
          <p:cNvPr id="6" name="Diagram 5">
            <a:extLst>
              <a:ext uri="{FF2B5EF4-FFF2-40B4-BE49-F238E27FC236}">
                <a16:creationId xmlns:a16="http://schemas.microsoft.com/office/drawing/2014/main" id="{84B91F99-9BE7-4F45-86E8-B8B2D29DEBFA}"/>
              </a:ext>
            </a:extLst>
          </p:cNvPr>
          <p:cNvGraphicFramePr/>
          <p:nvPr>
            <p:extLst>
              <p:ext uri="{D42A27DB-BD31-4B8C-83A1-F6EECF244321}">
                <p14:modId xmlns:p14="http://schemas.microsoft.com/office/powerpoint/2010/main" val="2687389355"/>
              </p:ext>
            </p:extLst>
          </p:nvPr>
        </p:nvGraphicFramePr>
        <p:xfrm>
          <a:off x="-1058572" y="10083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9313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779C7-AD69-495B-9E74-CAA561258C02}"/>
              </a:ext>
            </a:extLst>
          </p:cNvPr>
          <p:cNvSpPr>
            <a:spLocks noGrp="1"/>
          </p:cNvSpPr>
          <p:nvPr>
            <p:ph type="sldNum" sz="quarter" idx="12"/>
          </p:nvPr>
        </p:nvSpPr>
        <p:spPr/>
        <p:txBody>
          <a:bodyPr/>
          <a:lstStyle/>
          <a:p>
            <a:fld id="{DB15D044-B35F-4A77-B573-9EB4C86BF88C}" type="slidenum">
              <a:rPr lang="en-US" smtClean="0"/>
              <a:t>44</a:t>
            </a:fld>
            <a:endParaRPr lang="en-US" dirty="0"/>
          </a:p>
        </p:txBody>
      </p:sp>
      <p:sp>
        <p:nvSpPr>
          <p:cNvPr id="3" name="Text Placeholder 2">
            <a:extLst>
              <a:ext uri="{FF2B5EF4-FFF2-40B4-BE49-F238E27FC236}">
                <a16:creationId xmlns:a16="http://schemas.microsoft.com/office/drawing/2014/main" id="{171E79E1-BD71-47E6-A7E5-3326FEB30719}"/>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2600" dirty="0"/>
              <a:t>Sexual Health and Your Patients: A Provider’s Guide  (</a:t>
            </a:r>
            <a:r>
              <a:rPr lang="en-US" sz="2600" u="sng" dirty="0">
                <a:hlinkClick r:id="rId3"/>
              </a:rPr>
              <a:t>https://nationalcoalitionforsexualhealth.org/tools/for-healthcare-providers/sexual-health-and-your-patients-a-providers-guide</a:t>
            </a:r>
            <a:r>
              <a:rPr lang="en-US" sz="2600" u="sng" dirty="0"/>
              <a:t>)</a:t>
            </a:r>
            <a:endParaRPr lang="en-US" sz="2600" dirty="0"/>
          </a:p>
          <a:p>
            <a:pPr marL="285750" indent="-285750">
              <a:buFont typeface="Arial" panose="020B0604020202020204" pitchFamily="34" charset="0"/>
              <a:buChar char="•"/>
            </a:pPr>
            <a:r>
              <a:rPr lang="en-US" sz="2600" dirty="0"/>
              <a:t> Find STD/HIV/Hep testing in your area (</a:t>
            </a:r>
            <a:r>
              <a:rPr lang="en-US" sz="2600" u="sng" dirty="0">
                <a:hlinkClick r:id="rId4"/>
              </a:rPr>
              <a:t>https://gettested.cdc.gov/</a:t>
            </a:r>
            <a:r>
              <a:rPr lang="en-US" sz="2600" u="sng" dirty="0"/>
              <a:t>)</a:t>
            </a:r>
            <a:endParaRPr lang="en-US" sz="2600" dirty="0"/>
          </a:p>
          <a:p>
            <a:pPr marL="285750" indent="-285750">
              <a:buFont typeface="Arial" panose="020B0604020202020204" pitchFamily="34" charset="0"/>
              <a:buChar char="•"/>
            </a:pPr>
            <a:r>
              <a:rPr lang="en-US" sz="2600" dirty="0"/>
              <a:t> Which tests should I get? (</a:t>
            </a:r>
            <a:r>
              <a:rPr lang="en-US" sz="2600" u="sng" dirty="0">
                <a:hlinkClick r:id="rId5"/>
              </a:rPr>
              <a:t>https://www.cdc.gov/std/prevention/screeningreccs.htm</a:t>
            </a:r>
            <a:r>
              <a:rPr lang="en-US" sz="2600" u="sng" dirty="0"/>
              <a:t>)</a:t>
            </a:r>
            <a:endParaRPr lang="en-US" sz="2600" dirty="0"/>
          </a:p>
        </p:txBody>
      </p:sp>
      <p:sp>
        <p:nvSpPr>
          <p:cNvPr id="4" name="Title 3">
            <a:extLst>
              <a:ext uri="{FF2B5EF4-FFF2-40B4-BE49-F238E27FC236}">
                <a16:creationId xmlns:a16="http://schemas.microsoft.com/office/drawing/2014/main" id="{C60387F7-E31A-4068-9BDF-42EF94F87AAE}"/>
              </a:ext>
            </a:extLst>
          </p:cNvPr>
          <p:cNvSpPr>
            <a:spLocks noGrp="1"/>
          </p:cNvSpPr>
          <p:nvPr>
            <p:ph type="title"/>
          </p:nvPr>
        </p:nvSpPr>
        <p:spPr/>
        <p:txBody>
          <a:bodyPr>
            <a:normAutofit fontScale="90000"/>
          </a:bodyPr>
          <a:lstStyle/>
          <a:p>
            <a:r>
              <a:rPr lang="en-US" dirty="0"/>
              <a:t>Additional Resources: Safer Sex</a:t>
            </a:r>
          </a:p>
        </p:txBody>
      </p:sp>
    </p:spTree>
    <p:extLst>
      <p:ext uri="{BB962C8B-B14F-4D97-AF65-F5344CB8AC3E}">
        <p14:creationId xmlns:p14="http://schemas.microsoft.com/office/powerpoint/2010/main" val="743172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D6A170-BCCE-4421-B272-B21BCD3ECCBC}"/>
              </a:ext>
            </a:extLst>
          </p:cNvPr>
          <p:cNvSpPr>
            <a:spLocks noGrp="1"/>
          </p:cNvSpPr>
          <p:nvPr>
            <p:ph type="sldNum" sz="quarter" idx="12"/>
          </p:nvPr>
        </p:nvSpPr>
        <p:spPr/>
        <p:txBody>
          <a:bodyPr/>
          <a:lstStyle/>
          <a:p>
            <a:fld id="{DB15D044-B35F-4A77-B573-9EB4C86BF88C}" type="slidenum">
              <a:rPr lang="en-US" smtClean="0"/>
              <a:t>45</a:t>
            </a:fld>
            <a:endParaRPr lang="en-US" dirty="0"/>
          </a:p>
        </p:txBody>
      </p:sp>
      <p:sp>
        <p:nvSpPr>
          <p:cNvPr id="3" name="Title 2">
            <a:extLst>
              <a:ext uri="{FF2B5EF4-FFF2-40B4-BE49-F238E27FC236}">
                <a16:creationId xmlns:a16="http://schemas.microsoft.com/office/drawing/2014/main" id="{4EAA4ED6-04B2-495C-A8A5-4C2D5F4F76EB}"/>
              </a:ext>
            </a:extLst>
          </p:cNvPr>
          <p:cNvSpPr>
            <a:spLocks noGrp="1"/>
          </p:cNvSpPr>
          <p:nvPr>
            <p:ph type="ctrTitle"/>
          </p:nvPr>
        </p:nvSpPr>
        <p:spPr/>
        <p:txBody>
          <a:bodyPr/>
          <a:lstStyle/>
          <a:p>
            <a:r>
              <a:rPr lang="en-US" dirty="0"/>
              <a:t>Section Four: Other Drug Routes of Administration</a:t>
            </a:r>
          </a:p>
        </p:txBody>
      </p:sp>
    </p:spTree>
    <p:extLst>
      <p:ext uri="{BB962C8B-B14F-4D97-AF65-F5344CB8AC3E}">
        <p14:creationId xmlns:p14="http://schemas.microsoft.com/office/powerpoint/2010/main" val="352189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9FB7BA-1BCE-47FA-819A-85B87628EDDC}"/>
              </a:ext>
            </a:extLst>
          </p:cNvPr>
          <p:cNvSpPr>
            <a:spLocks noGrp="1"/>
          </p:cNvSpPr>
          <p:nvPr>
            <p:ph type="sldNum" sz="quarter" idx="12"/>
          </p:nvPr>
        </p:nvSpPr>
        <p:spPr/>
        <p:txBody>
          <a:bodyPr/>
          <a:lstStyle/>
          <a:p>
            <a:fld id="{DB15D044-B35F-4A77-B573-9EB4C86BF88C}" type="slidenum">
              <a:rPr lang="en-US" smtClean="0"/>
              <a:t>46</a:t>
            </a:fld>
            <a:endParaRPr lang="en-US" dirty="0"/>
          </a:p>
        </p:txBody>
      </p:sp>
      <p:sp>
        <p:nvSpPr>
          <p:cNvPr id="4" name="Title 3">
            <a:extLst>
              <a:ext uri="{FF2B5EF4-FFF2-40B4-BE49-F238E27FC236}">
                <a16:creationId xmlns:a16="http://schemas.microsoft.com/office/drawing/2014/main" id="{3F6D1B86-A3CF-43B9-9A2C-D52B5D5DD943}"/>
              </a:ext>
            </a:extLst>
          </p:cNvPr>
          <p:cNvSpPr>
            <a:spLocks noGrp="1"/>
          </p:cNvSpPr>
          <p:nvPr>
            <p:ph type="title"/>
          </p:nvPr>
        </p:nvSpPr>
        <p:spPr/>
        <p:txBody>
          <a:bodyPr>
            <a:normAutofit fontScale="90000"/>
          </a:bodyPr>
          <a:lstStyle/>
          <a:p>
            <a:r>
              <a:rPr lang="en-US" dirty="0"/>
              <a:t>Drug Routes of Administration</a:t>
            </a:r>
          </a:p>
        </p:txBody>
      </p:sp>
      <p:graphicFrame>
        <p:nvGraphicFramePr>
          <p:cNvPr id="10" name="Table 5">
            <a:extLst>
              <a:ext uri="{FF2B5EF4-FFF2-40B4-BE49-F238E27FC236}">
                <a16:creationId xmlns:a16="http://schemas.microsoft.com/office/drawing/2014/main" id="{DAE02DF2-7DF8-4317-A6F4-DAA557753FFD}"/>
              </a:ext>
            </a:extLst>
          </p:cNvPr>
          <p:cNvGraphicFramePr>
            <a:graphicFrameLocks noGrp="1"/>
          </p:cNvGraphicFramePr>
          <p:nvPr/>
        </p:nvGraphicFramePr>
        <p:xfrm>
          <a:off x="597374" y="2023767"/>
          <a:ext cx="5527381" cy="2966720"/>
        </p:xfrm>
        <a:graphic>
          <a:graphicData uri="http://schemas.openxmlformats.org/drawingml/2006/table">
            <a:tbl>
              <a:tblPr firstRow="1" bandRow="1">
                <a:tableStyleId>{5C22544A-7EE6-4342-B048-85BDC9FD1C3A}</a:tableStyleId>
              </a:tblPr>
              <a:tblGrid>
                <a:gridCol w="3577811">
                  <a:extLst>
                    <a:ext uri="{9D8B030D-6E8A-4147-A177-3AD203B41FA5}">
                      <a16:colId xmlns:a16="http://schemas.microsoft.com/office/drawing/2014/main" val="4109622959"/>
                    </a:ext>
                  </a:extLst>
                </a:gridCol>
                <a:gridCol w="1949570">
                  <a:extLst>
                    <a:ext uri="{9D8B030D-6E8A-4147-A177-3AD203B41FA5}">
                      <a16:colId xmlns:a16="http://schemas.microsoft.com/office/drawing/2014/main" val="4223014716"/>
                    </a:ext>
                  </a:extLst>
                </a:gridCol>
              </a:tblGrid>
              <a:tr h="370840">
                <a:tc>
                  <a:txBody>
                    <a:bodyPr/>
                    <a:lstStyle/>
                    <a:p>
                      <a:r>
                        <a:rPr lang="en-US" dirty="0">
                          <a:solidFill>
                            <a:sysClr val="windowText" lastClr="000000"/>
                          </a:solidFill>
                        </a:rPr>
                        <a:t>Route of administration</a:t>
                      </a:r>
                    </a:p>
                  </a:txBody>
                  <a:tcPr>
                    <a:noFill/>
                  </a:tcPr>
                </a:tc>
                <a:tc>
                  <a:txBody>
                    <a:bodyPr/>
                    <a:lstStyle/>
                    <a:p>
                      <a:r>
                        <a:rPr lang="en-US" dirty="0">
                          <a:solidFill>
                            <a:sysClr val="windowText" lastClr="000000"/>
                          </a:solidFill>
                        </a:rPr>
                        <a:t>Time Until Effect</a:t>
                      </a:r>
                    </a:p>
                  </a:txBody>
                  <a:tcPr>
                    <a:noFill/>
                  </a:tcPr>
                </a:tc>
                <a:extLst>
                  <a:ext uri="{0D108BD9-81ED-4DB2-BD59-A6C34878D82A}">
                    <a16:rowId xmlns:a16="http://schemas.microsoft.com/office/drawing/2014/main" val="3436714806"/>
                  </a:ext>
                </a:extLst>
              </a:tr>
              <a:tr h="370840">
                <a:tc>
                  <a:txBody>
                    <a:bodyPr/>
                    <a:lstStyle/>
                    <a:p>
                      <a:r>
                        <a:rPr lang="en-US" dirty="0">
                          <a:solidFill>
                            <a:sysClr val="windowText" lastClr="000000"/>
                          </a:solidFill>
                        </a:rPr>
                        <a:t>Intravenous (IV)</a:t>
                      </a:r>
                    </a:p>
                  </a:txBody>
                  <a:tcPr>
                    <a:noFill/>
                  </a:tcPr>
                </a:tc>
                <a:tc>
                  <a:txBody>
                    <a:bodyPr/>
                    <a:lstStyle/>
                    <a:p>
                      <a:r>
                        <a:rPr lang="en-US" dirty="0">
                          <a:solidFill>
                            <a:sysClr val="windowText" lastClr="000000"/>
                          </a:solidFill>
                        </a:rPr>
                        <a:t>30-60 seconds</a:t>
                      </a:r>
                    </a:p>
                  </a:txBody>
                  <a:tcPr>
                    <a:noFill/>
                  </a:tcPr>
                </a:tc>
                <a:extLst>
                  <a:ext uri="{0D108BD9-81ED-4DB2-BD59-A6C34878D82A}">
                    <a16:rowId xmlns:a16="http://schemas.microsoft.com/office/drawing/2014/main" val="853650939"/>
                  </a:ext>
                </a:extLst>
              </a:tr>
              <a:tr h="370840">
                <a:tc>
                  <a:txBody>
                    <a:bodyPr/>
                    <a:lstStyle/>
                    <a:p>
                      <a:r>
                        <a:rPr lang="en-US" dirty="0">
                          <a:solidFill>
                            <a:sysClr val="windowText" lastClr="000000"/>
                          </a:solidFill>
                        </a:rPr>
                        <a:t>Inhalation (smoking)</a:t>
                      </a:r>
                    </a:p>
                  </a:txBody>
                  <a:tcPr>
                    <a:noFill/>
                  </a:tcPr>
                </a:tc>
                <a:tc>
                  <a:txBody>
                    <a:bodyPr/>
                    <a:lstStyle/>
                    <a:p>
                      <a:r>
                        <a:rPr lang="en-US" dirty="0">
                          <a:solidFill>
                            <a:sysClr val="windowText" lastClr="000000"/>
                          </a:solidFill>
                        </a:rPr>
                        <a:t>2-3 minutes</a:t>
                      </a:r>
                    </a:p>
                  </a:txBody>
                  <a:tcPr>
                    <a:noFill/>
                  </a:tcPr>
                </a:tc>
                <a:extLst>
                  <a:ext uri="{0D108BD9-81ED-4DB2-BD59-A6C34878D82A}">
                    <a16:rowId xmlns:a16="http://schemas.microsoft.com/office/drawing/2014/main" val="1132565501"/>
                  </a:ext>
                </a:extLst>
              </a:tr>
              <a:tr h="370840">
                <a:tc>
                  <a:txBody>
                    <a:bodyPr/>
                    <a:lstStyle/>
                    <a:p>
                      <a:r>
                        <a:rPr lang="en-US" dirty="0">
                          <a:solidFill>
                            <a:sysClr val="windowText" lastClr="000000"/>
                          </a:solidFill>
                        </a:rPr>
                        <a:t>Sniffing, snorting (inhaled/ingested)</a:t>
                      </a:r>
                    </a:p>
                  </a:txBody>
                  <a:tcPr>
                    <a:noFill/>
                  </a:tcPr>
                </a:tc>
                <a:tc>
                  <a:txBody>
                    <a:bodyPr/>
                    <a:lstStyle/>
                    <a:p>
                      <a:r>
                        <a:rPr lang="en-US" dirty="0">
                          <a:solidFill>
                            <a:sysClr val="windowText" lastClr="000000"/>
                          </a:solidFill>
                        </a:rPr>
                        <a:t>2-90 minutes</a:t>
                      </a:r>
                    </a:p>
                  </a:txBody>
                  <a:tcPr>
                    <a:noFill/>
                  </a:tcPr>
                </a:tc>
                <a:extLst>
                  <a:ext uri="{0D108BD9-81ED-4DB2-BD59-A6C34878D82A}">
                    <a16:rowId xmlns:a16="http://schemas.microsoft.com/office/drawing/2014/main" val="276910262"/>
                  </a:ext>
                </a:extLst>
              </a:tr>
              <a:tr h="370840">
                <a:tc>
                  <a:txBody>
                    <a:bodyPr/>
                    <a:lstStyle/>
                    <a:p>
                      <a:r>
                        <a:rPr lang="en-US" dirty="0">
                          <a:solidFill>
                            <a:sysClr val="windowText" lastClr="000000"/>
                          </a:solidFill>
                        </a:rPr>
                        <a:t>Intramuscular (IM)</a:t>
                      </a:r>
                    </a:p>
                  </a:txBody>
                  <a:tcPr>
                    <a:noFill/>
                  </a:tcPr>
                </a:tc>
                <a:tc>
                  <a:txBody>
                    <a:bodyPr/>
                    <a:lstStyle/>
                    <a:p>
                      <a:r>
                        <a:rPr lang="en-US" dirty="0">
                          <a:solidFill>
                            <a:sysClr val="windowText" lastClr="000000"/>
                          </a:solidFill>
                        </a:rPr>
                        <a:t>10-20 minutes</a:t>
                      </a:r>
                    </a:p>
                  </a:txBody>
                  <a:tcPr>
                    <a:noFill/>
                  </a:tcPr>
                </a:tc>
                <a:extLst>
                  <a:ext uri="{0D108BD9-81ED-4DB2-BD59-A6C34878D82A}">
                    <a16:rowId xmlns:a16="http://schemas.microsoft.com/office/drawing/2014/main" val="286732287"/>
                  </a:ext>
                </a:extLst>
              </a:tr>
              <a:tr h="370840">
                <a:tc>
                  <a:txBody>
                    <a:bodyPr/>
                    <a:lstStyle/>
                    <a:p>
                      <a:r>
                        <a:rPr lang="en-US" dirty="0">
                          <a:solidFill>
                            <a:sysClr val="windowText" lastClr="000000"/>
                          </a:solidFill>
                        </a:rPr>
                        <a:t>Subcutaneous (skin popping)</a:t>
                      </a:r>
                    </a:p>
                  </a:txBody>
                  <a:tcPr>
                    <a:noFill/>
                  </a:tcPr>
                </a:tc>
                <a:tc>
                  <a:txBody>
                    <a:bodyPr/>
                    <a:lstStyle/>
                    <a:p>
                      <a:r>
                        <a:rPr lang="en-US" dirty="0">
                          <a:solidFill>
                            <a:sysClr val="windowText" lastClr="000000"/>
                          </a:solidFill>
                        </a:rPr>
                        <a:t>15-30 minutes</a:t>
                      </a:r>
                    </a:p>
                  </a:txBody>
                  <a:tcPr>
                    <a:noFill/>
                  </a:tcPr>
                </a:tc>
                <a:extLst>
                  <a:ext uri="{0D108BD9-81ED-4DB2-BD59-A6C34878D82A}">
                    <a16:rowId xmlns:a16="http://schemas.microsoft.com/office/drawing/2014/main" val="677764502"/>
                  </a:ext>
                </a:extLst>
              </a:tr>
              <a:tr h="370840">
                <a:tc>
                  <a:txBody>
                    <a:bodyPr/>
                    <a:lstStyle/>
                    <a:p>
                      <a:r>
                        <a:rPr lang="en-US" dirty="0">
                          <a:solidFill>
                            <a:sysClr val="windowText" lastClr="000000"/>
                          </a:solidFill>
                        </a:rPr>
                        <a:t>Rectal</a:t>
                      </a:r>
                    </a:p>
                  </a:txBody>
                  <a:tcPr>
                    <a:noFill/>
                  </a:tcPr>
                </a:tc>
                <a:tc>
                  <a:txBody>
                    <a:bodyPr/>
                    <a:lstStyle/>
                    <a:p>
                      <a:r>
                        <a:rPr lang="en-US" dirty="0">
                          <a:solidFill>
                            <a:sysClr val="windowText" lastClr="000000"/>
                          </a:solidFill>
                        </a:rPr>
                        <a:t>5-30 minutes</a:t>
                      </a:r>
                    </a:p>
                  </a:txBody>
                  <a:tcPr>
                    <a:noFill/>
                  </a:tcPr>
                </a:tc>
                <a:extLst>
                  <a:ext uri="{0D108BD9-81ED-4DB2-BD59-A6C34878D82A}">
                    <a16:rowId xmlns:a16="http://schemas.microsoft.com/office/drawing/2014/main" val="1788246674"/>
                  </a:ext>
                </a:extLst>
              </a:tr>
              <a:tr h="370840">
                <a:tc>
                  <a:txBody>
                    <a:bodyPr/>
                    <a:lstStyle/>
                    <a:p>
                      <a:r>
                        <a:rPr lang="en-US" dirty="0">
                          <a:solidFill>
                            <a:sysClr val="windowText" lastClr="000000"/>
                          </a:solidFill>
                        </a:rPr>
                        <a:t>Ingestion</a:t>
                      </a:r>
                    </a:p>
                  </a:txBody>
                  <a:tcPr>
                    <a:noFill/>
                  </a:tcPr>
                </a:tc>
                <a:tc>
                  <a:txBody>
                    <a:bodyPr/>
                    <a:lstStyle/>
                    <a:p>
                      <a:r>
                        <a:rPr lang="en-US" dirty="0">
                          <a:solidFill>
                            <a:sysClr val="windowText" lastClr="000000"/>
                          </a:solidFill>
                        </a:rPr>
                        <a:t>30-90 minutes</a:t>
                      </a:r>
                    </a:p>
                  </a:txBody>
                  <a:tcPr>
                    <a:noFill/>
                  </a:tcPr>
                </a:tc>
                <a:extLst>
                  <a:ext uri="{0D108BD9-81ED-4DB2-BD59-A6C34878D82A}">
                    <a16:rowId xmlns:a16="http://schemas.microsoft.com/office/drawing/2014/main" val="4015773408"/>
                  </a:ext>
                </a:extLst>
              </a:tr>
            </a:tbl>
          </a:graphicData>
        </a:graphic>
      </p:graphicFrame>
      <p:pic>
        <p:nvPicPr>
          <p:cNvPr id="11" name="Picture 2" descr="The route of administration of a drug affects the concentration of the drug in the brain and the timing of the response.">
            <a:extLst>
              <a:ext uri="{FF2B5EF4-FFF2-40B4-BE49-F238E27FC236}">
                <a16:creationId xmlns:a16="http://schemas.microsoft.com/office/drawing/2014/main" id="{DDEE62E1-B492-4D2D-A7D7-C5B857589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023767"/>
            <a:ext cx="5958240" cy="308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184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7F72BCA-EE24-40BE-9ECA-E10C9BA55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EA4CD44-4B1F-42D2-8861-45F604682CF6}"/>
              </a:ext>
            </a:extLst>
          </p:cNvPr>
          <p:cNvSpPr>
            <a:spLocks noGrp="1"/>
          </p:cNvSpPr>
          <p:nvPr>
            <p:ph type="title"/>
          </p:nvPr>
        </p:nvSpPr>
        <p:spPr>
          <a:xfrm>
            <a:off x="6833614" y="110734"/>
            <a:ext cx="4578337" cy="1161288"/>
          </a:xfrm>
        </p:spPr>
        <p:txBody>
          <a:bodyPr vert="horz" lIns="91440" tIns="45720" rIns="91440" bIns="45720" rtlCol="0" anchor="b">
            <a:normAutofit/>
          </a:bodyPr>
          <a:lstStyle/>
          <a:p>
            <a:pPr algn="l"/>
            <a:r>
              <a:rPr lang="en-US" sz="3600" dirty="0">
                <a:solidFill>
                  <a:schemeClr val="tx1"/>
                </a:solidFill>
              </a:rPr>
              <a:t>Safer Smoking Kits</a:t>
            </a:r>
          </a:p>
        </p:txBody>
      </p:sp>
      <p:pic>
        <p:nvPicPr>
          <p:cNvPr id="6" name="Picture 5" descr="A picture containing shape&#10;&#10;Description automatically generated">
            <a:extLst>
              <a:ext uri="{FF2B5EF4-FFF2-40B4-BE49-F238E27FC236}">
                <a16:creationId xmlns:a16="http://schemas.microsoft.com/office/drawing/2014/main" id="{19A40AB3-D99A-43F8-B326-EA788E683E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2422"/>
          <a:stretch/>
        </p:blipFill>
        <p:spPr>
          <a:xfrm rot="5400000">
            <a:off x="774191" y="630936"/>
            <a:ext cx="5285232" cy="5157216"/>
          </a:xfrm>
          <a:prstGeom prst="rect">
            <a:avLst/>
          </a:prstGeom>
        </p:spPr>
      </p:pic>
      <p:sp>
        <p:nvSpPr>
          <p:cNvPr id="2" name="Content Placeholder 1">
            <a:extLst>
              <a:ext uri="{FF2B5EF4-FFF2-40B4-BE49-F238E27FC236}">
                <a16:creationId xmlns:a16="http://schemas.microsoft.com/office/drawing/2014/main" id="{0A2BECCC-D7E8-4936-A503-B24F29D74A94}"/>
              </a:ext>
            </a:extLst>
          </p:cNvPr>
          <p:cNvSpPr>
            <a:spLocks noGrp="1"/>
          </p:cNvSpPr>
          <p:nvPr>
            <p:ph type="body" sz="half" idx="2"/>
          </p:nvPr>
        </p:nvSpPr>
        <p:spPr>
          <a:xfrm>
            <a:off x="6775704" y="1261555"/>
            <a:ext cx="4572000" cy="3776472"/>
          </a:xfrm>
        </p:spPr>
        <p:txBody>
          <a:bodyPr vert="horz" lIns="91440" tIns="45720" rIns="91440" bIns="45720" rtlCol="0">
            <a:noAutofit/>
          </a:bodyPr>
          <a:lstStyle/>
          <a:p>
            <a:pPr indent="-228600">
              <a:buFont typeface="Arial" panose="020B0604020202020204" pitchFamily="34" charset="0"/>
              <a:buChar char="•"/>
            </a:pPr>
            <a:r>
              <a:rPr lang="en-US" sz="2600" dirty="0"/>
              <a:t>For program participants that smoke their drugs, sharing pipes can spread HIV, other STIs, and tuberculosis. </a:t>
            </a:r>
          </a:p>
          <a:p>
            <a:pPr marL="342900" indent="-228600">
              <a:buFont typeface="Arial" panose="020B0604020202020204" pitchFamily="34" charset="0"/>
              <a:buChar char="•"/>
            </a:pPr>
            <a:r>
              <a:rPr lang="en-US" sz="2600" dirty="0"/>
              <a:t>Glassware</a:t>
            </a:r>
          </a:p>
          <a:p>
            <a:pPr marL="800100" lvl="1" indent="-228600">
              <a:buFont typeface="Arial" panose="020B0604020202020204" pitchFamily="34" charset="0"/>
              <a:buChar char="•"/>
            </a:pPr>
            <a:r>
              <a:rPr lang="en-US" sz="2600" dirty="0">
                <a:latin typeface="+mj-lt"/>
              </a:rPr>
              <a:t>Stem</a:t>
            </a:r>
          </a:p>
          <a:p>
            <a:pPr marL="800100" lvl="1" indent="-228600">
              <a:buFont typeface="Arial" panose="020B0604020202020204" pitchFamily="34" charset="0"/>
              <a:buChar char="•"/>
            </a:pPr>
            <a:r>
              <a:rPr lang="en-US" sz="2600" dirty="0">
                <a:latin typeface="+mj-lt"/>
              </a:rPr>
              <a:t>Bubbler or ball pipe</a:t>
            </a:r>
          </a:p>
          <a:p>
            <a:pPr marL="342900" indent="-228600">
              <a:buFont typeface="Arial" panose="020B0604020202020204" pitchFamily="34" charset="0"/>
              <a:buChar char="•"/>
            </a:pPr>
            <a:r>
              <a:rPr lang="en-US" sz="2600" dirty="0"/>
              <a:t>Smoke Kit</a:t>
            </a:r>
          </a:p>
          <a:p>
            <a:pPr marL="342900" indent="-228600">
              <a:buFont typeface="Arial" panose="020B0604020202020204" pitchFamily="34" charset="0"/>
              <a:buChar char="•"/>
            </a:pPr>
            <a:r>
              <a:rPr lang="en-US" sz="2600" dirty="0"/>
              <a:t>Foil Sheets</a:t>
            </a:r>
          </a:p>
          <a:p>
            <a:pPr marL="342900" indent="-228600">
              <a:buFont typeface="Arial" panose="020B0604020202020204" pitchFamily="34" charset="0"/>
              <a:buChar char="•"/>
            </a:pPr>
            <a:r>
              <a:rPr lang="en-US" sz="2600" dirty="0"/>
              <a:t>Pipe Cover</a:t>
            </a:r>
          </a:p>
          <a:p>
            <a:pPr marL="342900" indent="-228600">
              <a:buFont typeface="Arial" panose="020B0604020202020204" pitchFamily="34" charset="0"/>
              <a:buChar char="•"/>
            </a:pPr>
            <a:r>
              <a:rPr lang="en-US" sz="2600" dirty="0"/>
              <a:t>Lip Balm</a:t>
            </a:r>
          </a:p>
        </p:txBody>
      </p:sp>
      <p:sp>
        <p:nvSpPr>
          <p:cNvPr id="13" name="Rectangle 12">
            <a:extLst>
              <a:ext uri="{FF2B5EF4-FFF2-40B4-BE49-F238E27FC236}">
                <a16:creationId xmlns:a16="http://schemas.microsoft.com/office/drawing/2014/main" id="{6B3C4597-DD46-4BFC-B999-C52879B95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632B59AC-0160-4F1D-934F-B7D8B6AE44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034272"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 name="Slide Number Placeholder 4">
            <a:extLst>
              <a:ext uri="{FF2B5EF4-FFF2-40B4-BE49-F238E27FC236}">
                <a16:creationId xmlns:a16="http://schemas.microsoft.com/office/drawing/2014/main" id="{250E96AC-7A0C-45CC-8204-0F3A0D39C42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B15D044-B35F-4A77-B573-9EB4C86BF88C}" type="slidenum">
              <a:rPr lang="en-US" smtClean="0">
                <a:solidFill>
                  <a:schemeClr val="tx1">
                    <a:lumMod val="50000"/>
                    <a:lumOff val="50000"/>
                  </a:schemeClr>
                </a:solidFill>
                <a:latin typeface="Calibri" panose="020F0502020204030204"/>
              </a:rPr>
              <a:pPr>
                <a:spcAft>
                  <a:spcPts val="600"/>
                </a:spcAft>
                <a:defRPr/>
              </a:pPr>
              <a:t>47</a:t>
            </a:fld>
            <a:endParaRPr lang="en-US" dirty="0">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2781991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E24291-8657-44BA-8CDA-428033792A3B}"/>
              </a:ext>
            </a:extLst>
          </p:cNvPr>
          <p:cNvSpPr>
            <a:spLocks noGrp="1"/>
          </p:cNvSpPr>
          <p:nvPr>
            <p:ph type="body" idx="1"/>
          </p:nvPr>
        </p:nvSpPr>
        <p:spPr>
          <a:xfrm>
            <a:off x="1803176" y="1408788"/>
            <a:ext cx="5157787" cy="823912"/>
          </a:xfrm>
        </p:spPr>
        <p:txBody>
          <a:bodyPr/>
          <a:lstStyle/>
          <a:p>
            <a:r>
              <a:rPr lang="en-US" dirty="0"/>
              <a:t>Glassware</a:t>
            </a:r>
          </a:p>
        </p:txBody>
      </p:sp>
      <p:sp>
        <p:nvSpPr>
          <p:cNvPr id="2" name="Content Placeholder 1">
            <a:extLst>
              <a:ext uri="{FF2B5EF4-FFF2-40B4-BE49-F238E27FC236}">
                <a16:creationId xmlns:a16="http://schemas.microsoft.com/office/drawing/2014/main" id="{0A2BECCC-D7E8-4936-A503-B24F29D74A94}"/>
              </a:ext>
            </a:extLst>
          </p:cNvPr>
          <p:cNvSpPr>
            <a:spLocks noGrp="1"/>
          </p:cNvSpPr>
          <p:nvPr>
            <p:ph sz="half" idx="2"/>
          </p:nvPr>
        </p:nvSpPr>
        <p:spPr>
          <a:xfrm>
            <a:off x="1803176" y="2232700"/>
            <a:ext cx="5157787" cy="3684588"/>
          </a:xfrm>
        </p:spPr>
        <p:txBody>
          <a:bodyPr>
            <a:normAutofit/>
          </a:bodyPr>
          <a:lstStyle/>
          <a:p>
            <a:r>
              <a:rPr lang="en-US" dirty="0"/>
              <a:t>Best: Unbroken Pyrex pipe or glass stem, unshared</a:t>
            </a:r>
          </a:p>
          <a:p>
            <a:r>
              <a:rPr lang="en-US" dirty="0"/>
              <a:t>OK: Sterilize pipe with alcohol wipes or use a mouthpiece</a:t>
            </a:r>
          </a:p>
          <a:p>
            <a:r>
              <a:rPr lang="en-US" dirty="0"/>
              <a:t>Please Avoid: Pipes made of plastic, pop cans or copper</a:t>
            </a:r>
          </a:p>
        </p:txBody>
      </p:sp>
      <p:sp>
        <p:nvSpPr>
          <p:cNvPr id="7" name="Text Placeholder 6">
            <a:extLst>
              <a:ext uri="{FF2B5EF4-FFF2-40B4-BE49-F238E27FC236}">
                <a16:creationId xmlns:a16="http://schemas.microsoft.com/office/drawing/2014/main" id="{55D43679-0081-4654-93EA-E88C0FD23ECF}"/>
              </a:ext>
            </a:extLst>
          </p:cNvPr>
          <p:cNvSpPr>
            <a:spLocks noGrp="1"/>
          </p:cNvSpPr>
          <p:nvPr>
            <p:ph type="body" sz="quarter" idx="3"/>
          </p:nvPr>
        </p:nvSpPr>
        <p:spPr>
          <a:xfrm>
            <a:off x="7135588" y="1408788"/>
            <a:ext cx="5183188" cy="823912"/>
          </a:xfrm>
        </p:spPr>
        <p:txBody>
          <a:bodyPr/>
          <a:lstStyle/>
          <a:p>
            <a:r>
              <a:rPr lang="en-US" dirty="0"/>
              <a:t>Mouthpiece</a:t>
            </a:r>
          </a:p>
        </p:txBody>
      </p:sp>
      <p:sp>
        <p:nvSpPr>
          <p:cNvPr id="6" name="Content Placeholder 5">
            <a:extLst>
              <a:ext uri="{FF2B5EF4-FFF2-40B4-BE49-F238E27FC236}">
                <a16:creationId xmlns:a16="http://schemas.microsoft.com/office/drawing/2014/main" id="{00D6951C-F790-412E-81EE-BF4447C952D9}"/>
              </a:ext>
            </a:extLst>
          </p:cNvPr>
          <p:cNvSpPr>
            <a:spLocks noGrp="1"/>
          </p:cNvSpPr>
          <p:nvPr>
            <p:ph sz="quarter" idx="4"/>
          </p:nvPr>
        </p:nvSpPr>
        <p:spPr>
          <a:xfrm>
            <a:off x="7135588" y="2232700"/>
            <a:ext cx="5183188" cy="3684588"/>
          </a:xfrm>
        </p:spPr>
        <p:txBody>
          <a:bodyPr>
            <a:normAutofit/>
          </a:bodyPr>
          <a:lstStyle/>
          <a:p>
            <a:r>
              <a:rPr lang="en-US" dirty="0"/>
              <a:t>Best: Rubber or plastic mouthpiece</a:t>
            </a:r>
          </a:p>
          <a:p>
            <a:r>
              <a:rPr lang="en-US" dirty="0"/>
              <a:t>OK: rubber bands, tape or an empty cardboard matchbook</a:t>
            </a:r>
          </a:p>
          <a:p>
            <a:pPr marL="0" indent="0">
              <a:buNone/>
            </a:pPr>
            <a:endParaRPr lang="en-US" dirty="0"/>
          </a:p>
        </p:txBody>
      </p:sp>
      <p:sp>
        <p:nvSpPr>
          <p:cNvPr id="4" name="Title 3">
            <a:extLst>
              <a:ext uri="{FF2B5EF4-FFF2-40B4-BE49-F238E27FC236}">
                <a16:creationId xmlns:a16="http://schemas.microsoft.com/office/drawing/2014/main" id="{1EA4CD44-4B1F-42D2-8861-45F604682CF6}"/>
              </a:ext>
            </a:extLst>
          </p:cNvPr>
          <p:cNvSpPr>
            <a:spLocks noGrp="1"/>
          </p:cNvSpPr>
          <p:nvPr>
            <p:ph type="title"/>
          </p:nvPr>
        </p:nvSpPr>
        <p:spPr/>
        <p:txBody>
          <a:bodyPr>
            <a:normAutofit fontScale="90000"/>
          </a:bodyPr>
          <a:lstStyle/>
          <a:p>
            <a:r>
              <a:rPr lang="en-US" dirty="0"/>
              <a:t>Smoking</a:t>
            </a:r>
          </a:p>
        </p:txBody>
      </p:sp>
      <p:sp>
        <p:nvSpPr>
          <p:cNvPr id="5" name="Slide Number Placeholder 4">
            <a:extLst>
              <a:ext uri="{FF2B5EF4-FFF2-40B4-BE49-F238E27FC236}">
                <a16:creationId xmlns:a16="http://schemas.microsoft.com/office/drawing/2014/main" id="{250E96AC-7A0C-45CC-8204-0F3A0D39C42F}"/>
              </a:ext>
            </a:extLst>
          </p:cNvPr>
          <p:cNvSpPr>
            <a:spLocks noGrp="1"/>
          </p:cNvSpPr>
          <p:nvPr>
            <p:ph type="sldNum" sz="quarter" idx="12"/>
          </p:nvPr>
        </p:nvSpPr>
        <p:spPr/>
        <p:txBody>
          <a:bodyPr/>
          <a:lstStyle/>
          <a:p>
            <a:fld id="{DB15D044-B35F-4A77-B573-9EB4C86BF88C}" type="slidenum">
              <a:rPr lang="en-US" smtClean="0"/>
              <a:t>48</a:t>
            </a:fld>
            <a:endParaRPr lang="en-US" dirty="0"/>
          </a:p>
        </p:txBody>
      </p:sp>
      <p:grpSp>
        <p:nvGrpSpPr>
          <p:cNvPr id="18" name="Group 17">
            <a:extLst>
              <a:ext uri="{FF2B5EF4-FFF2-40B4-BE49-F238E27FC236}">
                <a16:creationId xmlns:a16="http://schemas.microsoft.com/office/drawing/2014/main" id="{D0141F26-2F38-43D7-A7B8-195BC2F4F96E}"/>
              </a:ext>
            </a:extLst>
          </p:cNvPr>
          <p:cNvGrpSpPr/>
          <p:nvPr/>
        </p:nvGrpSpPr>
        <p:grpSpPr>
          <a:xfrm>
            <a:off x="0" y="1408788"/>
            <a:ext cx="11764974" cy="4867280"/>
            <a:chOff x="0" y="1408788"/>
            <a:chExt cx="11764974" cy="4867280"/>
          </a:xfrm>
        </p:grpSpPr>
        <p:pic>
          <p:nvPicPr>
            <p:cNvPr id="6146" name="Picture 2" descr="Image result for oil burners">
              <a:extLst>
                <a:ext uri="{FF2B5EF4-FFF2-40B4-BE49-F238E27FC236}">
                  <a16:creationId xmlns:a16="http://schemas.microsoft.com/office/drawing/2014/main" id="{ABBA074D-176C-4E01-9B4C-DAAEF8C6C4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52" t="14703" r="27229"/>
            <a:stretch/>
          </p:blipFill>
          <p:spPr bwMode="auto">
            <a:xfrm>
              <a:off x="0" y="1408788"/>
              <a:ext cx="2051530" cy="48672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glass stem pipe">
              <a:extLst>
                <a:ext uri="{FF2B5EF4-FFF2-40B4-BE49-F238E27FC236}">
                  <a16:creationId xmlns:a16="http://schemas.microsoft.com/office/drawing/2014/main" id="{59BE5ADA-629B-4E9D-9801-71B1BA7CC1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71" t="28743" r="8629" b="36285"/>
            <a:stretch/>
          </p:blipFill>
          <p:spPr bwMode="auto">
            <a:xfrm>
              <a:off x="6595328" y="4251773"/>
              <a:ext cx="4114800" cy="16655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Shape, arrow&#10;&#10;Description automatically generated">
              <a:extLst>
                <a:ext uri="{FF2B5EF4-FFF2-40B4-BE49-F238E27FC236}">
                  <a16:creationId xmlns:a16="http://schemas.microsoft.com/office/drawing/2014/main" id="{3FC7E3CA-1C7E-4163-B4A7-89C3FCB6C27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077" b="80769" l="12245" r="87347">
                          <a14:foregroundMark x1="87347" y1="40769" x2="80408" y2="17692"/>
                          <a14:foregroundMark x1="12653" y1="68462" x2="23673" y2="73077"/>
                          <a14:foregroundMark x1="19184" y1="77692" x2="17551" y2="80769"/>
                        </a14:backgroundRemoval>
                      </a14:imgEffect>
                    </a14:imgLayer>
                  </a14:imgProps>
                </a:ext>
                <a:ext uri="{28A0092B-C50C-407E-A947-70E740481C1C}">
                  <a14:useLocalDpi xmlns:a14="http://schemas.microsoft.com/office/drawing/2010/main" val="0"/>
                </a:ext>
              </a:extLst>
            </a:blip>
            <a:srcRect l="10588" t="6490" r="8956" b="15719"/>
            <a:stretch/>
          </p:blipFill>
          <p:spPr>
            <a:xfrm rot="21381882" flipH="1">
              <a:off x="9012674" y="4037164"/>
              <a:ext cx="2752300" cy="1412048"/>
            </a:xfrm>
            <a:prstGeom prst="rect">
              <a:avLst/>
            </a:prstGeom>
          </p:spPr>
        </p:pic>
      </p:grpSp>
      <p:pic>
        <p:nvPicPr>
          <p:cNvPr id="22" name="Picture 21" descr="A picture containing indoor, paper clip, stationary&#10;&#10;Description automatically generated">
            <a:extLst>
              <a:ext uri="{FF2B5EF4-FFF2-40B4-BE49-F238E27FC236}">
                <a16:creationId xmlns:a16="http://schemas.microsoft.com/office/drawing/2014/main" id="{923770B2-4C37-49D2-BE3A-0AEEC73A13F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0291" b="54564" l="12084" r="74864">
                        <a14:foregroundMark x1="18262" y1="35380" x2="12598" y2="34935"/>
                        <a14:foregroundMark x1="12598" y1="34935" x2="12841" y2="35622"/>
                        <a14:foregroundMark x1="12084" y1="35703" x2="15233" y2="48990"/>
                        <a14:foregroundMark x1="75136" y1="39822" x2="71260" y2="44871"/>
                        <a14:foregroundMark x1="71260" y1="44871" x2="74864" y2="39701"/>
                        <a14:foregroundMark x1="74864" y1="39701" x2="74864" y2="39661"/>
                        <a14:foregroundMark x1="52968" y1="39661" x2="58147" y2="39338"/>
                      </a14:backgroundRemoval>
                    </a14:imgEffect>
                    <a14:imgEffect>
                      <a14:saturation sat="0"/>
                    </a14:imgEffect>
                  </a14:imgLayer>
                </a14:imgProps>
              </a:ext>
              <a:ext uri="{28A0092B-C50C-407E-A947-70E740481C1C}">
                <a14:useLocalDpi xmlns:a14="http://schemas.microsoft.com/office/drawing/2010/main" val="0"/>
              </a:ext>
            </a:extLst>
          </a:blip>
          <a:srcRect l="10570" t="27324" r="22040" b="42384"/>
          <a:stretch/>
        </p:blipFill>
        <p:spPr>
          <a:xfrm>
            <a:off x="1700393" y="4670028"/>
            <a:ext cx="6162191" cy="2077409"/>
          </a:xfrm>
          <a:prstGeom prst="rect">
            <a:avLst/>
          </a:prstGeom>
        </p:spPr>
      </p:pic>
    </p:spTree>
    <p:extLst>
      <p:ext uri="{BB962C8B-B14F-4D97-AF65-F5344CB8AC3E}">
        <p14:creationId xmlns:p14="http://schemas.microsoft.com/office/powerpoint/2010/main" val="1890202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E24291-8657-44BA-8CDA-428033792A3B}"/>
              </a:ext>
            </a:extLst>
          </p:cNvPr>
          <p:cNvSpPr>
            <a:spLocks noGrp="1"/>
          </p:cNvSpPr>
          <p:nvPr>
            <p:ph type="body" idx="1"/>
          </p:nvPr>
        </p:nvSpPr>
        <p:spPr/>
        <p:txBody>
          <a:bodyPr/>
          <a:lstStyle/>
          <a:p>
            <a:r>
              <a:rPr lang="en-US" dirty="0"/>
              <a:t>Push sticks</a:t>
            </a:r>
          </a:p>
        </p:txBody>
      </p:sp>
      <p:sp>
        <p:nvSpPr>
          <p:cNvPr id="2" name="Content Placeholder 1">
            <a:extLst>
              <a:ext uri="{FF2B5EF4-FFF2-40B4-BE49-F238E27FC236}">
                <a16:creationId xmlns:a16="http://schemas.microsoft.com/office/drawing/2014/main" id="{0A2BECCC-D7E8-4936-A503-B24F29D74A94}"/>
              </a:ext>
            </a:extLst>
          </p:cNvPr>
          <p:cNvSpPr>
            <a:spLocks noGrp="1"/>
          </p:cNvSpPr>
          <p:nvPr>
            <p:ph sz="half" idx="2"/>
          </p:nvPr>
        </p:nvSpPr>
        <p:spPr/>
        <p:txBody>
          <a:bodyPr>
            <a:normAutofit/>
          </a:bodyPr>
          <a:lstStyle/>
          <a:p>
            <a:r>
              <a:rPr lang="en-US" dirty="0"/>
              <a:t>Best: Wooden (such as chopsticks or kebob sticks)</a:t>
            </a:r>
          </a:p>
          <a:p>
            <a:r>
              <a:rPr lang="en-US" dirty="0"/>
              <a:t>Please avoid: Metal or plastic pushers</a:t>
            </a:r>
          </a:p>
        </p:txBody>
      </p:sp>
      <p:sp>
        <p:nvSpPr>
          <p:cNvPr id="7" name="Text Placeholder 6">
            <a:extLst>
              <a:ext uri="{FF2B5EF4-FFF2-40B4-BE49-F238E27FC236}">
                <a16:creationId xmlns:a16="http://schemas.microsoft.com/office/drawing/2014/main" id="{55D43679-0081-4654-93EA-E88C0FD23ECF}"/>
              </a:ext>
            </a:extLst>
          </p:cNvPr>
          <p:cNvSpPr>
            <a:spLocks noGrp="1"/>
          </p:cNvSpPr>
          <p:nvPr>
            <p:ph type="body" sz="quarter" idx="3"/>
          </p:nvPr>
        </p:nvSpPr>
        <p:spPr/>
        <p:txBody>
          <a:bodyPr/>
          <a:lstStyle/>
          <a:p>
            <a:r>
              <a:rPr lang="en-US" dirty="0"/>
              <a:t>Other Materials for Safer Smoking</a:t>
            </a:r>
          </a:p>
        </p:txBody>
      </p:sp>
      <p:sp>
        <p:nvSpPr>
          <p:cNvPr id="6" name="Content Placeholder 5">
            <a:extLst>
              <a:ext uri="{FF2B5EF4-FFF2-40B4-BE49-F238E27FC236}">
                <a16:creationId xmlns:a16="http://schemas.microsoft.com/office/drawing/2014/main" id="{00D6951C-F790-412E-81EE-BF4447C952D9}"/>
              </a:ext>
            </a:extLst>
          </p:cNvPr>
          <p:cNvSpPr>
            <a:spLocks noGrp="1"/>
          </p:cNvSpPr>
          <p:nvPr>
            <p:ph sz="quarter" idx="4"/>
          </p:nvPr>
        </p:nvSpPr>
        <p:spPr/>
        <p:txBody>
          <a:bodyPr>
            <a:normAutofit/>
          </a:bodyPr>
          <a:lstStyle/>
          <a:p>
            <a:r>
              <a:rPr lang="en-US" dirty="0"/>
              <a:t>Alcohol swabs and hand </a:t>
            </a:r>
          </a:p>
          <a:p>
            <a:r>
              <a:rPr lang="en-US" dirty="0"/>
              <a:t>Lighters</a:t>
            </a:r>
          </a:p>
          <a:p>
            <a:r>
              <a:rPr lang="en-US" dirty="0"/>
              <a:t>Chewing gum</a:t>
            </a:r>
          </a:p>
          <a:p>
            <a:r>
              <a:rPr lang="en-US" dirty="0"/>
              <a:t>Condoms and lube</a:t>
            </a:r>
          </a:p>
        </p:txBody>
      </p:sp>
      <p:sp>
        <p:nvSpPr>
          <p:cNvPr id="4" name="Title 3">
            <a:extLst>
              <a:ext uri="{FF2B5EF4-FFF2-40B4-BE49-F238E27FC236}">
                <a16:creationId xmlns:a16="http://schemas.microsoft.com/office/drawing/2014/main" id="{1EA4CD44-4B1F-42D2-8861-45F604682CF6}"/>
              </a:ext>
            </a:extLst>
          </p:cNvPr>
          <p:cNvSpPr>
            <a:spLocks noGrp="1"/>
          </p:cNvSpPr>
          <p:nvPr>
            <p:ph type="title"/>
          </p:nvPr>
        </p:nvSpPr>
        <p:spPr/>
        <p:txBody>
          <a:bodyPr>
            <a:normAutofit fontScale="90000"/>
          </a:bodyPr>
          <a:lstStyle/>
          <a:p>
            <a:r>
              <a:rPr lang="en-US" dirty="0"/>
              <a:t>Smoking: Safer Smoking Kits</a:t>
            </a:r>
          </a:p>
        </p:txBody>
      </p:sp>
      <p:sp>
        <p:nvSpPr>
          <p:cNvPr id="5" name="Slide Number Placeholder 4">
            <a:extLst>
              <a:ext uri="{FF2B5EF4-FFF2-40B4-BE49-F238E27FC236}">
                <a16:creationId xmlns:a16="http://schemas.microsoft.com/office/drawing/2014/main" id="{250E96AC-7A0C-45CC-8204-0F3A0D39C42F}"/>
              </a:ext>
            </a:extLst>
          </p:cNvPr>
          <p:cNvSpPr>
            <a:spLocks noGrp="1"/>
          </p:cNvSpPr>
          <p:nvPr>
            <p:ph type="sldNum" sz="quarter" idx="12"/>
          </p:nvPr>
        </p:nvSpPr>
        <p:spPr/>
        <p:txBody>
          <a:bodyPr/>
          <a:lstStyle/>
          <a:p>
            <a:fld id="{DB15D044-B35F-4A77-B573-9EB4C86BF88C}" type="slidenum">
              <a:rPr lang="en-US" smtClean="0"/>
              <a:t>49</a:t>
            </a:fld>
            <a:endParaRPr lang="en-US" dirty="0"/>
          </a:p>
        </p:txBody>
      </p:sp>
      <p:pic>
        <p:nvPicPr>
          <p:cNvPr id="7170" name="Picture 2">
            <a:extLst>
              <a:ext uri="{FF2B5EF4-FFF2-40B4-BE49-F238E27FC236}">
                <a16:creationId xmlns:a16="http://schemas.microsoft.com/office/drawing/2014/main" id="{9DDC1A94-3BDB-4A97-A3F8-254FC62E467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292" b="90000" l="10000" r="99688">
                        <a14:foregroundMark x1="38125" y1="2917" x2="62500" y2="208"/>
                        <a14:foregroundMark x1="62500" y1="208" x2="89844" y2="417"/>
                        <a14:foregroundMark x1="89844" y1="417" x2="99844" y2="25208"/>
                        <a14:foregroundMark x1="99844" y1="25208" x2="99688" y2="77292"/>
                        <a14:foregroundMark x1="99688" y1="77292" x2="81094" y2="24375"/>
                        <a14:foregroundMark x1="81094" y1="24375" x2="63438" y2="12292"/>
                        <a14:foregroundMark x1="38438" y1="3750" x2="69531" y2="417"/>
                        <a14:foregroundMark x1="69531" y1="417" x2="90781" y2="2292"/>
                        <a14:foregroundMark x1="90781" y1="2292" x2="96094" y2="2292"/>
                        <a14:foregroundMark x1="40938" y1="67500" x2="60938" y2="68333"/>
                        <a14:foregroundMark x1="60938" y1="68333" x2="41250" y2="66667"/>
                      </a14:backgroundRemoval>
                    </a14:imgEffect>
                  </a14:imgLayer>
                </a14:imgProps>
              </a:ext>
              <a:ext uri="{28A0092B-C50C-407E-A947-70E740481C1C}">
                <a14:useLocalDpi xmlns:a14="http://schemas.microsoft.com/office/drawing/2010/main" val="0"/>
              </a:ext>
            </a:extLst>
          </a:blip>
          <a:srcRect/>
          <a:stretch>
            <a:fillRect/>
          </a:stretch>
        </p:blipFill>
        <p:spPr bwMode="auto">
          <a:xfrm>
            <a:off x="9215067" y="0"/>
            <a:ext cx="2976933" cy="22327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835E6339-7847-4640-90CF-C8FDC40A92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6743" y="3608838"/>
            <a:ext cx="2694215" cy="2694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485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D6A170-BCCE-4421-B272-B21BCD3ECCBC}"/>
              </a:ext>
            </a:extLst>
          </p:cNvPr>
          <p:cNvSpPr>
            <a:spLocks noGrp="1"/>
          </p:cNvSpPr>
          <p:nvPr>
            <p:ph type="sldNum" sz="quarter" idx="12"/>
          </p:nvPr>
        </p:nvSpPr>
        <p:spPr/>
        <p:txBody>
          <a:bodyPr/>
          <a:lstStyle/>
          <a:p>
            <a:fld id="{DB15D044-B35F-4A77-B573-9EB4C86BF88C}" type="slidenum">
              <a:rPr lang="en-US" smtClean="0"/>
              <a:t>5</a:t>
            </a:fld>
            <a:endParaRPr lang="en-US" dirty="0"/>
          </a:p>
        </p:txBody>
      </p:sp>
      <p:sp>
        <p:nvSpPr>
          <p:cNvPr id="3" name="Title 2">
            <a:extLst>
              <a:ext uri="{FF2B5EF4-FFF2-40B4-BE49-F238E27FC236}">
                <a16:creationId xmlns:a16="http://schemas.microsoft.com/office/drawing/2014/main" id="{4EAA4ED6-04B2-495C-A8A5-4C2D5F4F76EB}"/>
              </a:ext>
            </a:extLst>
          </p:cNvPr>
          <p:cNvSpPr>
            <a:spLocks noGrp="1"/>
          </p:cNvSpPr>
          <p:nvPr>
            <p:ph type="ctrTitle"/>
          </p:nvPr>
        </p:nvSpPr>
        <p:spPr/>
        <p:txBody>
          <a:bodyPr/>
          <a:lstStyle/>
          <a:p>
            <a:r>
              <a:rPr lang="en-US" dirty="0"/>
              <a:t>Section One: Syringes</a:t>
            </a:r>
          </a:p>
        </p:txBody>
      </p:sp>
    </p:spTree>
    <p:extLst>
      <p:ext uri="{BB962C8B-B14F-4D97-AF65-F5344CB8AC3E}">
        <p14:creationId xmlns:p14="http://schemas.microsoft.com/office/powerpoint/2010/main" val="4220308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p:txBody>
          <a:bodyPr/>
          <a:lstStyle/>
          <a:p>
            <a:fld id="{DB15D044-B35F-4A77-B573-9EB4C86BF88C}" type="slidenum">
              <a:rPr lang="en-US" smtClean="0"/>
              <a:t>50</a:t>
            </a:fld>
            <a:endParaRPr lang="en-US" dirty="0"/>
          </a:p>
        </p:txBody>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p:txBody>
          <a:bodyPr>
            <a:normAutofit lnSpcReduction="10000"/>
          </a:bodyPr>
          <a:lstStyle/>
          <a:p>
            <a:pPr marL="457200" indent="-457200">
              <a:buFont typeface="Arial" panose="020B0604020202020204" pitchFamily="34" charset="0"/>
              <a:buChar char="•"/>
            </a:pPr>
            <a:r>
              <a:rPr lang="en-US" sz="3200" dirty="0"/>
              <a:t>“Booty Bumping Vacation, ” also known as Boofing or Plugging</a:t>
            </a:r>
          </a:p>
          <a:p>
            <a:pPr marL="457200" indent="-457200">
              <a:buFont typeface="Arial" panose="020B0604020202020204" pitchFamily="34" charset="0"/>
              <a:buChar char="•"/>
            </a:pPr>
            <a:r>
              <a:rPr lang="en-US" sz="3200" dirty="0"/>
              <a:t>Use syringe barrel with a removable needle that is removed</a:t>
            </a:r>
          </a:p>
          <a:p>
            <a:pPr marL="457200" indent="-457200">
              <a:buFont typeface="Arial" panose="020B0604020202020204" pitchFamily="34" charset="0"/>
              <a:buChar char="•"/>
            </a:pPr>
            <a:r>
              <a:rPr lang="en-US" sz="3200" dirty="0"/>
              <a:t>Draw up 1mL of aqueous drug solution</a:t>
            </a:r>
          </a:p>
          <a:p>
            <a:pPr marL="457200" indent="-457200">
              <a:buFont typeface="Arial" panose="020B0604020202020204" pitchFamily="34" charset="0"/>
              <a:buChar char="•"/>
            </a:pPr>
            <a:r>
              <a:rPr lang="en-US" sz="3200" dirty="0"/>
              <a:t>Remove needle, put a little lube on the tip of syringe barrel, insert into anus (about 4cm), and slowly push the plunger (no less than 3 seconds from start to finish)</a:t>
            </a:r>
          </a:p>
          <a:p>
            <a:pPr marL="457200" indent="-457200">
              <a:buFont typeface="Arial" panose="020B0604020202020204" pitchFamily="34" charset="0"/>
              <a:buChar char="•"/>
            </a:pPr>
            <a:r>
              <a:rPr lang="en-US" sz="3200" dirty="0"/>
              <a:t>Drugs “dribble” and absorb in the highly vascular “anal columns,” which provides a very rapid effect</a:t>
            </a:r>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p:txBody>
          <a:bodyPr>
            <a:normAutofit fontScale="90000"/>
          </a:bodyPr>
          <a:lstStyle/>
          <a:p>
            <a:r>
              <a:rPr lang="en-US" dirty="0"/>
              <a:t>Rectal</a:t>
            </a:r>
          </a:p>
        </p:txBody>
      </p:sp>
    </p:spTree>
    <p:extLst>
      <p:ext uri="{BB962C8B-B14F-4D97-AF65-F5344CB8AC3E}">
        <p14:creationId xmlns:p14="http://schemas.microsoft.com/office/powerpoint/2010/main" val="2241252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4C6A227C-FFC4-4262-B816-473D51C8D1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51" r="-1" b="8734"/>
          <a:stretch/>
        </p:blipFill>
        <p:spPr bwMode="auto">
          <a:xfrm>
            <a:off x="20" y="10"/>
            <a:ext cx="8034407" cy="63563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a:xfrm>
            <a:off x="8370470" y="1161288"/>
            <a:ext cx="3438144" cy="1124712"/>
          </a:xfrm>
        </p:spPr>
        <p:txBody>
          <a:bodyPr vert="horz" lIns="91440" tIns="45720" rIns="91440" bIns="45720" rtlCol="0" anchor="b">
            <a:normAutofit/>
          </a:bodyPr>
          <a:lstStyle/>
          <a:p>
            <a:pPr algn="l"/>
            <a:r>
              <a:rPr lang="en-US" sz="2800" dirty="0">
                <a:solidFill>
                  <a:schemeClr val="tx1"/>
                </a:solidFill>
              </a:rPr>
              <a:t>Nasal: Spray</a:t>
            </a:r>
          </a:p>
        </p:txBody>
      </p:sp>
      <p:sp>
        <p:nvSpPr>
          <p:cNvPr id="3" name="Text Placeholder 2">
            <a:extLst>
              <a:ext uri="{FF2B5EF4-FFF2-40B4-BE49-F238E27FC236}">
                <a16:creationId xmlns:a16="http://schemas.microsoft.com/office/drawing/2014/main" id="{A4FC9FC4-6DBF-43C2-8817-7020C141C27A}"/>
              </a:ext>
            </a:extLst>
          </p:cNvPr>
          <p:cNvSpPr>
            <a:spLocks noGrp="1"/>
          </p:cNvSpPr>
          <p:nvPr>
            <p:ph type="body" sz="half" idx="2"/>
          </p:nvPr>
        </p:nvSpPr>
        <p:spPr>
          <a:xfrm>
            <a:off x="8370470" y="2718054"/>
            <a:ext cx="3438906" cy="3207258"/>
          </a:xfrm>
        </p:spPr>
        <p:txBody>
          <a:bodyPr vert="horz" lIns="91440" tIns="45720" rIns="91440" bIns="45720" rtlCol="0" anchor="t">
            <a:normAutofit/>
          </a:bodyPr>
          <a:lstStyle/>
          <a:p>
            <a:pPr marL="457200" indent="-228600">
              <a:buFont typeface="Arial" panose="020B0604020202020204" pitchFamily="34" charset="0"/>
              <a:buChar char="•"/>
            </a:pPr>
            <a:r>
              <a:rPr lang="en-US" sz="1400" dirty="0">
                <a:latin typeface="+mn-lt"/>
              </a:rPr>
              <a:t>Prepare drugs in a solution, the same way as injection</a:t>
            </a:r>
          </a:p>
          <a:p>
            <a:pPr marL="457200" indent="-228600">
              <a:buFont typeface="Arial" panose="020B0604020202020204" pitchFamily="34" charset="0"/>
              <a:buChar char="•"/>
            </a:pPr>
            <a:r>
              <a:rPr lang="en-US" sz="1400" dirty="0">
                <a:latin typeface="+mn-lt"/>
              </a:rPr>
              <a:t>Put into a cleaned handheld squeeze bottle (like a recycled Afrin squeeze bottle) </a:t>
            </a:r>
          </a:p>
          <a:p>
            <a:pPr marL="457200" indent="-228600">
              <a:buFont typeface="Arial" panose="020B0604020202020204" pitchFamily="34" charset="0"/>
              <a:buChar char="•"/>
            </a:pPr>
            <a:r>
              <a:rPr lang="en-US" sz="1400" dirty="0">
                <a:latin typeface="+mn-lt"/>
              </a:rPr>
              <a:t>Add some water</a:t>
            </a:r>
          </a:p>
          <a:p>
            <a:pPr marL="914400" lvl="1" indent="-228600">
              <a:buFont typeface="Arial" panose="020B0604020202020204" pitchFamily="34" charset="0"/>
              <a:buChar char="•"/>
            </a:pPr>
            <a:r>
              <a:rPr lang="en-US" dirty="0"/>
              <a:t>Less diluting means fewer pumps to get a high</a:t>
            </a:r>
          </a:p>
          <a:p>
            <a:pPr marL="457200" indent="-228600">
              <a:buFont typeface="Arial" panose="020B0604020202020204" pitchFamily="34" charset="0"/>
              <a:buChar char="•"/>
            </a:pPr>
            <a:r>
              <a:rPr lang="en-US" sz="1400" dirty="0">
                <a:latin typeface="+mn-lt"/>
              </a:rPr>
              <a:t>Thoroughly clean or get a new bottle every two days</a:t>
            </a:r>
          </a:p>
          <a:p>
            <a:pPr marL="914400" lvl="1" indent="-228600">
              <a:buFont typeface="Arial" panose="020B0604020202020204" pitchFamily="34" charset="0"/>
              <a:buChar char="•"/>
            </a:pPr>
            <a:r>
              <a:rPr lang="en-US" dirty="0"/>
              <a:t>If keep longer, can grow bacteria or brain-eating amoebas – very dangerous!</a:t>
            </a:r>
          </a:p>
        </p:txBody>
      </p:sp>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DB15D044-B35F-4A77-B573-9EB4C86BF88C}" type="slidenum">
              <a:rPr lang="en-US">
                <a:solidFill>
                  <a:schemeClr val="tx1">
                    <a:lumMod val="50000"/>
                    <a:lumOff val="50000"/>
                  </a:schemeClr>
                </a:solidFill>
                <a:latin typeface="Calibri" panose="020F0502020204030204"/>
              </a:rPr>
              <a:pPr>
                <a:spcAft>
                  <a:spcPts val="600"/>
                </a:spcAft>
                <a:defRPr/>
              </a:pPr>
              <a:t>51</a:t>
            </a:fld>
            <a:endParaRPr lang="en-US" dirty="0">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2076403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9BF6671-48C9-400F-A396-A821E77CAD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72" b="89976" l="9984" r="98141">
                        <a14:foregroundMark x1="98181" y1="33589" x2="90299" y2="53112"/>
                        <a14:foregroundMark x1="96281" y1="23565" x2="87187" y2="44745"/>
                        <a14:foregroundMark x1="87187" y1="44745" x2="83872" y2="48828"/>
                        <a14:foregroundMark x1="89369" y1="44988" x2="85327" y2="52142"/>
                        <a14:foregroundMark x1="85327" y1="52142" x2="85327" y2="52142"/>
                        <a14:foregroundMark x1="32215" y1="6669" x2="38036" y2="2183"/>
                        <a14:foregroundMark x1="38036" y1="2183" x2="38844" y2="9863"/>
                        <a14:foregroundMark x1="38844" y1="9863" x2="38157" y2="10469"/>
                        <a14:foregroundMark x1="14834" y1="1172" x2="15319" y2="10711"/>
                        <a14:foregroundMark x1="15319" y1="10711" x2="15319" y2="10711"/>
                        <a14:foregroundMark x1="23161" y1="1657" x2="24616" y2="23080"/>
                        <a14:foregroundMark x1="24616" y1="23080" x2="24616" y2="23080"/>
                        <a14:backgroundMark x1="29588" y1="14511" x2="28416" y2="0"/>
                      </a14:backgroundRemoval>
                    </a14:imgEffect>
                  </a14:imgLayer>
                </a14:imgProps>
              </a:ext>
              <a:ext uri="{28A0092B-C50C-407E-A947-70E740481C1C}">
                <a14:useLocalDpi xmlns:a14="http://schemas.microsoft.com/office/drawing/2010/main" val="0"/>
              </a:ext>
            </a:extLst>
          </a:blip>
          <a:srcRect l="5730" t="7539" r="-2" b="17879"/>
          <a:stretch/>
        </p:blipFill>
        <p:spPr>
          <a:xfrm rot="10800000">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a:xfrm>
            <a:off x="371094" y="1161288"/>
            <a:ext cx="3438144" cy="1124712"/>
          </a:xfrm>
        </p:spPr>
        <p:txBody>
          <a:bodyPr vert="horz" lIns="91440" tIns="45720" rIns="91440" bIns="45720" rtlCol="0" anchor="b">
            <a:normAutofit/>
          </a:bodyPr>
          <a:lstStyle/>
          <a:p>
            <a:pPr algn="l"/>
            <a:r>
              <a:rPr lang="en-US" dirty="0">
                <a:solidFill>
                  <a:schemeClr val="tx1"/>
                </a:solidFill>
              </a:rPr>
              <a:t>Nasal: Sniffing</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21424555-CE9D-4063-B6FC-4D2736F8AE37}"/>
              </a:ext>
            </a:extLst>
          </p:cNvPr>
          <p:cNvSpPr>
            <a:spLocks noGrp="1"/>
          </p:cNvSpPr>
          <p:nvPr>
            <p:ph type="body" sz="half" idx="2"/>
          </p:nvPr>
        </p:nvSpPr>
        <p:spPr>
          <a:xfrm>
            <a:off x="371093" y="2718054"/>
            <a:ext cx="7123721" cy="4139946"/>
          </a:xfrm>
        </p:spPr>
        <p:txBody>
          <a:bodyPr vert="horz" lIns="91440" tIns="45720" rIns="91440" bIns="45720" rtlCol="0" anchor="t">
            <a:normAutofit fontScale="85000" lnSpcReduction="10000"/>
          </a:bodyPr>
          <a:lstStyle/>
          <a:p>
            <a:pPr marL="742950" indent="-228600">
              <a:buFont typeface="Arial" panose="020B0604020202020204" pitchFamily="34" charset="0"/>
              <a:buChar char="•"/>
            </a:pPr>
            <a:r>
              <a:rPr lang="en-US" sz="2800" dirty="0">
                <a:latin typeface="+mn-lt"/>
              </a:rPr>
              <a:t>Bacteria and viral hepatitis may be present on </a:t>
            </a:r>
          </a:p>
          <a:p>
            <a:pPr marL="1200150" lvl="1" indent="-228600">
              <a:buFont typeface="Arial" panose="020B0604020202020204" pitchFamily="34" charset="0"/>
              <a:buChar char="•"/>
            </a:pPr>
            <a:r>
              <a:rPr lang="en-US" sz="2800" dirty="0"/>
              <a:t>Scoops – often a straw or key used to remove a small amount of powder from a bag</a:t>
            </a:r>
          </a:p>
          <a:p>
            <a:pPr marL="1200150" lvl="1" indent="-228600">
              <a:buFont typeface="Arial" panose="020B0604020202020204" pitchFamily="34" charset="0"/>
              <a:buChar char="•"/>
            </a:pPr>
            <a:r>
              <a:rPr lang="en-US" sz="2800" dirty="0"/>
              <a:t>Surfaces used to break up particles in the powder</a:t>
            </a:r>
          </a:p>
          <a:p>
            <a:pPr marL="1200150" lvl="1" indent="-228600">
              <a:buFont typeface="Arial" panose="020B0604020202020204" pitchFamily="34" charset="0"/>
              <a:buChar char="•"/>
            </a:pPr>
            <a:r>
              <a:rPr lang="en-US" sz="2800" dirty="0"/>
              <a:t>Straws (or rolled up dollars) used for sniffing</a:t>
            </a:r>
          </a:p>
          <a:p>
            <a:pPr marL="742950" indent="-228600">
              <a:buFont typeface="Arial" panose="020B0604020202020204" pitchFamily="34" charset="0"/>
              <a:buChar char="•"/>
            </a:pPr>
            <a:r>
              <a:rPr lang="en-US" sz="2800" dirty="0">
                <a:latin typeface="+mn-lt"/>
              </a:rPr>
              <a:t>Safer sniffing kits may include:</a:t>
            </a:r>
          </a:p>
          <a:p>
            <a:pPr marL="1200150" lvl="1" indent="-228600">
              <a:buFont typeface="Arial" panose="020B0604020202020204" pitchFamily="34" charset="0"/>
              <a:buChar char="•"/>
            </a:pPr>
            <a:r>
              <a:rPr lang="en-US" sz="2800" dirty="0"/>
              <a:t>Sniffing straws</a:t>
            </a:r>
          </a:p>
          <a:p>
            <a:pPr marL="1200150" lvl="1" indent="-228600">
              <a:buFont typeface="Arial" panose="020B0604020202020204" pitchFamily="34" charset="0"/>
              <a:buChar char="•"/>
            </a:pPr>
            <a:r>
              <a:rPr lang="en-US" sz="2800" dirty="0"/>
              <a:t>Sticky Notes</a:t>
            </a:r>
          </a:p>
          <a:p>
            <a:pPr marL="1200150" lvl="1" indent="-228600">
              <a:buFont typeface="Arial" panose="020B0604020202020204" pitchFamily="34" charset="0"/>
              <a:buChar char="•"/>
            </a:pPr>
            <a:r>
              <a:rPr lang="en-US" sz="2800" dirty="0"/>
              <a:t>Sniffing sterile water/saline strips</a:t>
            </a:r>
          </a:p>
          <a:p>
            <a:pPr marL="1200150" lvl="1" indent="-228600">
              <a:buFont typeface="Arial" panose="020B0604020202020204" pitchFamily="34" charset="0"/>
              <a:buChar char="•"/>
            </a:pPr>
            <a:r>
              <a:rPr lang="en-US" sz="2800" dirty="0"/>
              <a:t>Chewing Gum</a:t>
            </a:r>
          </a:p>
        </p:txBody>
      </p:sp>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DB15D044-B35F-4A77-B573-9EB4C86BF88C}" type="slidenum">
              <a:rPr lang="en-US">
                <a:solidFill>
                  <a:schemeClr val="bg1"/>
                </a:solidFill>
                <a:latin typeface="Calibri" panose="020F0502020204030204"/>
              </a:rPr>
              <a:pPr>
                <a:spcAft>
                  <a:spcPts val="600"/>
                </a:spcAft>
                <a:defRPr/>
              </a:pPr>
              <a:t>52</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2739874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D18BA2-6DCD-438F-AF10-28BEC63137C3}"/>
              </a:ext>
            </a:extLst>
          </p:cNvPr>
          <p:cNvSpPr>
            <a:spLocks noGrp="1"/>
          </p:cNvSpPr>
          <p:nvPr>
            <p:ph type="sldNum" sz="quarter" idx="12"/>
          </p:nvPr>
        </p:nvSpPr>
        <p:spPr/>
        <p:txBody>
          <a:bodyPr/>
          <a:lstStyle/>
          <a:p>
            <a:fld id="{DB15D044-B35F-4A77-B573-9EB4C86BF88C}" type="slidenum">
              <a:rPr lang="en-US" smtClean="0"/>
              <a:t>53</a:t>
            </a:fld>
            <a:endParaRPr lang="en-US" dirty="0"/>
          </a:p>
        </p:txBody>
      </p:sp>
      <p:sp>
        <p:nvSpPr>
          <p:cNvPr id="3" name="Text Placeholder 2">
            <a:extLst>
              <a:ext uri="{FF2B5EF4-FFF2-40B4-BE49-F238E27FC236}">
                <a16:creationId xmlns:a16="http://schemas.microsoft.com/office/drawing/2014/main" id="{7FC75E3F-FB2F-4CB6-8E42-6505CC478A78}"/>
              </a:ext>
            </a:extLst>
          </p:cNvPr>
          <p:cNvSpPr>
            <a:spLocks noGrp="1"/>
          </p:cNvSpPr>
          <p:nvPr>
            <p:ph type="body" sz="half" idx="2"/>
          </p:nvPr>
        </p:nvSpPr>
        <p:spPr/>
        <p:txBody>
          <a:bodyPr>
            <a:normAutofit fontScale="92500" lnSpcReduction="10000"/>
          </a:bodyPr>
          <a:lstStyle/>
          <a:p>
            <a:pPr marL="285750" indent="-285750">
              <a:buFont typeface="Arial" panose="020B0604020202020204" pitchFamily="34" charset="0"/>
              <a:buChar char="•"/>
            </a:pPr>
            <a:r>
              <a:rPr lang="en-US" sz="2400" dirty="0"/>
              <a:t>Workforce Safety for Syringe Service Programs by AIDS United (https://www.aidsunited.org/resources/workforce-safety-for-syringe-service-programs)</a:t>
            </a:r>
          </a:p>
          <a:p>
            <a:pPr marL="285750" indent="-285750">
              <a:buFont typeface="Arial" panose="020B0604020202020204" pitchFamily="34" charset="0"/>
              <a:buChar char="•"/>
            </a:pPr>
            <a:r>
              <a:rPr lang="en-US" sz="2400" dirty="0"/>
              <a:t>Chicago Recovery Alliance’s Better Vein Care/Safer Injection Guide (https://anypositivechange.org/wp-content/uploads/BVCSI_all.pdf)</a:t>
            </a:r>
          </a:p>
          <a:p>
            <a:pPr marL="285750" indent="-285750">
              <a:buFont typeface="Arial" panose="020B0604020202020204" pitchFamily="34" charset="0"/>
              <a:buChar char="•"/>
            </a:pPr>
            <a:r>
              <a:rPr lang="en-US" sz="2400" dirty="0"/>
              <a:t>Harm Reduction Coalition’s Getting off right: A safety manual for injection drug users (https://harmreduction.org/issues/safer-drug-use/injection-safety-manual/). </a:t>
            </a:r>
          </a:p>
          <a:p>
            <a:pPr marL="285750" indent="-285750">
              <a:buFont typeface="Arial" panose="020B0604020202020204" pitchFamily="34" charset="0"/>
              <a:buChar char="•"/>
            </a:pPr>
            <a:r>
              <a:rPr lang="en-US" sz="2400" dirty="0"/>
              <a:t>Methamphetazine: A Harm Reduction Guide (https://harmreduction.org/issues/safer-drug-use/injection-safety-manual/)</a:t>
            </a:r>
          </a:p>
          <a:p>
            <a:pPr marL="285750" indent="-285750">
              <a:buFont typeface="Arial" panose="020B0604020202020204" pitchFamily="34" charset="0"/>
              <a:buChar char="•"/>
            </a:pPr>
            <a:r>
              <a:rPr lang="en-US" sz="2400" dirty="0"/>
              <a:t>AIDS United’s The Right Hit section on “syringe litter” (https://www.aidsunited.org/resources/therighthit )</a:t>
            </a:r>
          </a:p>
          <a:p>
            <a:pPr marL="285750" indent="-285750">
              <a:buFont typeface="Arial" panose="020B0604020202020204" pitchFamily="34" charset="0"/>
              <a:buChar char="•"/>
            </a:pPr>
            <a:r>
              <a:rPr lang="en-US" sz="2400" dirty="0"/>
              <a:t>Safeneedledisposal.org – helps spread public information about legal disposal practices, which vary from state to state.</a:t>
            </a:r>
          </a:p>
          <a:p>
            <a:pPr marL="285750" indent="-285750">
              <a:buFont typeface="Arial" panose="020B0604020202020204" pitchFamily="34" charset="0"/>
              <a:buChar char="•"/>
            </a:pPr>
            <a:r>
              <a:rPr lang="en-US" sz="2400" dirty="0"/>
              <a:t>Naloxone resources: Naloxoneforall.org and Prescribetoprevent.org</a:t>
            </a:r>
          </a:p>
        </p:txBody>
      </p:sp>
      <p:sp>
        <p:nvSpPr>
          <p:cNvPr id="4" name="Title 3">
            <a:extLst>
              <a:ext uri="{FF2B5EF4-FFF2-40B4-BE49-F238E27FC236}">
                <a16:creationId xmlns:a16="http://schemas.microsoft.com/office/drawing/2014/main" id="{333FB48A-A574-457B-AC92-B9D01A27524B}"/>
              </a:ext>
            </a:extLst>
          </p:cNvPr>
          <p:cNvSpPr>
            <a:spLocks noGrp="1"/>
          </p:cNvSpPr>
          <p:nvPr>
            <p:ph type="title"/>
          </p:nvPr>
        </p:nvSpPr>
        <p:spPr/>
        <p:txBody>
          <a:bodyPr>
            <a:normAutofit fontScale="90000"/>
          </a:bodyPr>
          <a:lstStyle/>
          <a:p>
            <a:r>
              <a:rPr lang="en-US" dirty="0"/>
              <a:t>Additional Resources</a:t>
            </a:r>
          </a:p>
        </p:txBody>
      </p:sp>
    </p:spTree>
    <p:extLst>
      <p:ext uri="{BB962C8B-B14F-4D97-AF65-F5344CB8AC3E}">
        <p14:creationId xmlns:p14="http://schemas.microsoft.com/office/powerpoint/2010/main" val="933425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6D4244-C2E7-4AE2-AC63-6D9E6522CA89}"/>
              </a:ext>
            </a:extLst>
          </p:cNvPr>
          <p:cNvSpPr>
            <a:spLocks noGrp="1"/>
          </p:cNvSpPr>
          <p:nvPr>
            <p:ph type="sldNum" sz="quarter" idx="12"/>
          </p:nvPr>
        </p:nvSpPr>
        <p:spPr/>
        <p:txBody>
          <a:bodyPr/>
          <a:lstStyle/>
          <a:p>
            <a:fld id="{DB15D044-B35F-4A77-B573-9EB4C86BF88C}" type="slidenum">
              <a:rPr lang="en-US" smtClean="0"/>
              <a:t>6</a:t>
            </a:fld>
            <a:endParaRPr lang="en-US" dirty="0"/>
          </a:p>
        </p:txBody>
      </p:sp>
      <p:sp>
        <p:nvSpPr>
          <p:cNvPr id="4" name="Title 3">
            <a:extLst>
              <a:ext uri="{FF2B5EF4-FFF2-40B4-BE49-F238E27FC236}">
                <a16:creationId xmlns:a16="http://schemas.microsoft.com/office/drawing/2014/main" id="{B561DB07-7666-442C-8C7E-56E46D4C5D40}"/>
              </a:ext>
            </a:extLst>
          </p:cNvPr>
          <p:cNvSpPr>
            <a:spLocks noGrp="1"/>
          </p:cNvSpPr>
          <p:nvPr>
            <p:ph type="title"/>
          </p:nvPr>
        </p:nvSpPr>
        <p:spPr/>
        <p:txBody>
          <a:bodyPr>
            <a:normAutofit fontScale="90000"/>
          </a:bodyPr>
          <a:lstStyle/>
          <a:p>
            <a:r>
              <a:rPr lang="en-US" dirty="0"/>
              <a:t>Syringes: Type</a:t>
            </a:r>
          </a:p>
        </p:txBody>
      </p:sp>
      <p:sp>
        <p:nvSpPr>
          <p:cNvPr id="8" name="Oval 7">
            <a:extLst>
              <a:ext uri="{FF2B5EF4-FFF2-40B4-BE49-F238E27FC236}">
                <a16:creationId xmlns:a16="http://schemas.microsoft.com/office/drawing/2014/main" id="{120272B9-14CB-47AC-AF4E-738B7F25E67D}"/>
              </a:ext>
            </a:extLst>
          </p:cNvPr>
          <p:cNvSpPr/>
          <p:nvPr/>
        </p:nvSpPr>
        <p:spPr>
          <a:xfrm>
            <a:off x="10644157" y="4673151"/>
            <a:ext cx="1503541" cy="146518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aphicFrame>
        <p:nvGraphicFramePr>
          <p:cNvPr id="10" name="Diagram 9">
            <a:extLst>
              <a:ext uri="{FF2B5EF4-FFF2-40B4-BE49-F238E27FC236}">
                <a16:creationId xmlns:a16="http://schemas.microsoft.com/office/drawing/2014/main" id="{E2D62877-C255-498B-ABE7-4D4765418421}"/>
              </a:ext>
            </a:extLst>
          </p:cNvPr>
          <p:cNvGraphicFramePr/>
          <p:nvPr>
            <p:extLst>
              <p:ext uri="{D42A27DB-BD31-4B8C-83A1-F6EECF244321}">
                <p14:modId xmlns:p14="http://schemas.microsoft.com/office/powerpoint/2010/main" val="2106420291"/>
              </p:ext>
            </p:extLst>
          </p:nvPr>
        </p:nvGraphicFramePr>
        <p:xfrm>
          <a:off x="-7030295" y="686714"/>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 name="Group 13">
            <a:extLst>
              <a:ext uri="{FF2B5EF4-FFF2-40B4-BE49-F238E27FC236}">
                <a16:creationId xmlns:a16="http://schemas.microsoft.com/office/drawing/2014/main" id="{D3573C69-59AF-4F78-A9F3-314B0EEE732A}"/>
              </a:ext>
            </a:extLst>
          </p:cNvPr>
          <p:cNvGrpSpPr/>
          <p:nvPr/>
        </p:nvGrpSpPr>
        <p:grpSpPr>
          <a:xfrm>
            <a:off x="0" y="719667"/>
            <a:ext cx="10586374" cy="5418667"/>
            <a:chOff x="-562046" y="838969"/>
            <a:chExt cx="10586374" cy="5418667"/>
          </a:xfrm>
        </p:grpSpPr>
        <p:graphicFrame>
          <p:nvGraphicFramePr>
            <p:cNvPr id="5" name="Diagram 4">
              <a:extLst>
                <a:ext uri="{FF2B5EF4-FFF2-40B4-BE49-F238E27FC236}">
                  <a16:creationId xmlns:a16="http://schemas.microsoft.com/office/drawing/2014/main" id="{3F0DD664-F033-41F8-BF0F-F7B384A4C32F}"/>
                </a:ext>
              </a:extLst>
            </p:cNvPr>
            <p:cNvGraphicFramePr/>
            <p:nvPr>
              <p:extLst>
                <p:ext uri="{D42A27DB-BD31-4B8C-83A1-F6EECF244321}">
                  <p14:modId xmlns:p14="http://schemas.microsoft.com/office/powerpoint/2010/main" val="2254955009"/>
                </p:ext>
              </p:extLst>
            </p:nvPr>
          </p:nvGraphicFramePr>
          <p:xfrm>
            <a:off x="-562046" y="838969"/>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Rectangle 10">
              <a:extLst>
                <a:ext uri="{FF2B5EF4-FFF2-40B4-BE49-F238E27FC236}">
                  <a16:creationId xmlns:a16="http://schemas.microsoft.com/office/drawing/2014/main" id="{7ECA4409-8BB3-447A-82CF-DE2C8B9A06EB}"/>
                </a:ext>
              </a:extLst>
            </p:cNvPr>
            <p:cNvSpPr/>
            <p:nvPr/>
          </p:nvSpPr>
          <p:spPr>
            <a:xfrm>
              <a:off x="5272971" y="1695397"/>
              <a:ext cx="4751357" cy="643174"/>
            </a:xfrm>
            <a:prstGeom prst="rect">
              <a:avLst/>
            </a:prstGeom>
          </p:spPr>
          <p:txBody>
            <a:bodyPr wrap="square">
              <a:spAutoFit/>
            </a:bodyPr>
            <a:lstStyle/>
            <a:p>
              <a:pPr marL="285750" lvl="0" indent="-285750">
                <a:buFont typeface="Arial" panose="020B0604020202020204" pitchFamily="34" charset="0"/>
                <a:buChar char="•"/>
              </a:pPr>
              <a:r>
                <a:rPr lang="en-US" dirty="0"/>
                <a:t>Appropriate for use in healthcare settings but discouraged for SSPs</a:t>
              </a:r>
            </a:p>
          </p:txBody>
        </p:sp>
        <p:sp>
          <p:nvSpPr>
            <p:cNvPr id="12" name="Rectangle 11">
              <a:extLst>
                <a:ext uri="{FF2B5EF4-FFF2-40B4-BE49-F238E27FC236}">
                  <a16:creationId xmlns:a16="http://schemas.microsoft.com/office/drawing/2014/main" id="{E7EECA2F-A52D-4A1C-83DC-3C39A31B82FF}"/>
                </a:ext>
              </a:extLst>
            </p:cNvPr>
            <p:cNvSpPr/>
            <p:nvPr/>
          </p:nvSpPr>
          <p:spPr>
            <a:xfrm>
              <a:off x="5272971" y="3415011"/>
              <a:ext cx="4751357" cy="1200329"/>
            </a:xfrm>
            <a:prstGeom prst="rect">
              <a:avLst/>
            </a:prstGeom>
          </p:spPr>
          <p:txBody>
            <a:bodyPr wrap="square">
              <a:spAutoFit/>
            </a:bodyPr>
            <a:lstStyle/>
            <a:p>
              <a:pPr marL="285750" lvl="0" indent="-285750">
                <a:buFont typeface="Arial" panose="020B0604020202020204" pitchFamily="34" charset="0"/>
                <a:buChar char="•"/>
              </a:pPr>
              <a:r>
                <a:rPr lang="en-US" dirty="0"/>
                <a:t>Drug preparation while the needle is detached saves the needle from potential dulling and allows a needle to be replaced if it clogs</a:t>
              </a:r>
            </a:p>
          </p:txBody>
        </p:sp>
        <p:sp>
          <p:nvSpPr>
            <p:cNvPr id="13" name="Rectangle 12">
              <a:extLst>
                <a:ext uri="{FF2B5EF4-FFF2-40B4-BE49-F238E27FC236}">
                  <a16:creationId xmlns:a16="http://schemas.microsoft.com/office/drawing/2014/main" id="{0E0EB9A8-2D66-4988-9441-4D8CFCFE25D0}"/>
                </a:ext>
              </a:extLst>
            </p:cNvPr>
            <p:cNvSpPr/>
            <p:nvPr/>
          </p:nvSpPr>
          <p:spPr>
            <a:xfrm>
              <a:off x="5272971" y="5128278"/>
              <a:ext cx="4751357" cy="923330"/>
            </a:xfrm>
            <a:prstGeom prst="rect">
              <a:avLst/>
            </a:prstGeom>
          </p:spPr>
          <p:txBody>
            <a:bodyPr wrap="square">
              <a:spAutoFit/>
            </a:bodyPr>
            <a:lstStyle/>
            <a:p>
              <a:pPr marL="285750" lvl="0" indent="-285750">
                <a:buFont typeface="Arial" panose="020B0604020202020204" pitchFamily="34" charset="0"/>
                <a:buChar char="•"/>
              </a:pPr>
              <a:r>
                <a:rPr lang="en-US" dirty="0"/>
                <a:t>Most common, known as an “insulin syringe”</a:t>
              </a:r>
            </a:p>
            <a:p>
              <a:pPr marL="285750" lvl="0" indent="-285750">
                <a:buFont typeface="Arial" panose="020B0604020202020204" pitchFamily="34" charset="0"/>
                <a:buChar char="•"/>
              </a:pPr>
              <a:r>
                <a:rPr lang="en-US" dirty="0"/>
                <a:t>Retains substantially less blood and drug after IV use</a:t>
              </a:r>
            </a:p>
          </p:txBody>
        </p:sp>
      </p:grpSp>
      <p:pic>
        <p:nvPicPr>
          <p:cNvPr id="6" name="Picture 5" descr="A picture containing device, screenshot&#10;&#10;Description automatically generated">
            <a:extLst>
              <a:ext uri="{FF2B5EF4-FFF2-40B4-BE49-F238E27FC236}">
                <a16:creationId xmlns:a16="http://schemas.microsoft.com/office/drawing/2014/main" id="{49F73531-58D2-46DE-94DB-4F20ABE54C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39104" y="27399"/>
            <a:ext cx="1862817" cy="1252724"/>
          </a:xfrm>
          <a:prstGeom prst="rect">
            <a:avLst/>
          </a:prstGeom>
        </p:spPr>
      </p:pic>
    </p:spTree>
    <p:extLst>
      <p:ext uri="{BB962C8B-B14F-4D97-AF65-F5344CB8AC3E}">
        <p14:creationId xmlns:p14="http://schemas.microsoft.com/office/powerpoint/2010/main" val="3519925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EDBA1D-CDB5-4838-A4A1-BC4D5923D3AC}"/>
              </a:ext>
            </a:extLst>
          </p:cNvPr>
          <p:cNvSpPr>
            <a:spLocks noGrp="1"/>
          </p:cNvSpPr>
          <p:nvPr>
            <p:ph sz="half" idx="2"/>
          </p:nvPr>
        </p:nvSpPr>
        <p:spPr/>
        <p:txBody>
          <a:bodyPr/>
          <a:lstStyle/>
          <a:p>
            <a:r>
              <a:rPr lang="en-US" dirty="0"/>
              <a:t>“What type do you prefer?”</a:t>
            </a:r>
          </a:p>
        </p:txBody>
      </p:sp>
      <p:sp>
        <p:nvSpPr>
          <p:cNvPr id="4" name="Title 3">
            <a:extLst>
              <a:ext uri="{FF2B5EF4-FFF2-40B4-BE49-F238E27FC236}">
                <a16:creationId xmlns:a16="http://schemas.microsoft.com/office/drawing/2014/main" id="{1EA4CD44-4B1F-42D2-8861-45F604682CF6}"/>
              </a:ext>
            </a:extLst>
          </p:cNvPr>
          <p:cNvSpPr>
            <a:spLocks noGrp="1"/>
          </p:cNvSpPr>
          <p:nvPr>
            <p:ph type="title"/>
          </p:nvPr>
        </p:nvSpPr>
        <p:spPr/>
        <p:txBody>
          <a:bodyPr>
            <a:normAutofit fontScale="90000"/>
          </a:bodyPr>
          <a:lstStyle/>
          <a:p>
            <a:r>
              <a:rPr lang="en-US" dirty="0"/>
              <a:t>Syringes: Type</a:t>
            </a:r>
          </a:p>
        </p:txBody>
      </p:sp>
      <p:sp>
        <p:nvSpPr>
          <p:cNvPr id="5" name="Slide Number Placeholder 4">
            <a:extLst>
              <a:ext uri="{FF2B5EF4-FFF2-40B4-BE49-F238E27FC236}">
                <a16:creationId xmlns:a16="http://schemas.microsoft.com/office/drawing/2014/main" id="{250E96AC-7A0C-45CC-8204-0F3A0D39C42F}"/>
              </a:ext>
            </a:extLst>
          </p:cNvPr>
          <p:cNvSpPr>
            <a:spLocks noGrp="1"/>
          </p:cNvSpPr>
          <p:nvPr>
            <p:ph type="sldNum" sz="quarter" idx="12"/>
          </p:nvPr>
        </p:nvSpPr>
        <p:spPr/>
        <p:txBody>
          <a:bodyPr/>
          <a:lstStyle/>
          <a:p>
            <a:fld id="{DB15D044-B35F-4A77-B573-9EB4C86BF88C}" type="slidenum">
              <a:rPr lang="en-US" smtClean="0"/>
              <a:t>7</a:t>
            </a:fld>
            <a:endParaRPr lang="en-US" dirty="0"/>
          </a:p>
        </p:txBody>
      </p:sp>
      <p:graphicFrame>
        <p:nvGraphicFramePr>
          <p:cNvPr id="10" name="Diagram 9">
            <a:extLst>
              <a:ext uri="{FF2B5EF4-FFF2-40B4-BE49-F238E27FC236}">
                <a16:creationId xmlns:a16="http://schemas.microsoft.com/office/drawing/2014/main" id="{355E81BF-E3C0-4A2F-98AC-2CD1D23CD3C4}"/>
              </a:ext>
            </a:extLst>
          </p:cNvPr>
          <p:cNvGraphicFramePr/>
          <p:nvPr>
            <p:extLst>
              <p:ext uri="{D42A27DB-BD31-4B8C-83A1-F6EECF244321}">
                <p14:modId xmlns:p14="http://schemas.microsoft.com/office/powerpoint/2010/main" val="161904321"/>
              </p:ext>
            </p:extLst>
          </p:nvPr>
        </p:nvGraphicFramePr>
        <p:xfrm>
          <a:off x="-795867" y="93203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floor, wooden&#10;&#10;Description automatically generated">
            <a:extLst>
              <a:ext uri="{FF2B5EF4-FFF2-40B4-BE49-F238E27FC236}">
                <a16:creationId xmlns:a16="http://schemas.microsoft.com/office/drawing/2014/main" id="{FF928F45-76DC-4F3C-B634-4DFFCE0A4E4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976" b="99637" l="5170" r="99798">
                        <a14:foregroundMark x1="5210" y1="26292" x2="26898" y2="51696"/>
                        <a14:foregroundMark x1="26898" y1="51696" x2="26898" y2="51696"/>
                        <a14:foregroundMark x1="45477" y1="19265" x2="70073" y2="59330"/>
                        <a14:foregroundMark x1="70073" y1="59330" x2="75111" y2="91659"/>
                        <a14:foregroundMark x1="75687" y1="95355" x2="75687" y2="99637"/>
                        <a14:foregroundMark x1="92569" y1="85178" x2="99798" y2="91074"/>
                        <a14:foregroundMark x1="50081" y1="38328" x2="56220" y2="46648"/>
                        <a14:backgroundMark x1="77464" y1="97213" x2="75929" y2="95679"/>
                        <a14:backgroundMark x1="76131" y1="94144" x2="75687" y2="93255"/>
                        <a14:backgroundMark x1="73950" y1="92609" x2="76777" y2="94588"/>
                        <a14:backgroundMark x1="76373" y1="93700" x2="72859" y2="89338"/>
                        <a14:backgroundMark x1="75485" y1="50808" x2="96567" y2="78796"/>
                        <a14:backgroundMark x1="96567" y1="78796" x2="99798" y2="27827"/>
                        <a14:backgroundMark x1="99798" y1="27827" x2="88893" y2="36470"/>
                        <a14:backgroundMark x1="88893" y1="36470" x2="79847" y2="54725"/>
                        <a14:backgroundMark x1="77221" y1="94144" x2="74838" y2="94346"/>
                        <a14:backgroundMark x1="74152" y1="92165" x2="76575" y2="95477"/>
                      </a14:backgroundRemoval>
                    </a14:imgEffect>
                  </a14:imgLayer>
                </a14:imgProps>
              </a:ext>
              <a:ext uri="{28A0092B-C50C-407E-A947-70E740481C1C}">
                <a14:useLocalDpi xmlns:a14="http://schemas.microsoft.com/office/drawing/2010/main" val="0"/>
              </a:ext>
            </a:extLst>
          </a:blip>
          <a:stretch>
            <a:fillRect/>
          </a:stretch>
        </p:blipFill>
        <p:spPr>
          <a:xfrm>
            <a:off x="6858000" y="1016702"/>
            <a:ext cx="5334000" cy="5334000"/>
          </a:xfrm>
          <a:prstGeom prst="rect">
            <a:avLst/>
          </a:prstGeom>
        </p:spPr>
      </p:pic>
    </p:spTree>
    <p:extLst>
      <p:ext uri="{BB962C8B-B14F-4D97-AF65-F5344CB8AC3E}">
        <p14:creationId xmlns:p14="http://schemas.microsoft.com/office/powerpoint/2010/main" val="3427472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line, several&#10;&#10;Description automatically generated">
            <a:extLst>
              <a:ext uri="{FF2B5EF4-FFF2-40B4-BE49-F238E27FC236}">
                <a16:creationId xmlns:a16="http://schemas.microsoft.com/office/drawing/2014/main" id="{60DF1EF5-4557-4F19-9CAD-3EC2B2CB0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247" y="2115117"/>
            <a:ext cx="5313578" cy="3400690"/>
          </a:xfrm>
          <a:prstGeom prst="rect">
            <a:avLst/>
          </a:prstGeom>
        </p:spPr>
      </p:pic>
      <p:sp>
        <p:nvSpPr>
          <p:cNvPr id="6" name="Title 5">
            <a:extLst>
              <a:ext uri="{FF2B5EF4-FFF2-40B4-BE49-F238E27FC236}">
                <a16:creationId xmlns:a16="http://schemas.microsoft.com/office/drawing/2014/main" id="{6645321A-58EA-4718-B608-D814B1F78A2A}"/>
              </a:ext>
            </a:extLst>
          </p:cNvPr>
          <p:cNvSpPr>
            <a:spLocks noGrp="1"/>
          </p:cNvSpPr>
          <p:nvPr>
            <p:ph type="title"/>
          </p:nvPr>
        </p:nvSpPr>
        <p:spPr>
          <a:xfrm>
            <a:off x="4965430" y="629268"/>
            <a:ext cx="6586491" cy="1286160"/>
          </a:xfrm>
        </p:spPr>
        <p:txBody>
          <a:bodyPr vert="horz" lIns="91440" tIns="45720" rIns="91440" bIns="45720" rtlCol="0" anchor="b">
            <a:normAutofit/>
          </a:bodyPr>
          <a:lstStyle/>
          <a:p>
            <a:pPr algn="l"/>
            <a:r>
              <a:rPr lang="en-US" dirty="0">
                <a:solidFill>
                  <a:schemeClr val="tx1"/>
                </a:solidFill>
              </a:rPr>
              <a:t>Syringes: Length</a:t>
            </a:r>
          </a:p>
        </p:txBody>
      </p:sp>
      <p:sp>
        <p:nvSpPr>
          <p:cNvPr id="7" name="Text Placeholder 6">
            <a:extLst>
              <a:ext uri="{FF2B5EF4-FFF2-40B4-BE49-F238E27FC236}">
                <a16:creationId xmlns:a16="http://schemas.microsoft.com/office/drawing/2014/main" id="{A8B61DFC-B345-4FBE-9104-BA6303F96DD4}"/>
              </a:ext>
            </a:extLst>
          </p:cNvPr>
          <p:cNvSpPr>
            <a:spLocks noGrp="1"/>
          </p:cNvSpPr>
          <p:nvPr>
            <p:ph type="body" sz="half" idx="2"/>
          </p:nvPr>
        </p:nvSpPr>
        <p:spPr>
          <a:xfrm>
            <a:off x="5275697" y="2555785"/>
            <a:ext cx="6586489" cy="3785419"/>
          </a:xfrm>
        </p:spPr>
        <p:txBody>
          <a:bodyPr vert="horz" lIns="91440" tIns="45720" rIns="91440" bIns="45720" rtlCol="0">
            <a:normAutofit/>
          </a:bodyPr>
          <a:lstStyle/>
          <a:p>
            <a:pPr marL="285750" indent="-228600">
              <a:buFont typeface="Arial" panose="020B0604020202020204" pitchFamily="34" charset="0"/>
              <a:buChar char="•"/>
            </a:pPr>
            <a:r>
              <a:rPr lang="en-US" sz="2000" dirty="0">
                <a:latin typeface="+mn-lt"/>
              </a:rPr>
              <a:t>Intravenous</a:t>
            </a:r>
          </a:p>
          <a:p>
            <a:pPr marL="742950" lvl="1" indent="-228600">
              <a:buFont typeface="Arial" panose="020B0604020202020204" pitchFamily="34" charset="0"/>
              <a:buChar char="•"/>
            </a:pPr>
            <a:r>
              <a:rPr lang="en-US" sz="2000" dirty="0"/>
              <a:t>½  inch = 12.7 mm</a:t>
            </a:r>
          </a:p>
          <a:p>
            <a:pPr marL="742950" lvl="1" indent="-228600">
              <a:buFont typeface="Arial" panose="020B0604020202020204" pitchFamily="34" charset="0"/>
              <a:buChar char="•"/>
            </a:pPr>
            <a:r>
              <a:rPr lang="en-US" sz="2000" dirty="0"/>
              <a:t>5/16 inch = 8 mm</a:t>
            </a:r>
          </a:p>
          <a:p>
            <a:pPr marL="742950" lvl="1" indent="-228600">
              <a:buFont typeface="Arial" panose="020B0604020202020204" pitchFamily="34" charset="0"/>
              <a:buChar char="•"/>
            </a:pPr>
            <a:r>
              <a:rPr lang="en-US" sz="2000" dirty="0"/>
              <a:t>Less commonly, ⅝ inch needles</a:t>
            </a:r>
          </a:p>
          <a:p>
            <a:pPr marL="285750" indent="-228600">
              <a:buFont typeface="Arial" panose="020B0604020202020204" pitchFamily="34" charset="0"/>
              <a:buChar char="•"/>
            </a:pPr>
            <a:r>
              <a:rPr lang="en-US" sz="2000" dirty="0">
                <a:latin typeface="+mn-lt"/>
              </a:rPr>
              <a:t>Intramuscular </a:t>
            </a:r>
          </a:p>
          <a:p>
            <a:pPr marL="742950" lvl="1" indent="-228600">
              <a:buFont typeface="Arial" panose="020B0604020202020204" pitchFamily="34" charset="0"/>
              <a:buChar char="•"/>
            </a:pPr>
            <a:r>
              <a:rPr lang="en-US" sz="2000" dirty="0"/>
              <a:t>1 ½ inches</a:t>
            </a:r>
          </a:p>
          <a:p>
            <a:pPr marL="285750" indent="-228600">
              <a:buFont typeface="Arial" panose="020B0604020202020204" pitchFamily="34" charset="0"/>
              <a:buChar char="•"/>
            </a:pPr>
            <a:r>
              <a:rPr lang="en-US" sz="2000" dirty="0">
                <a:latin typeface="+mn-lt"/>
              </a:rPr>
              <a:t>Learn what language is used in your communities</a:t>
            </a:r>
          </a:p>
          <a:p>
            <a:pPr marL="742950" lvl="1" indent="-228600">
              <a:buFont typeface="Arial" panose="020B0604020202020204" pitchFamily="34" charset="0"/>
              <a:buChar char="•"/>
            </a:pPr>
            <a:r>
              <a:rPr lang="en-US" sz="2000" dirty="0"/>
              <a:t>short or long tips</a:t>
            </a:r>
          </a:p>
        </p:txBody>
      </p:sp>
      <p:cxnSp>
        <p:nvCxnSpPr>
          <p:cNvPr id="24" name="Straight Connector 2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4FFB4"/>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FFB8963E-AD10-4960-88B5-083F44810B95}"/>
              </a:ext>
            </a:extLst>
          </p:cNvPr>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spcAft>
                <a:spcPts val="600"/>
              </a:spcAft>
              <a:defRPr/>
            </a:pPr>
            <a:fld id="{DB15D044-B35F-4A77-B573-9EB4C86BF88C}" type="slidenum">
              <a:rPr lang="en-US">
                <a:solidFill>
                  <a:prstClr val="black">
                    <a:tint val="75000"/>
                  </a:prstClr>
                </a:solidFill>
                <a:latin typeface="Calibri" panose="020F0502020204030204"/>
              </a:rPr>
              <a:pPr>
                <a:spcAft>
                  <a:spcPts val="600"/>
                </a:spcAft>
                <a:defRPr/>
              </a:pPr>
              <a:t>8</a:t>
            </a:fld>
            <a:endParaRPr lang="en-US" dirty="0">
              <a:solidFill>
                <a:prstClr val="black">
                  <a:tint val="75000"/>
                </a:prstClr>
              </a:solidFill>
              <a:latin typeface="Calibri" panose="020F0502020204030204"/>
            </a:endParaRPr>
          </a:p>
        </p:txBody>
      </p:sp>
      <p:sp>
        <p:nvSpPr>
          <p:cNvPr id="8" name="Oval 7">
            <a:extLst>
              <a:ext uri="{FF2B5EF4-FFF2-40B4-BE49-F238E27FC236}">
                <a16:creationId xmlns:a16="http://schemas.microsoft.com/office/drawing/2014/main" id="{432BE032-459D-4807-91D3-194B8B87A335}"/>
              </a:ext>
            </a:extLst>
          </p:cNvPr>
          <p:cNvSpPr/>
          <p:nvPr/>
        </p:nvSpPr>
        <p:spPr>
          <a:xfrm>
            <a:off x="10659212" y="4667397"/>
            <a:ext cx="1503541" cy="1465183"/>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79918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B8963E-AD10-4960-88B5-083F44810B95}"/>
              </a:ext>
            </a:extLst>
          </p:cNvPr>
          <p:cNvSpPr>
            <a:spLocks noGrp="1"/>
          </p:cNvSpPr>
          <p:nvPr>
            <p:ph type="sldNum" sz="quarter" idx="12"/>
          </p:nvPr>
        </p:nvSpPr>
        <p:spPr/>
        <p:txBody>
          <a:bodyPr/>
          <a:lstStyle/>
          <a:p>
            <a:fld id="{DB15D044-B35F-4A77-B573-9EB4C86BF88C}" type="slidenum">
              <a:rPr lang="en-US" smtClean="0"/>
              <a:t>9</a:t>
            </a:fld>
            <a:endParaRPr lang="en-US" dirty="0"/>
          </a:p>
        </p:txBody>
      </p:sp>
      <p:sp>
        <p:nvSpPr>
          <p:cNvPr id="7" name="Text Placeholder 6">
            <a:extLst>
              <a:ext uri="{FF2B5EF4-FFF2-40B4-BE49-F238E27FC236}">
                <a16:creationId xmlns:a16="http://schemas.microsoft.com/office/drawing/2014/main" id="{A8B61DFC-B345-4FBE-9104-BA6303F96DD4}"/>
              </a:ext>
            </a:extLst>
          </p:cNvPr>
          <p:cNvSpPr>
            <a:spLocks noGrp="1"/>
          </p:cNvSpPr>
          <p:nvPr>
            <p:ph type="body" sz="half" idx="2"/>
          </p:nvPr>
        </p:nvSpPr>
        <p:spPr>
          <a:xfrm>
            <a:off x="0" y="1341577"/>
            <a:ext cx="5981717" cy="4432074"/>
          </a:xfrm>
        </p:spPr>
        <p:txBody>
          <a:bodyPr>
            <a:normAutofit fontScale="92500" lnSpcReduction="10000"/>
          </a:bodyPr>
          <a:lstStyle/>
          <a:p>
            <a:pPr marL="1143000" lvl="2" indent="-228600" fontAlgn="base">
              <a:spcBef>
                <a:spcPts val="0"/>
              </a:spcBef>
              <a:spcAft>
                <a:spcPts val="800"/>
              </a:spcAft>
              <a:buFont typeface="Arial" panose="020B0604020202020204" pitchFamily="34" charset="0"/>
              <a:buChar char="•"/>
            </a:pPr>
            <a:r>
              <a:rPr lang="en-US" sz="2800" dirty="0">
                <a:solidFill>
                  <a:srgbClr val="000000"/>
                </a:solidFill>
                <a:latin typeface="+mj-lt"/>
              </a:rPr>
              <a:t>Gauge is the circumference (size around) of a needle point</a:t>
            </a:r>
          </a:p>
          <a:p>
            <a:pPr marL="1143000" lvl="2" indent="-228600" fontAlgn="base">
              <a:spcBef>
                <a:spcPts val="0"/>
              </a:spcBef>
              <a:spcAft>
                <a:spcPts val="800"/>
              </a:spcAft>
              <a:buFont typeface="Arial" panose="020B0604020202020204" pitchFamily="34" charset="0"/>
              <a:buChar char="•"/>
            </a:pPr>
            <a:r>
              <a:rPr lang="en-US" sz="2800" dirty="0">
                <a:solidFill>
                  <a:srgbClr val="000000"/>
                </a:solidFill>
                <a:latin typeface="+mj-lt"/>
              </a:rPr>
              <a:t>Differs according to: </a:t>
            </a:r>
          </a:p>
          <a:p>
            <a:pPr marL="1600200" lvl="3" indent="-228600" fontAlgn="base">
              <a:spcBef>
                <a:spcPts val="0"/>
              </a:spcBef>
              <a:spcAft>
                <a:spcPts val="800"/>
              </a:spcAft>
              <a:buFont typeface="Arial" panose="020B0604020202020204" pitchFamily="34" charset="0"/>
              <a:buChar char="•"/>
            </a:pPr>
            <a:r>
              <a:rPr lang="en-US" sz="2800" dirty="0">
                <a:solidFill>
                  <a:srgbClr val="000000"/>
                </a:solidFill>
                <a:latin typeface="+mj-lt"/>
              </a:rPr>
              <a:t>Viscosity or “thickness” of blood and fluid being injected</a:t>
            </a:r>
          </a:p>
          <a:p>
            <a:pPr marL="1600200" lvl="3" indent="-228600" fontAlgn="base">
              <a:spcBef>
                <a:spcPts val="0"/>
              </a:spcBef>
              <a:spcAft>
                <a:spcPts val="800"/>
              </a:spcAft>
              <a:buFont typeface="Arial" panose="020B0604020202020204" pitchFamily="34" charset="0"/>
              <a:buChar char="•"/>
            </a:pPr>
            <a:r>
              <a:rPr lang="en-US" sz="2800" dirty="0">
                <a:solidFill>
                  <a:srgbClr val="000000"/>
                </a:solidFill>
                <a:latin typeface="+mj-lt"/>
              </a:rPr>
              <a:t>The size circumference (around of) the vein</a:t>
            </a:r>
          </a:p>
          <a:p>
            <a:pPr marL="1143000" lvl="2" indent="-228600" fontAlgn="base">
              <a:spcBef>
                <a:spcPts val="0"/>
              </a:spcBef>
              <a:spcAft>
                <a:spcPts val="800"/>
              </a:spcAft>
              <a:buFont typeface="Arial" panose="020B0604020202020204" pitchFamily="34" charset="0"/>
              <a:buChar char="•"/>
            </a:pPr>
            <a:r>
              <a:rPr lang="en-US" sz="2800" dirty="0">
                <a:solidFill>
                  <a:srgbClr val="000000"/>
                </a:solidFill>
                <a:latin typeface="+mj-lt"/>
              </a:rPr>
              <a:t>Common IV sizes are 27g, 28g, 29g, 30g, and 31g</a:t>
            </a:r>
          </a:p>
          <a:p>
            <a:pPr marL="1143000" lvl="2" indent="-228600" fontAlgn="base">
              <a:spcBef>
                <a:spcPts val="0"/>
              </a:spcBef>
              <a:spcAft>
                <a:spcPts val="800"/>
              </a:spcAft>
              <a:buFont typeface="Arial" panose="020B0604020202020204" pitchFamily="34" charset="0"/>
              <a:buChar char="•"/>
            </a:pPr>
            <a:r>
              <a:rPr lang="en-US" sz="2800" dirty="0">
                <a:solidFill>
                  <a:srgbClr val="000000"/>
                </a:solidFill>
                <a:latin typeface="+mj-lt"/>
              </a:rPr>
              <a:t>Common intramuscular are 18g, 20g, 22g</a:t>
            </a:r>
          </a:p>
        </p:txBody>
      </p:sp>
      <p:sp>
        <p:nvSpPr>
          <p:cNvPr id="6" name="Title 5">
            <a:extLst>
              <a:ext uri="{FF2B5EF4-FFF2-40B4-BE49-F238E27FC236}">
                <a16:creationId xmlns:a16="http://schemas.microsoft.com/office/drawing/2014/main" id="{6645321A-58EA-4718-B608-D814B1F78A2A}"/>
              </a:ext>
            </a:extLst>
          </p:cNvPr>
          <p:cNvSpPr>
            <a:spLocks noGrp="1"/>
          </p:cNvSpPr>
          <p:nvPr>
            <p:ph type="title"/>
          </p:nvPr>
        </p:nvSpPr>
        <p:spPr/>
        <p:txBody>
          <a:bodyPr>
            <a:normAutofit fontScale="90000"/>
          </a:bodyPr>
          <a:lstStyle/>
          <a:p>
            <a:r>
              <a:rPr lang="en-US" dirty="0"/>
              <a:t>Syringes: Gauge</a:t>
            </a:r>
          </a:p>
        </p:txBody>
      </p:sp>
      <p:sp>
        <p:nvSpPr>
          <p:cNvPr id="8" name="Oval 7">
            <a:extLst>
              <a:ext uri="{FF2B5EF4-FFF2-40B4-BE49-F238E27FC236}">
                <a16:creationId xmlns:a16="http://schemas.microsoft.com/office/drawing/2014/main" id="{AB0F87FA-E3AB-4029-B23C-C59F73B44150}"/>
              </a:ext>
            </a:extLst>
          </p:cNvPr>
          <p:cNvSpPr/>
          <p:nvPr/>
        </p:nvSpPr>
        <p:spPr>
          <a:xfrm>
            <a:off x="10644157" y="4694416"/>
            <a:ext cx="1503541" cy="146518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3" name="Picture 2" descr="Image result for needle gauge sizes for injections">
            <a:extLst>
              <a:ext uri="{FF2B5EF4-FFF2-40B4-BE49-F238E27FC236}">
                <a16:creationId xmlns:a16="http://schemas.microsoft.com/office/drawing/2014/main" id="{B5C8B182-7EF6-4D96-821D-817AEA51AFDF}"/>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15272" b="25503"/>
          <a:stretch/>
        </p:blipFill>
        <p:spPr bwMode="auto">
          <a:xfrm>
            <a:off x="5981717" y="1547034"/>
            <a:ext cx="5314301" cy="314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3095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C4FC7623AF6C4BB343DF906F871D68" ma:contentTypeVersion="16" ma:contentTypeDescription="Create a new document." ma:contentTypeScope="" ma:versionID="aece211850c14f42a40fa3711efe2ce6">
  <xsd:schema xmlns:xsd="http://www.w3.org/2001/XMLSchema" xmlns:xs="http://www.w3.org/2001/XMLSchema" xmlns:p="http://schemas.microsoft.com/office/2006/metadata/properties" xmlns:ns2="95034a0c-b3b4-46f3-b50f-033e5eedcbd1" xmlns:ns3="ad82ae81-ee64-4f74-b6b8-25437747f770" targetNamespace="http://schemas.microsoft.com/office/2006/metadata/properties" ma:root="true" ma:fieldsID="648d7f4967a8b86089502f3591830594" ns2:_="" ns3:_="">
    <xsd:import namespace="95034a0c-b3b4-46f3-b50f-033e5eedcbd1"/>
    <xsd:import namespace="ad82ae81-ee64-4f74-b6b8-25437747f7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034a0c-b3b4-46f3-b50f-033e5eedcbd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4217765-899c-466a-aba3-3cb31eab8f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d82ae81-ee64-4f74-b6b8-25437747f77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489cdc1-c65e-4d23-94ca-a5d9be8361bb}" ma:internalName="TaxCatchAll" ma:showField="CatchAllData" ma:web="ad82ae81-ee64-4f74-b6b8-25437747f7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5034a0c-b3b4-46f3-b50f-033e5eedcbd1">
      <Terms xmlns="http://schemas.microsoft.com/office/infopath/2007/PartnerControls"/>
    </lcf76f155ced4ddcb4097134ff3c332f>
    <TaxCatchAll xmlns="ad82ae81-ee64-4f74-b6b8-25437747f770" xsi:nil="true"/>
  </documentManagement>
</p:properties>
</file>

<file path=customXml/itemProps1.xml><?xml version="1.0" encoding="utf-8"?>
<ds:datastoreItem xmlns:ds="http://schemas.openxmlformats.org/officeDocument/2006/customXml" ds:itemID="{E0CF4AAD-D067-4B8E-8173-EC7A0E7B90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034a0c-b3b4-46f3-b50f-033e5eedcbd1"/>
    <ds:schemaRef ds:uri="ad82ae81-ee64-4f74-b6b8-25437747f7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BF9B1A-D7FD-4D28-B86B-F328031BBFB3}">
  <ds:schemaRefs>
    <ds:schemaRef ds:uri="http://schemas.microsoft.com/sharepoint/v3/contenttype/forms"/>
  </ds:schemaRefs>
</ds:datastoreItem>
</file>

<file path=customXml/itemProps3.xml><?xml version="1.0" encoding="utf-8"?>
<ds:datastoreItem xmlns:ds="http://schemas.openxmlformats.org/officeDocument/2006/customXml" ds:itemID="{72A6A75E-F323-4AEF-BA4D-902EA541A1D4}">
  <ds:schemaRefs>
    <ds:schemaRef ds:uri="http://purl.org/dc/elements/1.1/"/>
    <ds:schemaRef ds:uri="http://schemas.microsoft.com/office/2006/documentManagement/types"/>
    <ds:schemaRef ds:uri="http://purl.org/dc/terms/"/>
    <ds:schemaRef ds:uri="http://schemas.microsoft.com/office/2006/metadata/properties"/>
    <ds:schemaRef ds:uri="http://purl.org/dc/dcmitype/"/>
    <ds:schemaRef ds:uri="http://www.w3.org/XML/1998/namespace"/>
    <ds:schemaRef ds:uri="http://schemas.microsoft.com/office/infopath/2007/PartnerControls"/>
    <ds:schemaRef ds:uri="http://schemas.openxmlformats.org/package/2006/metadata/core-properties"/>
    <ds:schemaRef ds:uri="f2dfd426-9353-4043-983d-1fd804b71c7f"/>
    <ds:schemaRef ds:uri="95034a0c-b3b4-46f3-b50f-033e5eedcbd1"/>
    <ds:schemaRef ds:uri="ad82ae81-ee64-4f74-b6b8-25437747f770"/>
  </ds:schemaRefs>
</ds:datastoreItem>
</file>

<file path=docProps/app.xml><?xml version="1.0" encoding="utf-8"?>
<Properties xmlns="http://schemas.openxmlformats.org/officeDocument/2006/extended-properties" xmlns:vt="http://schemas.openxmlformats.org/officeDocument/2006/docPropsVTypes">
  <TotalTime>191</TotalTime>
  <Words>13774</Words>
  <Application>Microsoft Office PowerPoint</Application>
  <PresentationFormat>Widescreen</PresentationFormat>
  <Paragraphs>833</Paragraphs>
  <Slides>53</Slides>
  <Notes>49</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Materials for Syringe Services Programs A Guide for Staff &amp; Volunteers</vt:lpstr>
      <vt:lpstr>LEARNING OBJECTIVES</vt:lpstr>
      <vt:lpstr>Purpose</vt:lpstr>
      <vt:lpstr>Table of Contents</vt:lpstr>
      <vt:lpstr>Section One: Syringes</vt:lpstr>
      <vt:lpstr>Syringes: Type</vt:lpstr>
      <vt:lpstr>Syringes: Type</vt:lpstr>
      <vt:lpstr>Syringes: Length</vt:lpstr>
      <vt:lpstr>Syringes: Gauge</vt:lpstr>
      <vt:lpstr>Syringes: Gauge</vt:lpstr>
      <vt:lpstr>Syringes: Volume</vt:lpstr>
      <vt:lpstr>Syringes: Size Summary</vt:lpstr>
      <vt:lpstr>Syringes: Size Summary</vt:lpstr>
      <vt:lpstr>PowerPoint Presentation</vt:lpstr>
      <vt:lpstr>Syringes: Quantity</vt:lpstr>
      <vt:lpstr>Syringes: Quantity</vt:lpstr>
      <vt:lpstr>Syringes: Better Vein Care</vt:lpstr>
      <vt:lpstr>Syringes: Better Vein Care</vt:lpstr>
      <vt:lpstr>Section Two: Waste Collection</vt:lpstr>
      <vt:lpstr>Waste Collection</vt:lpstr>
      <vt:lpstr>Waste Collection</vt:lpstr>
      <vt:lpstr>Section Three: Materials used before, during, and after drug preparation</vt:lpstr>
      <vt:lpstr>Drug Checking </vt:lpstr>
      <vt:lpstr>Overdose Prevention</vt:lpstr>
      <vt:lpstr>Overdose Prevention</vt:lpstr>
      <vt:lpstr>Drug Preparation: Cookers</vt:lpstr>
      <vt:lpstr>Drug Preparation: Cookers</vt:lpstr>
      <vt:lpstr>Drug Preparation: Water</vt:lpstr>
      <vt:lpstr>Drug Preparation: Water</vt:lpstr>
      <vt:lpstr>Drug Preparation: Acidifier</vt:lpstr>
      <vt:lpstr>Drug Preparation: Acidifier</vt:lpstr>
      <vt:lpstr>Drug Preparation: Filters</vt:lpstr>
      <vt:lpstr>Drug Preparation: Filters</vt:lpstr>
      <vt:lpstr>Injection: Skin Cleaning</vt:lpstr>
      <vt:lpstr>Injection: Skin Cleaning</vt:lpstr>
      <vt:lpstr>Injection: Tourniquet</vt:lpstr>
      <vt:lpstr>Injection: Tourniquet</vt:lpstr>
      <vt:lpstr>Caring for Injection Sites: Gauze</vt:lpstr>
      <vt:lpstr>Caring for Injection Sites: Gauze</vt:lpstr>
      <vt:lpstr>Caring for Injection Sites: Ointment</vt:lpstr>
      <vt:lpstr>Caring for Injection Sites: Ointment</vt:lpstr>
      <vt:lpstr>Safer Sex</vt:lpstr>
      <vt:lpstr>Safer Sex</vt:lpstr>
      <vt:lpstr>Additional Resources: Safer Sex</vt:lpstr>
      <vt:lpstr>Section Four: Other Drug Routes of Administration</vt:lpstr>
      <vt:lpstr>Drug Routes of Administration</vt:lpstr>
      <vt:lpstr>Safer Smoking Kits</vt:lpstr>
      <vt:lpstr>Smoking</vt:lpstr>
      <vt:lpstr>Smoking: Safer Smoking Kits</vt:lpstr>
      <vt:lpstr>Rectal</vt:lpstr>
      <vt:lpstr>Nasal: Spray</vt:lpstr>
      <vt:lpstr>Nasal: Sniffing</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Materials for Syringe Services Programs A Guide for Staff &amp; Volunteers</dc:title>
  <dc:creator>Fuller, Nora M.</dc:creator>
  <cp:lastModifiedBy>Laura Pegram</cp:lastModifiedBy>
  <cp:revision>22</cp:revision>
  <dcterms:created xsi:type="dcterms:W3CDTF">2021-02-14T04:05:31Z</dcterms:created>
  <dcterms:modified xsi:type="dcterms:W3CDTF">2022-02-25T15:44:11Z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0x010100DBC4FC7623AF6C4BB343DF906F871D68</vt:lpwstr>
  </property>
</Properties>
</file>