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5A4_9E4AD40F.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 id="2147483747" r:id="rId5"/>
  </p:sldMasterIdLst>
  <p:notesMasterIdLst>
    <p:notesMasterId r:id="rId48"/>
  </p:notesMasterIdLst>
  <p:handoutMasterIdLst>
    <p:handoutMasterId r:id="rId49"/>
  </p:handoutMasterIdLst>
  <p:sldIdLst>
    <p:sldId id="1344" r:id="rId6"/>
    <p:sldId id="1431" r:id="rId7"/>
    <p:sldId id="298" r:id="rId8"/>
    <p:sldId id="305" r:id="rId9"/>
    <p:sldId id="306" r:id="rId10"/>
    <p:sldId id="1422" r:id="rId11"/>
    <p:sldId id="1423" r:id="rId12"/>
    <p:sldId id="1424" r:id="rId13"/>
    <p:sldId id="1443" r:id="rId14"/>
    <p:sldId id="1458" r:id="rId15"/>
    <p:sldId id="1444" r:id="rId16"/>
    <p:sldId id="1445" r:id="rId17"/>
    <p:sldId id="4412" r:id="rId18"/>
    <p:sldId id="271" r:id="rId19"/>
    <p:sldId id="4413" r:id="rId20"/>
    <p:sldId id="4414" r:id="rId21"/>
    <p:sldId id="4415" r:id="rId22"/>
    <p:sldId id="4416" r:id="rId23"/>
    <p:sldId id="1473" r:id="rId24"/>
    <p:sldId id="1456" r:id="rId25"/>
    <p:sldId id="1448" r:id="rId26"/>
    <p:sldId id="1483" r:id="rId27"/>
    <p:sldId id="1449" r:id="rId28"/>
    <p:sldId id="1451" r:id="rId29"/>
    <p:sldId id="4420" r:id="rId30"/>
    <p:sldId id="1430" r:id="rId31"/>
    <p:sldId id="1429" r:id="rId32"/>
    <p:sldId id="1436" r:id="rId33"/>
    <p:sldId id="1438" r:id="rId34"/>
    <p:sldId id="1439" r:id="rId35"/>
    <p:sldId id="1434" r:id="rId36"/>
    <p:sldId id="4411" r:id="rId37"/>
    <p:sldId id="1453" r:id="rId38"/>
    <p:sldId id="4417" r:id="rId39"/>
    <p:sldId id="1474" r:id="rId40"/>
    <p:sldId id="4418" r:id="rId41"/>
    <p:sldId id="1457" r:id="rId42"/>
    <p:sldId id="1454" r:id="rId43"/>
    <p:sldId id="4419" r:id="rId44"/>
    <p:sldId id="1475" r:id="rId45"/>
    <p:sldId id="1476" r:id="rId46"/>
    <p:sldId id="145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NASTAD" id="{D2F66ACF-96F7-4940-83C6-F28992DDF20F}">
          <p14:sldIdLst>
            <p14:sldId id="1344"/>
            <p14:sldId id="1431"/>
            <p14:sldId id="298"/>
            <p14:sldId id="305"/>
            <p14:sldId id="306"/>
            <p14:sldId id="1422"/>
            <p14:sldId id="1423"/>
            <p14:sldId id="1424"/>
            <p14:sldId id="1443"/>
            <p14:sldId id="1458"/>
            <p14:sldId id="1444"/>
            <p14:sldId id="1445"/>
            <p14:sldId id="4412"/>
            <p14:sldId id="271"/>
            <p14:sldId id="4413"/>
            <p14:sldId id="4414"/>
            <p14:sldId id="4415"/>
            <p14:sldId id="4416"/>
          </p14:sldIdLst>
        </p14:section>
        <p14:section name="Day 1 Wrap Up" id="{EEA09720-6FDF-42D2-BDFB-7A6C09E454F0}">
          <p14:sldIdLst>
            <p14:sldId id="1473"/>
            <p14:sldId id="1456"/>
          </p14:sldIdLst>
        </p14:section>
        <p14:section name="Intro Day 2" id="{A9DB94EC-BAD1-427B-97DB-989B7A9B7F56}">
          <p14:sldIdLst>
            <p14:sldId id="1448"/>
            <p14:sldId id="1483"/>
            <p14:sldId id="1449"/>
            <p14:sldId id="1451"/>
            <p14:sldId id="4420"/>
          </p14:sldIdLst>
        </p14:section>
        <p14:section name="Panel Discussion" id="{7C452CAC-CF68-4B13-AA28-BAFEF95E7F9D}">
          <p14:sldIdLst>
            <p14:sldId id="1430"/>
            <p14:sldId id="1429"/>
            <p14:sldId id="1436"/>
          </p14:sldIdLst>
        </p14:section>
        <p14:section name="Tabletop Activity Instructions and Scenarios" id="{7A92324E-1AD3-4654-90C2-521BED27F850}">
          <p14:sldIdLst>
            <p14:sldId id="1438"/>
            <p14:sldId id="1439"/>
            <p14:sldId id="1434"/>
            <p14:sldId id="4411"/>
            <p14:sldId id="1453"/>
            <p14:sldId id="4417"/>
            <p14:sldId id="1474"/>
            <p14:sldId id="4418"/>
            <p14:sldId id="1457"/>
            <p14:sldId id="1454"/>
            <p14:sldId id="4419"/>
            <p14:sldId id="1475"/>
            <p14:sldId id="1476"/>
            <p14:sldId id="14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AC63D-E710-A47A-53E0-1D56A7B45DA5}" name="Guest User" initials="GU" userId="S::urn:spo:anon#17274b524e19d7cc6649e4da3fa9b3c57042642d4c62f809482be686464f6bb7::" providerId="AD"/>
  <p188:author id="{94DEF85D-8BA9-7747-48A4-86EA3DAEF3EB}" name="Nicole Elinoff" initials="NE" userId="S::nelinoff@nastad.org::2bbb5058-bb37-44f2-aefd-cb800fb777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urran, Kathryn (CDC/DDID/NCHHSTP/DHPSE)" initials="C(" lastIdx="8" clrIdx="6">
    <p:extLst>
      <p:ext uri="{19B8F6BF-5375-455C-9EA6-DF929625EA0E}">
        <p15:presenceInfo xmlns:p15="http://schemas.microsoft.com/office/powerpoint/2012/main" userId="S::ydh9@cdc.gov::e5c78710-c21d-4d52-ae63-8a698d3eb1a1" providerId="AD"/>
      </p:ext>
    </p:extLst>
  </p:cmAuthor>
  <p:cmAuthor id="1" name="Nicole Elinoff" initials="NE" lastIdx="19" clrIdx="0">
    <p:extLst>
      <p:ext uri="{19B8F6BF-5375-455C-9EA6-DF929625EA0E}">
        <p15:presenceInfo xmlns:p15="http://schemas.microsoft.com/office/powerpoint/2012/main" userId="S::nelinoff@nastad.org::2bbb5058-bb37-44f2-aefd-cb800fb77760" providerId="AD"/>
      </p:ext>
    </p:extLst>
  </p:cmAuthor>
  <p:cmAuthor id="8" name="Hall, Grace (Chela) (CDC/DDID/NCHHSTP/DHPIRS)" initials="HG((" lastIdx="16" clrIdx="7">
    <p:extLst>
      <p:ext uri="{19B8F6BF-5375-455C-9EA6-DF929625EA0E}">
        <p15:presenceInfo xmlns:p15="http://schemas.microsoft.com/office/powerpoint/2012/main" userId="S::glh6@cdc.gov::b6d9b03e-2b36-4634-8a3a-589a30d51bbe" providerId="AD"/>
      </p:ext>
    </p:extLst>
  </p:cmAuthor>
  <p:cmAuthor id="2" name="Erin Bascom" initials="EB" lastIdx="43" clrIdx="1">
    <p:extLst>
      <p:ext uri="{19B8F6BF-5375-455C-9EA6-DF929625EA0E}">
        <p15:presenceInfo xmlns:p15="http://schemas.microsoft.com/office/powerpoint/2012/main" userId="S::ebascom@nastad.org::19b7ee40-08ad-42af-bf91-fec0d68e680b" providerId="AD"/>
      </p:ext>
    </p:extLst>
  </p:cmAuthor>
  <p:cmAuthor id="9" name="Collins, Charles (CDC/DDID/NCHHSTP/DHPIRS)" initials="CC(" lastIdx="1" clrIdx="8">
    <p:extLst>
      <p:ext uri="{19B8F6BF-5375-455C-9EA6-DF929625EA0E}">
        <p15:presenceInfo xmlns:p15="http://schemas.microsoft.com/office/powerpoint/2012/main" userId="S::cwc4@cdc.gov::3eb18383-a207-4fdc-8105-5c42886d7f4d" providerId="AD"/>
      </p:ext>
    </p:extLst>
  </p:cmAuthor>
  <p:cmAuthor id="3" name="Eve Mokotoff" initials="EM" lastIdx="23" clrIdx="2">
    <p:extLst>
      <p:ext uri="{19B8F6BF-5375-455C-9EA6-DF929625EA0E}">
        <p15:presenceInfo xmlns:p15="http://schemas.microsoft.com/office/powerpoint/2012/main" userId="7358aef4bc5b3f9d" providerId="Windows Live"/>
      </p:ext>
    </p:extLst>
  </p:cmAuthor>
  <p:cmAuthor id="10" name="McNaghten, A.D. (CDC/DDID/NCHHSTP/DHPIRS)" initials="MA(" lastIdx="4" clrIdx="9">
    <p:extLst>
      <p:ext uri="{19B8F6BF-5375-455C-9EA6-DF929625EA0E}">
        <p15:presenceInfo xmlns:p15="http://schemas.microsoft.com/office/powerpoint/2012/main" userId="S::aom5@cdc.gov::a50c1cd6-0c34-4099-a5eb-546ed7e6305a" providerId="AD"/>
      </p:ext>
    </p:extLst>
  </p:cmAuthor>
  <p:cmAuthor id="4" name="Eve Mokotoff" initials="EM [2]" lastIdx="18" clrIdx="3">
    <p:extLst>
      <p:ext uri="{19B8F6BF-5375-455C-9EA6-DF929625EA0E}">
        <p15:presenceInfo xmlns:p15="http://schemas.microsoft.com/office/powerpoint/2012/main" userId="S::emokotoff_gmail.com#ext#@nastad.org::0e0e4b4a-a652-4831-955a-b9365adcc2e7" providerId="AD"/>
      </p:ext>
    </p:extLst>
  </p:cmAuthor>
  <p:cmAuthor id="11" name="Eve Mokotoff" initials="EM [3]" lastIdx="21" clrIdx="10">
    <p:extLst>
      <p:ext uri="{19B8F6BF-5375-455C-9EA6-DF929625EA0E}">
        <p15:presenceInfo xmlns:p15="http://schemas.microsoft.com/office/powerpoint/2012/main" userId="Eve Mokotoff" providerId="None"/>
      </p:ext>
    </p:extLst>
  </p:cmAuthor>
  <p:cmAuthor id="5" name="Carnes, Neal (CDC/DDID/NCHHSTP/DHPIRS)" initials="CN(" lastIdx="19" clrIdx="4">
    <p:extLst>
      <p:ext uri="{19B8F6BF-5375-455C-9EA6-DF929625EA0E}">
        <p15:presenceInfo xmlns:p15="http://schemas.microsoft.com/office/powerpoint/2012/main" userId="S::mwi2@cdc.gov::7efd7502-f958-44b6-a5fe-22f822bd5cd3" providerId="AD"/>
      </p:ext>
    </p:extLst>
  </p:cmAuthor>
  <p:cmAuthor id="12" name="Guest User" initials="GU" lastIdx="2" clrIdx="11">
    <p:extLst>
      <p:ext uri="{19B8F6BF-5375-455C-9EA6-DF929625EA0E}">
        <p15:presenceInfo xmlns:p15="http://schemas.microsoft.com/office/powerpoint/2012/main" userId="S::urn:spo:anon#e8ef7f8e49fb7144d2bc635c4674aac4616ce7180babe7d339943f368d50fd0b::" providerId="AD"/>
      </p:ext>
    </p:extLst>
  </p:cmAuthor>
  <p:cmAuthor id="6" name="Watson, Meg (CDC/DDID/NCHHSTP/DHPSE)" initials="WM(" lastIdx="16" clrIdx="5">
    <p:extLst>
      <p:ext uri="{19B8F6BF-5375-455C-9EA6-DF929625EA0E}">
        <p15:presenceInfo xmlns:p15="http://schemas.microsoft.com/office/powerpoint/2012/main" userId="S::eze5@cdc.gov::86534de2-64a6-47c0-a63e-9817cb98b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69B"/>
    <a:srgbClr val="68D2F2"/>
    <a:srgbClr val="F5EEE4"/>
    <a:srgbClr val="FFCC11"/>
    <a:srgbClr val="ACE8DC"/>
    <a:srgbClr val="4DC0AC"/>
    <a:srgbClr val="008BC3"/>
    <a:srgbClr val="E9564D"/>
    <a:srgbClr val="008FC5"/>
    <a:srgbClr val="F0E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95" autoAdjust="0"/>
    <p:restoredTop sz="74170" autoAdjust="0"/>
  </p:normalViewPr>
  <p:slideViewPr>
    <p:cSldViewPr snapToGrid="0">
      <p:cViewPr varScale="1">
        <p:scale>
          <a:sx n="49" d="100"/>
          <a:sy n="49" d="100"/>
        </p:scale>
        <p:origin x="80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Elinoff" userId="2bbb5058-bb37-44f2-aefd-cb800fb77760" providerId="ADAL" clId="{16E77DB8-8B96-48D9-8D9D-7537CF5553DB}"/>
    <pc:docChg chg="">
      <pc:chgData name="Nicole Elinoff" userId="2bbb5058-bb37-44f2-aefd-cb800fb77760" providerId="ADAL" clId="{16E77DB8-8B96-48D9-8D9D-7537CF5553DB}" dt="2022-01-14T16:15:41.026" v="4"/>
      <pc:docMkLst>
        <pc:docMk/>
      </pc:docMkLst>
      <pc:sldChg chg="delCm">
        <pc:chgData name="Nicole Elinoff" userId="2bbb5058-bb37-44f2-aefd-cb800fb77760" providerId="ADAL" clId="{16E77DB8-8B96-48D9-8D9D-7537CF5553DB}" dt="2022-01-14T16:15:41.026" v="4"/>
        <pc:sldMkLst>
          <pc:docMk/>
          <pc:sldMk cId="3052937325" sldId="271"/>
        </pc:sldMkLst>
      </pc:sldChg>
      <pc:sldChg chg="delCm">
        <pc:chgData name="Nicole Elinoff" userId="2bbb5058-bb37-44f2-aefd-cb800fb77760" providerId="ADAL" clId="{16E77DB8-8B96-48D9-8D9D-7537CF5553DB}" dt="2022-01-14T16:15:15.728" v="1"/>
        <pc:sldMkLst>
          <pc:docMk/>
          <pc:sldMk cId="2734600760" sldId="298"/>
        </pc:sldMkLst>
      </pc:sldChg>
      <pc:sldChg chg="delCm">
        <pc:chgData name="Nicole Elinoff" userId="2bbb5058-bb37-44f2-aefd-cb800fb77760" providerId="ADAL" clId="{16E77DB8-8B96-48D9-8D9D-7537CF5553DB}" dt="2022-01-14T16:15:28.312" v="2"/>
        <pc:sldMkLst>
          <pc:docMk/>
          <pc:sldMk cId="353928511" sldId="306"/>
        </pc:sldMkLst>
      </pc:sldChg>
      <pc:sldChg chg="delCm">
        <pc:chgData name="Nicole Elinoff" userId="2bbb5058-bb37-44f2-aefd-cb800fb77760" providerId="ADAL" clId="{16E77DB8-8B96-48D9-8D9D-7537CF5553DB}" dt="2022-01-14T16:15:05.173" v="0"/>
        <pc:sldMkLst>
          <pc:docMk/>
          <pc:sldMk cId="924251069" sldId="1344"/>
        </pc:sldMkLst>
      </pc:sldChg>
      <pc:sldChg chg="delCm">
        <pc:chgData name="Nicole Elinoff" userId="2bbb5058-bb37-44f2-aefd-cb800fb77760" providerId="ADAL" clId="{16E77DB8-8B96-48D9-8D9D-7537CF5553DB}" dt="2022-01-14T16:15:33.651" v="3"/>
        <pc:sldMkLst>
          <pc:docMk/>
          <pc:sldMk cId="2223270140" sldId="1422"/>
        </pc:sldMkLst>
      </pc:sldChg>
    </pc:docChg>
  </pc:docChgLst>
</pc:chgInfo>
</file>

<file path=ppt/comments/modernComment_5A4_9E4AD40F.xml><?xml version="1.0" encoding="utf-8"?>
<p188:cmLst xmlns:a="http://schemas.openxmlformats.org/drawingml/2006/main" xmlns:r="http://schemas.openxmlformats.org/officeDocument/2006/relationships" xmlns:p188="http://schemas.microsoft.com/office/powerpoint/2018/8/main">
  <p188:cm id="{570B3507-A887-4CF4-8689-F4F1C5B852D0}" authorId="{CF8AC63D-E710-A47A-53E0-1D56A7B45DA5}" status="resolved" created="2022-01-11T17:35:29.779">
    <ac:deMkLst xmlns:ac="http://schemas.microsoft.com/office/drawing/2013/main/command">
      <pc:docMk xmlns:pc="http://schemas.microsoft.com/office/powerpoint/2013/main/command"/>
      <pc:sldMk xmlns:pc="http://schemas.microsoft.com/office/powerpoint/2013/main/command" cId="2655704079" sldId="1444"/>
      <ac:spMk id="2" creationId="{DD9ABB89-4545-4A5B-994A-D698BEF89A43}"/>
    </ac:deMkLst>
    <p188:replyLst>
      <p188:reply id="{C7082F92-9F8E-43BB-ACF8-C9B57C2F74CF}" authorId="{94DEF85D-8BA9-7747-48A4-86EA3DAEF3EB}" created="2022-01-11T18:43:25.271">
        <p188:txBody>
          <a:bodyPr/>
          <a:lstStyle/>
          <a:p>
            <a:r>
              <a:rPr lang="en-US"/>
              <a:t>Yes</a:t>
            </a:r>
          </a:p>
        </p188:txBody>
      </p188:reply>
    </p188:replyLst>
    <p188:txBody>
      <a:bodyPr/>
      <a:lstStyle/>
      <a:p>
        <a:r>
          <a:rPr lang="en-US"/>
          <a:t>For Nicole - do we want to remove Baton Rouge from here and just have it be [Jurisdiction's EHE Plan]? And include URLs for the publicly-available info in the notes section?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5D4082-AE8C-4507-A641-D29CFF98CEA4}" type="datetimeFigureOut">
              <a:rPr lang="en-US" smtClean="0"/>
              <a:t>1/14/2022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20D3C8-AC7D-47EC-96E2-30B873284CEC}" type="slidenum">
              <a:rPr lang="en-US" smtClean="0"/>
              <a:t>‹#›</a:t>
            </a:fld>
            <a:endParaRPr lang="en-US"/>
          </a:p>
        </p:txBody>
      </p:sp>
    </p:spTree>
    <p:extLst>
      <p:ext uri="{BB962C8B-B14F-4D97-AF65-F5344CB8AC3E}">
        <p14:creationId xmlns:p14="http://schemas.microsoft.com/office/powerpoint/2010/main" val="247667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9381A-B402-4F2A-B43D-09EC3C10760C}"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10376-4FB3-4079-A926-CD40E1E62342}" type="slidenum">
              <a:rPr lang="en-US" smtClean="0"/>
              <a:t>‹#›</a:t>
            </a:fld>
            <a:endParaRPr lang="en-US"/>
          </a:p>
        </p:txBody>
      </p:sp>
    </p:spTree>
    <p:extLst>
      <p:ext uri="{BB962C8B-B14F-4D97-AF65-F5344CB8AC3E}">
        <p14:creationId xmlns:p14="http://schemas.microsoft.com/office/powerpoint/2010/main" val="409734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210376-4FB3-4079-A926-CD40E1E62342}" type="slidenum">
              <a:rPr lang="en-US" smtClean="0"/>
              <a:t>1</a:t>
            </a:fld>
            <a:endParaRPr lang="en-US"/>
          </a:p>
        </p:txBody>
      </p:sp>
    </p:spTree>
    <p:extLst>
      <p:ext uri="{BB962C8B-B14F-4D97-AF65-F5344CB8AC3E}">
        <p14:creationId xmlns:p14="http://schemas.microsoft.com/office/powerpoint/2010/main" val="216153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Emphasize that meaningful engagement of community members is a critical aspect of a successful cluster and outbreak response. </a:t>
            </a:r>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r>
              <a:rPr lang="en-US" dirty="0"/>
              <a:t>Reference any key conclusions from the </a:t>
            </a:r>
            <a:r>
              <a:rPr lang="en-US" dirty="0" err="1"/>
              <a:t>menti</a:t>
            </a:r>
            <a:r>
              <a:rPr lang="en-US" dirty="0"/>
              <a:t> meter  then bridge to:</a:t>
            </a:r>
            <a:br>
              <a:rPr lang="en-US" dirty="0">
                <a:cs typeface="+mn-lt"/>
              </a:rPr>
            </a:br>
            <a:r>
              <a:rPr lang="en-US" dirty="0"/>
              <a:t>  </a:t>
            </a:r>
          </a:p>
          <a:p>
            <a:pPr marL="171450" indent="-171450">
              <a:buFont typeface="Arial"/>
              <a:buChar char="•"/>
            </a:pPr>
            <a:r>
              <a:rPr lang="en-US" dirty="0"/>
              <a:t>Maybe you are feeling one of the emotions displayed on this slide: </a:t>
            </a:r>
          </a:p>
          <a:p>
            <a:pPr marL="628650" lvl="1" indent="-171450">
              <a:buFont typeface="Arial"/>
              <a:buChar char="•"/>
            </a:pPr>
            <a:r>
              <a:rPr lang="en-US" dirty="0"/>
              <a:t>happy, curious, get me </a:t>
            </a:r>
            <a:r>
              <a:rPr lang="en-US" dirty="0" err="1"/>
              <a:t>outta</a:t>
            </a:r>
            <a:r>
              <a:rPr lang="en-US" dirty="0"/>
              <a:t> here, let's get going! what the heck, oh man, how'd I get talked into doing this?....  </a:t>
            </a:r>
          </a:p>
          <a:p>
            <a:pPr lvl="1"/>
            <a:r>
              <a:rPr lang="en-US" dirty="0"/>
              <a:t>  </a:t>
            </a:r>
            <a:endParaRPr lang="en-US" dirty="0">
              <a:cs typeface="Calibri"/>
            </a:endParaRPr>
          </a:p>
          <a:p>
            <a:pPr marL="171450" indent="-171450">
              <a:buFont typeface="Arial"/>
              <a:buChar char="•"/>
            </a:pPr>
            <a:r>
              <a:rPr lang="en-US" dirty="0"/>
              <a:t>Maybe you're still wondering "Why the heck am I here? What am I supposed to do differently after this is over? </a:t>
            </a:r>
            <a:br>
              <a:rPr lang="en-US" dirty="0">
                <a:cs typeface="+mn-lt"/>
              </a:rPr>
            </a:br>
            <a:br>
              <a:rPr lang="en-US" dirty="0">
                <a:cs typeface="+mn-lt"/>
              </a:rPr>
            </a:br>
            <a:r>
              <a:rPr lang="en-US" dirty="0"/>
              <a:t>  </a:t>
            </a:r>
            <a:endParaRPr lang="en-US" dirty="0">
              <a:cs typeface="Calibri"/>
            </a:endParaRPr>
          </a:p>
          <a:p>
            <a:r>
              <a:rPr lang="en-US" dirty="0"/>
              <a:t>It is our hope that as we go through these two days together, that you will see that a community wide outbreak of HIV among people who inject drugs requires a community-wide response that is broader than just the public health department. </a:t>
            </a:r>
          </a:p>
          <a:p>
            <a:r>
              <a:rPr lang="en-US" dirty="0"/>
              <a:t>  </a:t>
            </a:r>
            <a:endParaRPr lang="en-US" dirty="0">
              <a:cs typeface="Calibri"/>
            </a:endParaRPr>
          </a:p>
          <a:p>
            <a:r>
              <a:rPr lang="en-US" dirty="0"/>
              <a:t>We know this because it has happened in other places and, tomorrow we will start by hearing from people involved in and preparing for, or responding to, similar outbreaks. </a:t>
            </a:r>
          </a:p>
          <a:p>
            <a:r>
              <a:rPr lang="en-US" dirty="0"/>
              <a:t>  </a:t>
            </a:r>
            <a:endParaRPr lang="en-US" dirty="0">
              <a:cs typeface="Calibri"/>
            </a:endParaRPr>
          </a:p>
          <a:p>
            <a:r>
              <a:rPr lang="en-US" dirty="0"/>
              <a:t>Based on what we have learned from other parts of the country, for Baton Rouge to prepare, we have invited people from all the different areas you heard when we introduced ourselves [ADD IN SOME EXAMPLES FROM INTROS]. </a:t>
            </a:r>
          </a:p>
          <a:p>
            <a:r>
              <a:rPr lang="en-US" dirty="0"/>
              <a:t>  </a:t>
            </a:r>
            <a:endParaRPr lang="en-US" dirty="0">
              <a:cs typeface="Calibri"/>
            </a:endParaRPr>
          </a:p>
          <a:p>
            <a:r>
              <a:rPr lang="en-US" dirty="0"/>
              <a:t>We invite you to connect with each other during discussions, especially tomorrow during the review of the Scenarios. Today we lay the groundwork. Tomorrow we dive in. Ask questions, talk to each other, and share your perspective. Please. That's how we help ______prepare. That’s why we are all here. </a:t>
            </a:r>
          </a:p>
          <a:p>
            <a:r>
              <a:rPr lang="en-US" dirty="0"/>
              <a:t>  </a:t>
            </a:r>
            <a:endParaRPr lang="en-US" dirty="0">
              <a:cs typeface="Calibri"/>
            </a:endParaRPr>
          </a:p>
          <a:p>
            <a:pPr>
              <a:lnSpc>
                <a:spcPct val="90000"/>
              </a:lnSpc>
              <a:spcBef>
                <a:spcPts val="1000"/>
              </a:spcBef>
            </a:pPr>
            <a:endParaRPr lang="en-US" dirty="0">
              <a:cs typeface="Calibri"/>
            </a:endParaRPr>
          </a:p>
          <a:p>
            <a:pPr>
              <a:lnSpc>
                <a:spcPct val="90000"/>
              </a:lnSpc>
              <a:spcBef>
                <a:spcPts val="1000"/>
              </a:spcBef>
            </a:pPr>
            <a:endParaRPr lang="en-US" dirty="0"/>
          </a:p>
          <a:p>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10</a:t>
            </a:fld>
            <a:endParaRPr lang="en-US"/>
          </a:p>
        </p:txBody>
      </p:sp>
    </p:spTree>
    <p:extLst>
      <p:ext uri="{BB962C8B-B14F-4D97-AF65-F5344CB8AC3E}">
        <p14:creationId xmlns:p14="http://schemas.microsoft.com/office/powerpoint/2010/main" val="283558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items are public materials from outside organizations. </a:t>
            </a:r>
          </a:p>
          <a:p>
            <a:endParaRPr lang="en-US" dirty="0"/>
          </a:p>
          <a:p>
            <a:r>
              <a:rPr lang="en-US" dirty="0"/>
              <a:t>NOTE: Jurisdiction EHE plans can be accessed here: https://nastad.org/resources/ehe-plans-and-websites</a:t>
            </a:r>
          </a:p>
          <a:p>
            <a:endParaRPr lang="en-US" dirty="0"/>
          </a:p>
          <a:p>
            <a:r>
              <a:rPr lang="en-US" dirty="0"/>
              <a:t>We sent out quite a few materials to provide some helpful background for our activity this week. If you had a chance to review them, what questions do you have about any of them?</a:t>
            </a:r>
          </a:p>
        </p:txBody>
      </p:sp>
      <p:sp>
        <p:nvSpPr>
          <p:cNvPr id="4" name="Slide Number Placeholder 3"/>
          <p:cNvSpPr>
            <a:spLocks noGrp="1"/>
          </p:cNvSpPr>
          <p:nvPr>
            <p:ph type="sldNum" sz="quarter" idx="5"/>
          </p:nvPr>
        </p:nvSpPr>
        <p:spPr/>
        <p:txBody>
          <a:bodyPr/>
          <a:lstStyle/>
          <a:p>
            <a:fld id="{E7210376-4FB3-4079-A926-CD40E1E62342}" type="slidenum">
              <a:rPr lang="en-US" smtClean="0"/>
              <a:t>11</a:t>
            </a:fld>
            <a:endParaRPr lang="en-US"/>
          </a:p>
        </p:txBody>
      </p:sp>
    </p:spTree>
    <p:extLst>
      <p:ext uri="{BB962C8B-B14F-4D97-AF65-F5344CB8AC3E}">
        <p14:creationId xmlns:p14="http://schemas.microsoft.com/office/powerpoint/2010/main" val="114868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public health / HIV world there are usually a TON of acronyms. Here are a few that will come up over the next couple of days. If I or one of our other presenters mentions an acronym that you are not familiar with, please feel free to stop us and ask for us to spell it out. </a:t>
            </a:r>
          </a:p>
          <a:p>
            <a:endParaRPr lang="en-US" dirty="0"/>
          </a:p>
          <a:p>
            <a:r>
              <a:rPr lang="en-US" dirty="0"/>
              <a:t>I also want to take a moment to discuss “people-first language”. </a:t>
            </a:r>
          </a:p>
        </p:txBody>
      </p:sp>
      <p:sp>
        <p:nvSpPr>
          <p:cNvPr id="4" name="Slide Number Placeholder 3"/>
          <p:cNvSpPr>
            <a:spLocks noGrp="1"/>
          </p:cNvSpPr>
          <p:nvPr>
            <p:ph type="sldNum" sz="quarter" idx="5"/>
          </p:nvPr>
        </p:nvSpPr>
        <p:spPr/>
        <p:txBody>
          <a:bodyPr/>
          <a:lstStyle/>
          <a:p>
            <a:fld id="{E7210376-4FB3-4079-A926-CD40E1E62342}" type="slidenum">
              <a:rPr lang="en-US" smtClean="0"/>
              <a:t>12</a:t>
            </a:fld>
            <a:endParaRPr lang="en-US"/>
          </a:p>
        </p:txBody>
      </p:sp>
    </p:spTree>
    <p:extLst>
      <p:ext uri="{BB962C8B-B14F-4D97-AF65-F5344CB8AC3E}">
        <p14:creationId xmlns:p14="http://schemas.microsoft.com/office/powerpoint/2010/main" val="86134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While the jurisdiction would be tasked to provide slides on understanding HIV surveillance in your state, it is recommended for the presenter to share that response efforts can vary depending on if it’s a small cluster or outbreak.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588CB-F109-40E4-83DB-55E4C98D0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0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What questions do you have about anything we covered today?</a:t>
            </a:r>
          </a:p>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19</a:t>
            </a:fld>
            <a:endParaRPr lang="en-US"/>
          </a:p>
        </p:txBody>
      </p:sp>
    </p:spTree>
    <p:extLst>
      <p:ext uri="{BB962C8B-B14F-4D97-AF65-F5344CB8AC3E}">
        <p14:creationId xmlns:p14="http://schemas.microsoft.com/office/powerpoint/2010/main" val="3272364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20</a:t>
            </a:fld>
            <a:endParaRPr lang="en-US"/>
          </a:p>
        </p:txBody>
      </p:sp>
    </p:spTree>
    <p:extLst>
      <p:ext uri="{BB962C8B-B14F-4D97-AF65-F5344CB8AC3E}">
        <p14:creationId xmlns:p14="http://schemas.microsoft.com/office/powerpoint/2010/main" val="4233462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Day 2 everyone! Today we will put what we learned yesterday into practice through our table-top activity. To get us going, let’s do a quick recap of Day 1</a:t>
            </a:r>
          </a:p>
        </p:txBody>
      </p:sp>
      <p:sp>
        <p:nvSpPr>
          <p:cNvPr id="4" name="Slide Number Placeholder 3"/>
          <p:cNvSpPr>
            <a:spLocks noGrp="1"/>
          </p:cNvSpPr>
          <p:nvPr>
            <p:ph type="sldNum" sz="quarter" idx="5"/>
          </p:nvPr>
        </p:nvSpPr>
        <p:spPr/>
        <p:txBody>
          <a:bodyPr/>
          <a:lstStyle/>
          <a:p>
            <a:fld id="{E7210376-4FB3-4079-A926-CD40E1E62342}" type="slidenum">
              <a:rPr lang="en-US" smtClean="0"/>
              <a:t>21</a:t>
            </a:fld>
            <a:endParaRPr lang="en-US"/>
          </a:p>
        </p:txBody>
      </p:sp>
    </p:spTree>
    <p:extLst>
      <p:ext uri="{BB962C8B-B14F-4D97-AF65-F5344CB8AC3E}">
        <p14:creationId xmlns:p14="http://schemas.microsoft.com/office/powerpoint/2010/main" val="300736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 the break out room list</a:t>
            </a:r>
          </a:p>
        </p:txBody>
      </p:sp>
      <p:sp>
        <p:nvSpPr>
          <p:cNvPr id="4" name="Slide Number Placeholder 3"/>
          <p:cNvSpPr>
            <a:spLocks noGrp="1"/>
          </p:cNvSpPr>
          <p:nvPr>
            <p:ph type="sldNum" sz="quarter" idx="5"/>
          </p:nvPr>
        </p:nvSpPr>
        <p:spPr/>
        <p:txBody>
          <a:bodyPr/>
          <a:lstStyle/>
          <a:p>
            <a:fld id="{E7210376-4FB3-4079-A926-CD40E1E62342}" type="slidenum">
              <a:rPr lang="en-US" smtClean="0"/>
              <a:t>22</a:t>
            </a:fld>
            <a:endParaRPr lang="en-US"/>
          </a:p>
        </p:txBody>
      </p:sp>
    </p:spTree>
    <p:extLst>
      <p:ext uri="{BB962C8B-B14F-4D97-AF65-F5344CB8AC3E}">
        <p14:creationId xmlns:p14="http://schemas.microsoft.com/office/powerpoint/2010/main" val="2816556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We covered a LOT of ground yesterday. Share what was reviewed. </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b="1" dirty="0">
                <a:latin typeface="+mn-lt"/>
              </a:rPr>
              <a:t>Review any questions/ follow ups from Day 1</a:t>
            </a:r>
          </a:p>
        </p:txBody>
      </p:sp>
      <p:sp>
        <p:nvSpPr>
          <p:cNvPr id="4" name="Slide Number Placeholder 3"/>
          <p:cNvSpPr>
            <a:spLocks noGrp="1"/>
          </p:cNvSpPr>
          <p:nvPr>
            <p:ph type="sldNum" sz="quarter" idx="5"/>
          </p:nvPr>
        </p:nvSpPr>
        <p:spPr/>
        <p:txBody>
          <a:bodyPr/>
          <a:lstStyle/>
          <a:p>
            <a:fld id="{E7210376-4FB3-4079-A926-CD40E1E62342}" type="slidenum">
              <a:rPr lang="en-US" smtClean="0"/>
              <a:t>23</a:t>
            </a:fld>
            <a:endParaRPr lang="en-US"/>
          </a:p>
        </p:txBody>
      </p:sp>
    </p:spTree>
    <p:extLst>
      <p:ext uri="{BB962C8B-B14F-4D97-AF65-F5344CB8AC3E}">
        <p14:creationId xmlns:p14="http://schemas.microsoft.com/office/powerpoint/2010/main" val="57111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yesterday had a lot of presentations with many being on high level topics affecting _______ as a whole, today will be full of discussion with your fellow group members focusing on the needs of your community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24</a:t>
            </a:fld>
            <a:endParaRPr lang="en-US"/>
          </a:p>
        </p:txBody>
      </p:sp>
    </p:spTree>
    <p:extLst>
      <p:ext uri="{BB962C8B-B14F-4D97-AF65-F5344CB8AC3E}">
        <p14:creationId xmlns:p14="http://schemas.microsoft.com/office/powerpoint/2010/main" val="217009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everyone to the Your Jurisdiction’s Table-Top Activity. We are so glad you all can join us for what will be an action packed few days.</a:t>
            </a:r>
          </a:p>
          <a:p>
            <a:endParaRPr lang="en-US" dirty="0"/>
          </a:p>
          <a:p>
            <a:r>
              <a:rPr lang="en-US" dirty="0"/>
              <a:t>Introduce self</a:t>
            </a:r>
          </a:p>
          <a:p>
            <a:endParaRPr lang="en-US" dirty="0"/>
          </a:p>
          <a:p>
            <a:pPr rtl="0">
              <a:spcBef>
                <a:spcPts val="1200"/>
              </a:spcBef>
              <a:spcAft>
                <a:spcPts val="1200"/>
              </a:spcAft>
            </a:pPr>
            <a:r>
              <a:rPr lang="en-US" sz="1800" b="0" i="0" u="none" strike="noStrike" dirty="0">
                <a:solidFill>
                  <a:srgbClr val="000000"/>
                </a:solidFill>
                <a:effectLst/>
                <a:latin typeface="Arial" panose="020B0604020202020204" pitchFamily="34" charset="0"/>
              </a:rPr>
              <a:t>This activity will help guide the response portion of the community’s End the HIV Epidemic plan, which aims to end the HIV epidemic in your community by 2030. </a:t>
            </a:r>
          </a:p>
          <a:p>
            <a:pPr rtl="0">
              <a:spcBef>
                <a:spcPts val="1200"/>
              </a:spcBef>
              <a:spcAft>
                <a:spcPts val="1200"/>
              </a:spcAft>
            </a:pPr>
            <a:endParaRPr lang="en-US" b="0" dirty="0">
              <a:effectLst/>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800" b="0" i="0" u="none" strike="noStrike" dirty="0">
                <a:solidFill>
                  <a:srgbClr val="000000"/>
                </a:solidFill>
                <a:effectLst/>
                <a:latin typeface="Arial" panose="020B0604020202020204" pitchFamily="34" charset="0"/>
              </a:rPr>
              <a:t>Should an actual outbreak occur in ________, it would be a high visibility community wide  event that could require a response from your agency. Based on what we know from other communities that have experienced these outbreaks, advanced planning is pivotal to a successful response. Your participation in this activity will assist public health providers and community partners prepare for and respond rapidly and decisively to an HIV outbreak and provide guidance on the </a:t>
            </a:r>
            <a:r>
              <a:rPr lang="en-US" sz="1800" b="0" i="0" u="none" strike="noStrike" dirty="0">
                <a:solidFill>
                  <a:srgbClr val="3C4043"/>
                </a:solidFill>
                <a:effectLst/>
                <a:latin typeface="Arial" panose="020B0604020202020204" pitchFamily="34" charset="0"/>
              </a:rPr>
              <a:t>resolution process following an outbreak.</a:t>
            </a:r>
            <a:r>
              <a:rPr lang="en-US" sz="1800" b="0" i="0" u="none" strike="noStrike" dirty="0">
                <a:solidFill>
                  <a:srgbClr val="000000"/>
                </a:solidFill>
                <a:effectLst/>
                <a:latin typeface="Arial" panose="020B0604020202020204" pitchFamily="34" charset="0"/>
              </a:rPr>
              <a:t>.</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dirty="0"/>
              <a:t>We have a wide range of participants here today and we are SO glad you are here. </a:t>
            </a:r>
            <a:endParaRPr lang="en-US" b="0" dirty="0">
              <a:effectLst/>
            </a:endParaRPr>
          </a:p>
          <a:p>
            <a:endParaRPr lang="en-US" dirty="0"/>
          </a:p>
          <a:p>
            <a:r>
              <a:rPr lang="en-US" dirty="0"/>
              <a:t>We have a LOT to review and discuss with you all today, so let’s dive in. </a:t>
            </a:r>
          </a:p>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2</a:t>
            </a:fld>
            <a:endParaRPr lang="en-US"/>
          </a:p>
        </p:txBody>
      </p:sp>
    </p:spTree>
    <p:extLst>
      <p:ext uri="{BB962C8B-B14F-4D97-AF65-F5344CB8AC3E}">
        <p14:creationId xmlns:p14="http://schemas.microsoft.com/office/powerpoint/2010/main" val="538127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compassion for ourselves and for each other--- The last year has been incredibly tough and COVID isn’t over. </a:t>
            </a:r>
          </a:p>
          <a:p>
            <a:endParaRPr lang="en-US" dirty="0"/>
          </a:p>
          <a:p>
            <a:r>
              <a:rPr lang="en-US" dirty="0"/>
              <a:t>Are there any agreements you’d like to see included?</a:t>
            </a:r>
          </a:p>
        </p:txBody>
      </p:sp>
      <p:sp>
        <p:nvSpPr>
          <p:cNvPr id="4" name="Slide Number Placeholder 3"/>
          <p:cNvSpPr>
            <a:spLocks noGrp="1"/>
          </p:cNvSpPr>
          <p:nvPr>
            <p:ph type="sldNum" sz="quarter" idx="5"/>
          </p:nvPr>
        </p:nvSpPr>
        <p:spPr/>
        <p:txBody>
          <a:bodyPr/>
          <a:lstStyle/>
          <a:p>
            <a:fld id="{E7210376-4FB3-4079-A926-CD40E1E62342}" type="slidenum">
              <a:rPr lang="en-US" smtClean="0"/>
              <a:t>25</a:t>
            </a:fld>
            <a:endParaRPr lang="en-US"/>
          </a:p>
        </p:txBody>
      </p:sp>
    </p:spTree>
    <p:extLst>
      <p:ext uri="{BB962C8B-B14F-4D97-AF65-F5344CB8AC3E}">
        <p14:creationId xmlns:p14="http://schemas.microsoft.com/office/powerpoint/2010/main" val="680272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Spotlight Erin, Dan and Dawn</a:t>
            </a:r>
          </a:p>
        </p:txBody>
      </p:sp>
      <p:sp>
        <p:nvSpPr>
          <p:cNvPr id="4" name="Slide Number Placeholder 3"/>
          <p:cNvSpPr>
            <a:spLocks noGrp="1"/>
          </p:cNvSpPr>
          <p:nvPr>
            <p:ph type="sldNum" sz="quarter" idx="5"/>
          </p:nvPr>
        </p:nvSpPr>
        <p:spPr/>
        <p:txBody>
          <a:bodyPr/>
          <a:lstStyle/>
          <a:p>
            <a:fld id="{E7210376-4FB3-4079-A926-CD40E1E62342}" type="slidenum">
              <a:rPr lang="en-US" smtClean="0"/>
              <a:t>26</a:t>
            </a:fld>
            <a:endParaRPr lang="en-US"/>
          </a:p>
        </p:txBody>
      </p:sp>
    </p:spTree>
    <p:extLst>
      <p:ext uri="{BB962C8B-B14F-4D97-AF65-F5344CB8AC3E}">
        <p14:creationId xmlns:p14="http://schemas.microsoft.com/office/powerpoint/2010/main" val="21811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7210376-4FB3-4079-A926-CD40E1E62342}" type="slidenum">
              <a:rPr lang="en-US" smtClean="0"/>
              <a:t>27</a:t>
            </a:fld>
            <a:endParaRPr lang="en-US"/>
          </a:p>
        </p:txBody>
      </p:sp>
    </p:spTree>
    <p:extLst>
      <p:ext uri="{BB962C8B-B14F-4D97-AF65-F5344CB8AC3E}">
        <p14:creationId xmlns:p14="http://schemas.microsoft.com/office/powerpoint/2010/main" val="373857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Calibri" panose="020F0502020204030204" pitchFamily="34" charset="0"/>
                <a:ea typeface="Calibri" panose="020F0502020204030204" pitchFamily="34" charset="0"/>
              </a:rPr>
              <a:t>The purpose of this exercise is to prepare the _______for a successful response to an outbreak of HIV among (priority population). Other parts of the U.S. have experienced such outbreaks and their experiences inform the preparatory exercise that we are participating in today. </a:t>
            </a:r>
          </a:p>
          <a:p>
            <a:endParaRPr lang="en-US" sz="1800" b="1"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Events mentioned throughout this activity have not occurred but are realistic and have occurred in other communities. </a:t>
            </a:r>
          </a:p>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29</a:t>
            </a:fld>
            <a:endParaRPr lang="en-US"/>
          </a:p>
        </p:txBody>
      </p:sp>
    </p:spTree>
    <p:extLst>
      <p:ext uri="{BB962C8B-B14F-4D97-AF65-F5344CB8AC3E}">
        <p14:creationId xmlns:p14="http://schemas.microsoft.com/office/powerpoint/2010/main" val="1346547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warning about next couple of scenarios</a:t>
            </a:r>
          </a:p>
        </p:txBody>
      </p:sp>
      <p:sp>
        <p:nvSpPr>
          <p:cNvPr id="4" name="Slide Number Placeholder 3"/>
          <p:cNvSpPr>
            <a:spLocks noGrp="1"/>
          </p:cNvSpPr>
          <p:nvPr>
            <p:ph type="sldNum" sz="quarter" idx="5"/>
          </p:nvPr>
        </p:nvSpPr>
        <p:spPr/>
        <p:txBody>
          <a:bodyPr/>
          <a:lstStyle/>
          <a:p>
            <a:fld id="{E7210376-4FB3-4079-A926-CD40E1E62342}" type="slidenum">
              <a:rPr lang="en-US" smtClean="0"/>
              <a:t>32</a:t>
            </a:fld>
            <a:endParaRPr lang="en-US"/>
          </a:p>
        </p:txBody>
      </p:sp>
    </p:spTree>
    <p:extLst>
      <p:ext uri="{BB962C8B-B14F-4D97-AF65-F5344CB8AC3E}">
        <p14:creationId xmlns:p14="http://schemas.microsoft.com/office/powerpoint/2010/main" val="24269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go back into our break out rooms and discuss part 2</a:t>
            </a:r>
          </a:p>
        </p:txBody>
      </p:sp>
      <p:sp>
        <p:nvSpPr>
          <p:cNvPr id="4" name="Slide Number Placeholder 3"/>
          <p:cNvSpPr>
            <a:spLocks noGrp="1"/>
          </p:cNvSpPr>
          <p:nvPr>
            <p:ph type="sldNum" sz="quarter" idx="5"/>
          </p:nvPr>
        </p:nvSpPr>
        <p:spPr/>
        <p:txBody>
          <a:bodyPr/>
          <a:lstStyle/>
          <a:p>
            <a:fld id="{E7210376-4FB3-4079-A926-CD40E1E62342}" type="slidenum">
              <a:rPr lang="en-US" smtClean="0"/>
              <a:t>35</a:t>
            </a:fld>
            <a:endParaRPr lang="en-US"/>
          </a:p>
        </p:txBody>
      </p:sp>
    </p:spTree>
    <p:extLst>
      <p:ext uri="{BB962C8B-B14F-4D97-AF65-F5344CB8AC3E}">
        <p14:creationId xmlns:p14="http://schemas.microsoft.com/office/powerpoint/2010/main" val="1333009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this activity like for you?</a:t>
            </a:r>
          </a:p>
          <a:p>
            <a:endParaRPr lang="en-US" dirty="0"/>
          </a:p>
          <a:p>
            <a:r>
              <a:rPr lang="en-US" dirty="0"/>
              <a:t>What was an “a-ha moment” you had during one of the discussions?</a:t>
            </a:r>
          </a:p>
          <a:p>
            <a:endParaRPr lang="en-US" dirty="0"/>
          </a:p>
          <a:p>
            <a:r>
              <a:rPr lang="en-US" dirty="0"/>
              <a:t>What questions do you have / still have from the activity?</a:t>
            </a:r>
          </a:p>
          <a:p>
            <a:endParaRPr lang="en-US" dirty="0"/>
          </a:p>
          <a:p>
            <a:r>
              <a:rPr lang="en-US" dirty="0"/>
              <a:t>Who did you meet during the tabletop?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40</a:t>
            </a:fld>
            <a:endParaRPr lang="en-US"/>
          </a:p>
        </p:txBody>
      </p:sp>
    </p:spTree>
    <p:extLst>
      <p:ext uri="{BB962C8B-B14F-4D97-AF65-F5344CB8AC3E}">
        <p14:creationId xmlns:p14="http://schemas.microsoft.com/office/powerpoint/2010/main" val="312336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3</a:t>
            </a:fld>
            <a:endParaRPr lang="en-US"/>
          </a:p>
        </p:txBody>
      </p:sp>
    </p:spTree>
    <p:extLst>
      <p:ext uri="{BB962C8B-B14F-4D97-AF65-F5344CB8AC3E}">
        <p14:creationId xmlns:p14="http://schemas.microsoft.com/office/powerpoint/2010/main" val="371856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how the next few days will go. </a:t>
            </a:r>
          </a:p>
          <a:p>
            <a:endParaRPr lang="en-US" dirty="0"/>
          </a:p>
          <a:p>
            <a:r>
              <a:rPr lang="en-US" dirty="0"/>
              <a:t>Day 1 will help lay a foundation for the activity on Day 2. As a warning, today will involve a lot of presentations, however, we will be incorporating discussion periods and breaks throughout. </a:t>
            </a:r>
          </a:p>
        </p:txBody>
      </p:sp>
      <p:sp>
        <p:nvSpPr>
          <p:cNvPr id="4" name="Slide Number Placeholder 3"/>
          <p:cNvSpPr>
            <a:spLocks noGrp="1"/>
          </p:cNvSpPr>
          <p:nvPr>
            <p:ph type="sldNum" sz="quarter" idx="5"/>
          </p:nvPr>
        </p:nvSpPr>
        <p:spPr/>
        <p:txBody>
          <a:bodyPr/>
          <a:lstStyle/>
          <a:p>
            <a:fld id="{E7210376-4FB3-4079-A926-CD40E1E62342}" type="slidenum">
              <a:rPr lang="en-US" smtClean="0"/>
              <a:t>4</a:t>
            </a:fld>
            <a:endParaRPr lang="en-US"/>
          </a:p>
        </p:txBody>
      </p:sp>
    </p:spTree>
    <p:extLst>
      <p:ext uri="{BB962C8B-B14F-4D97-AF65-F5344CB8AC3E}">
        <p14:creationId xmlns:p14="http://schemas.microsoft.com/office/powerpoint/2010/main" val="377598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compassion for ourselves and for each other--- The last year has been incredibly tough and COVID isn’t over. </a:t>
            </a:r>
          </a:p>
          <a:p>
            <a:endParaRPr lang="en-US" dirty="0"/>
          </a:p>
          <a:p>
            <a:r>
              <a:rPr lang="en-US" dirty="0"/>
              <a:t>Are there any agreements you’d like to see included?</a:t>
            </a:r>
          </a:p>
          <a:p>
            <a:endParaRPr lang="en-US" dirty="0"/>
          </a:p>
          <a:p>
            <a:r>
              <a:rPr lang="en-US" dirty="0"/>
              <a:t>Note: </a:t>
            </a:r>
          </a:p>
          <a:p>
            <a:r>
              <a:rPr lang="en-US" dirty="0"/>
              <a:t>Make space, take space- Encourage participants to make space for others to share/ encourage those not sharing to take some space in the conversation. </a:t>
            </a:r>
          </a:p>
          <a:p>
            <a:r>
              <a:rPr lang="en-US" dirty="0"/>
              <a:t>“Say it ugly” as a ground rule is a way to encourage people to ask their question, even if they don’t know how to “properly” state their question or thought. Sometimes individuals won’t ask their question out of fear of asking it “wrong”.  </a:t>
            </a:r>
          </a:p>
        </p:txBody>
      </p:sp>
      <p:sp>
        <p:nvSpPr>
          <p:cNvPr id="4" name="Slide Number Placeholder 3"/>
          <p:cNvSpPr>
            <a:spLocks noGrp="1"/>
          </p:cNvSpPr>
          <p:nvPr>
            <p:ph type="sldNum" sz="quarter" idx="5"/>
          </p:nvPr>
        </p:nvSpPr>
        <p:spPr/>
        <p:txBody>
          <a:bodyPr/>
          <a:lstStyle/>
          <a:p>
            <a:fld id="{E7210376-4FB3-4079-A926-CD40E1E62342}" type="slidenum">
              <a:rPr lang="en-US" smtClean="0"/>
              <a:t>5</a:t>
            </a:fld>
            <a:endParaRPr lang="en-US"/>
          </a:p>
        </p:txBody>
      </p:sp>
    </p:spTree>
    <p:extLst>
      <p:ext uri="{BB962C8B-B14F-4D97-AF65-F5344CB8AC3E}">
        <p14:creationId xmlns:p14="http://schemas.microsoft.com/office/powerpoint/2010/main" val="22315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10376-4FB3-4079-A926-CD40E1E62342}" type="slidenum">
              <a:rPr lang="en-US" smtClean="0"/>
              <a:t>6</a:t>
            </a:fld>
            <a:endParaRPr lang="en-US"/>
          </a:p>
        </p:txBody>
      </p:sp>
    </p:spTree>
    <p:extLst>
      <p:ext uri="{BB962C8B-B14F-4D97-AF65-F5344CB8AC3E}">
        <p14:creationId xmlns:p14="http://schemas.microsoft.com/office/powerpoint/2010/main" val="426773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are going to request that you change your name on zoom to include your name, pronouns, and jurisdiction, you can do that a couple of ways, one of which is on the screen. </a:t>
            </a:r>
          </a:p>
        </p:txBody>
      </p:sp>
      <p:sp>
        <p:nvSpPr>
          <p:cNvPr id="4" name="Slide Number Placeholder 3"/>
          <p:cNvSpPr>
            <a:spLocks noGrp="1"/>
          </p:cNvSpPr>
          <p:nvPr>
            <p:ph type="sldNum" sz="quarter" idx="5"/>
          </p:nvPr>
        </p:nvSpPr>
        <p:spPr/>
        <p:txBody>
          <a:bodyPr/>
          <a:lstStyle/>
          <a:p>
            <a:fld id="{E7210376-4FB3-4079-A926-CD40E1E62342}" type="slidenum">
              <a:rPr lang="en-US" smtClean="0"/>
              <a:t>7</a:t>
            </a:fld>
            <a:endParaRPr lang="en-US"/>
          </a:p>
        </p:txBody>
      </p:sp>
    </p:spTree>
    <p:extLst>
      <p:ext uri="{BB962C8B-B14F-4D97-AF65-F5344CB8AC3E}">
        <p14:creationId xmlns:p14="http://schemas.microsoft.com/office/powerpoint/2010/main" val="230246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NASTAD team last, have NASTAD team share more information about themselves and relevant background</a:t>
            </a:r>
          </a:p>
        </p:txBody>
      </p:sp>
      <p:sp>
        <p:nvSpPr>
          <p:cNvPr id="4" name="Slide Number Placeholder 3"/>
          <p:cNvSpPr>
            <a:spLocks noGrp="1"/>
          </p:cNvSpPr>
          <p:nvPr>
            <p:ph type="sldNum" sz="quarter" idx="5"/>
          </p:nvPr>
        </p:nvSpPr>
        <p:spPr/>
        <p:txBody>
          <a:bodyPr/>
          <a:lstStyle/>
          <a:p>
            <a:fld id="{E7210376-4FB3-4079-A926-CD40E1E62342}" type="slidenum">
              <a:rPr lang="en-US" smtClean="0"/>
              <a:t>8</a:t>
            </a:fld>
            <a:endParaRPr lang="en-US"/>
          </a:p>
        </p:txBody>
      </p:sp>
    </p:spTree>
    <p:extLst>
      <p:ext uri="{BB962C8B-B14F-4D97-AF65-F5344CB8AC3E}">
        <p14:creationId xmlns:p14="http://schemas.microsoft.com/office/powerpoint/2010/main" val="255123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a:t>
            </a:r>
          </a:p>
          <a:p>
            <a:endParaRPr lang="en-US" dirty="0"/>
          </a:p>
          <a:p>
            <a:r>
              <a:rPr lang="en-US" dirty="0"/>
              <a:t>We will be doing a few mentimeters today so let’s get started with our first one. On your phone or separate computer browser, go to www.menti.com and enter the code on the screen</a:t>
            </a:r>
          </a:p>
        </p:txBody>
      </p:sp>
      <p:sp>
        <p:nvSpPr>
          <p:cNvPr id="4" name="Slide Number Placeholder 3"/>
          <p:cNvSpPr>
            <a:spLocks noGrp="1"/>
          </p:cNvSpPr>
          <p:nvPr>
            <p:ph type="sldNum" sz="quarter" idx="5"/>
          </p:nvPr>
        </p:nvSpPr>
        <p:spPr/>
        <p:txBody>
          <a:bodyPr/>
          <a:lstStyle/>
          <a:p>
            <a:fld id="{E7210376-4FB3-4079-A926-CD40E1E62342}" type="slidenum">
              <a:rPr lang="en-US" smtClean="0"/>
              <a:t>9</a:t>
            </a:fld>
            <a:endParaRPr lang="en-US"/>
          </a:p>
        </p:txBody>
      </p:sp>
    </p:spTree>
    <p:extLst>
      <p:ext uri="{BB962C8B-B14F-4D97-AF65-F5344CB8AC3E}">
        <p14:creationId xmlns:p14="http://schemas.microsoft.com/office/powerpoint/2010/main" val="3531392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BA92CC-A9ED-6947-B49B-3C57F395D7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90312" y="1521440"/>
            <a:ext cx="4977089" cy="2582474"/>
          </a:xfrm>
          <a:prstGeom prst="rect">
            <a:avLst/>
          </a:prstGeom>
        </p:spPr>
        <p:txBody>
          <a:bodyPr anchor="t" anchorCtr="0"/>
          <a:lstStyle>
            <a:lvl1pPr algn="l">
              <a:defRPr lang="en-US" sz="5000" b="0" kern="1200" dirty="0">
                <a:solidFill>
                  <a:srgbClr val="FFCC11"/>
                </a:solidFill>
                <a:latin typeface="Arial" panose="020B0604020202020204" pitchFamily="34" charset="0"/>
                <a:ea typeface="+mn-ea"/>
                <a:cs typeface="Arial" panose="020B0604020202020204" pitchFamily="34" charset="0"/>
              </a:defRPr>
            </a:lvl1pPr>
          </a:lstStyle>
          <a:p>
            <a:r>
              <a:rPr lang="en-US" dirty="0"/>
              <a:t>Click to edit</a:t>
            </a:r>
            <a:br>
              <a:rPr lang="en-US" dirty="0"/>
            </a:br>
            <a:r>
              <a:rPr lang="en-US" dirty="0"/>
              <a:t>master title slide</a:t>
            </a:r>
          </a:p>
        </p:txBody>
      </p:sp>
      <p:cxnSp>
        <p:nvCxnSpPr>
          <p:cNvPr id="10" name="Straight Connector 9">
            <a:extLst>
              <a:ext uri="{FF2B5EF4-FFF2-40B4-BE49-F238E27FC236}">
                <a16:creationId xmlns:a16="http://schemas.microsoft.com/office/drawing/2014/main" id="{4E15CFDC-67D1-674F-B6AB-90A8657BC679}"/>
              </a:ext>
            </a:extLst>
          </p:cNvPr>
          <p:cNvCxnSpPr/>
          <p:nvPr userDrawn="1"/>
        </p:nvCxnSpPr>
        <p:spPr>
          <a:xfrm>
            <a:off x="890312" y="6335486"/>
            <a:ext cx="11432317" cy="0"/>
          </a:xfrm>
          <a:prstGeom prst="line">
            <a:avLst/>
          </a:prstGeom>
          <a:ln w="12700">
            <a:solidFill>
              <a:srgbClr val="FFCC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57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51B11B5F-F84A-A246-876B-DCF5EDC630A3}"/>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B28B9A4D-B9A8-E44E-9DAF-4466C718EE90}"/>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319271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77DFBB6-1A99-544C-A8D6-151D67EA3EBE}"/>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98DDC9CC-3478-E742-A19C-3428E25099BF}"/>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282022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283833"/>
          </a:xfrm>
        </p:spPr>
        <p:txBody>
          <a:bodyPr anchor="t" anchorCtr="0"/>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30563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84701771-7B80-A847-A16D-AAE578FB2100}"/>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8539318C-433A-294B-8023-C446C4E3D1A3}"/>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59016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C87D26F-5A4E-EB45-A8AF-D27D7A60CD24}"/>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75142E97-877F-C141-A9AC-DE40D08A9F9D}"/>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350037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07922"/>
            <a:ext cx="10515600" cy="823912"/>
          </a:xfrm>
        </p:spPr>
        <p:txBody>
          <a:bodyPr/>
          <a:lstStyle/>
          <a:p>
            <a:r>
              <a:rPr lang="en-US" dirty="0"/>
              <a:t>Click to edit Master title style</a:t>
            </a:r>
          </a:p>
        </p:txBody>
      </p:sp>
      <p:sp>
        <p:nvSpPr>
          <p:cNvPr id="3" name="Text Placeholder 2"/>
          <p:cNvSpPr>
            <a:spLocks noGrp="1"/>
          </p:cNvSpPr>
          <p:nvPr>
            <p:ph type="body" idx="1"/>
          </p:nvPr>
        </p:nvSpPr>
        <p:spPr>
          <a:xfrm>
            <a:off x="839788" y="19223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46221"/>
            <a:ext cx="5157787" cy="337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2230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46221"/>
            <a:ext cx="5183188" cy="33715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4AACC9A5-4DDF-364E-88DA-8604F517FE48}"/>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CD3235ED-FFDA-D740-B90E-54AA3DD1F781}"/>
              </a:ext>
            </a:extLst>
          </p:cNvPr>
          <p:cNvSpPr>
            <a:spLocks noGrp="1"/>
          </p:cNvSpPr>
          <p:nvPr>
            <p:ph type="sldNum" sz="quarter" idx="11"/>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72560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FA6C1608-76E5-5E48-8688-D7638A85523C}"/>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BE684181-EA13-B841-85E6-4ED0C4380BDF}"/>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885481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8AC5D1F-C5A0-0B43-835F-FF91D59B8E2F}"/>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E2EF88F-83FF-7249-9596-B449492BFFA1}"/>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392180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ADD7085A-5C3E-9D48-9AA2-95C175EDED4E}"/>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E22B62EE-2971-2649-80A5-FC7377362CCE}"/>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1969323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0AE17574-A0A0-0940-892A-F9C5D7D9F697}"/>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84AF6C13-1F52-DC44-8AD2-F4CBBB416C50}"/>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3723281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2DEE43-20F2-6242-B5D1-21A8325BDB97}"/>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30C351FA-32DD-A54C-8F7C-98397F04985C}"/>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299720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4516424-7565-FD46-B60A-4BACBFEB75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590627" y="6430809"/>
            <a:ext cx="374969" cy="427191"/>
          </a:xfr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12" name="Title 1"/>
          <p:cNvSpPr>
            <a:spLocks noGrp="1"/>
          </p:cNvSpPr>
          <p:nvPr>
            <p:ph type="ctrTitle" hasCustomPrompt="1"/>
          </p:nvPr>
        </p:nvSpPr>
        <p:spPr>
          <a:xfrm>
            <a:off x="1469571" y="1580901"/>
            <a:ext cx="9798302" cy="2076699"/>
          </a:xfrm>
          <a:prstGeom prst="rect">
            <a:avLst/>
          </a:prstGeom>
        </p:spPr>
        <p:txBody>
          <a:bodyPr anchor="t" anchorCtr="0"/>
          <a:lstStyle>
            <a:lvl1pPr algn="l">
              <a:defRPr lang="en-US" sz="5000" b="0" kern="1200" dirty="0">
                <a:solidFill>
                  <a:srgbClr val="0F369B"/>
                </a:solidFill>
                <a:latin typeface="Arial" panose="020B0604020202020204" pitchFamily="34" charset="0"/>
                <a:ea typeface="+mn-ea"/>
                <a:cs typeface="Arial" panose="020B0604020202020204" pitchFamily="34" charset="0"/>
              </a:defRPr>
            </a:lvl1pPr>
          </a:lstStyle>
          <a:p>
            <a:r>
              <a:rPr lang="en-US" dirty="0"/>
              <a:t>Click to edit</a:t>
            </a:r>
            <a:br>
              <a:rPr lang="en-US" dirty="0"/>
            </a:br>
            <a:r>
              <a:rPr lang="en-US" dirty="0"/>
              <a:t>section title slide</a:t>
            </a:r>
          </a:p>
        </p:txBody>
      </p:sp>
      <p:sp>
        <p:nvSpPr>
          <p:cNvPr id="16" name="Date Placeholder 3"/>
          <p:cNvSpPr txBox="1">
            <a:spLocks/>
          </p:cNvSpPr>
          <p:nvPr userDrawn="1"/>
        </p:nvSpPr>
        <p:spPr>
          <a:xfrm>
            <a:off x="874297" y="646184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200" kern="1200" dirty="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C014C9A5-E969-9B4E-8DFD-08D33FA23688}"/>
              </a:ext>
            </a:extLst>
          </p:cNvPr>
          <p:cNvSpPr txBox="1"/>
          <p:nvPr userDrawn="1"/>
        </p:nvSpPr>
        <p:spPr>
          <a:xfrm>
            <a:off x="875919" y="158701"/>
            <a:ext cx="50215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1057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90599"/>
            <a:ext cx="2628900" cy="5186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990599"/>
            <a:ext cx="7734300" cy="5186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A69457E-89D2-2242-8EE1-6BBE19A4183D}"/>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0F370D3-F65F-FF4D-8B6A-AC11431527ED}"/>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Tree>
    <p:extLst>
      <p:ext uri="{BB962C8B-B14F-4D97-AF65-F5344CB8AC3E}">
        <p14:creationId xmlns:p14="http://schemas.microsoft.com/office/powerpoint/2010/main" val="20054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16424-7565-FD46-B60A-4BACBFEB7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p:cNvSpPr>
            <a:spLocks noGrp="1"/>
          </p:cNvSpPr>
          <p:nvPr>
            <p:ph type="dt" sz="half" idx="10"/>
          </p:nvPr>
        </p:nvSpPr>
        <p:spPr>
          <a:xfrm>
            <a:off x="8858173" y="174576"/>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590627" y="0"/>
            <a:ext cx="374969" cy="427191"/>
          </a:xfrm>
          <a:solidFill>
            <a:srgbClr val="FFCC11"/>
          </a:solidFill>
        </p:spPr>
        <p:txBody>
          <a:bodyPr anchor="b"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12" name="Title 1"/>
          <p:cNvSpPr>
            <a:spLocks noGrp="1"/>
          </p:cNvSpPr>
          <p:nvPr>
            <p:ph type="ctrTitle" hasCustomPrompt="1"/>
          </p:nvPr>
        </p:nvSpPr>
        <p:spPr>
          <a:xfrm>
            <a:off x="1196849" y="1243422"/>
            <a:ext cx="9798302" cy="2076699"/>
          </a:xfrm>
          <a:prstGeom prst="rect">
            <a:avLst/>
          </a:prstGeom>
        </p:spPr>
        <p:txBody>
          <a:bodyPr anchor="t" anchorCtr="0"/>
          <a:lstStyle>
            <a:lvl1pPr algn="l">
              <a:defRPr lang="en-US" sz="5000" b="0" kern="1200" dirty="0">
                <a:solidFill>
                  <a:srgbClr val="0F369B"/>
                </a:solidFill>
                <a:latin typeface="Arial" panose="020B0604020202020204" pitchFamily="34" charset="0"/>
                <a:ea typeface="+mn-ea"/>
                <a:cs typeface="Arial" panose="020B0604020202020204" pitchFamily="34" charset="0"/>
              </a:defRPr>
            </a:lvl1pPr>
          </a:lstStyle>
          <a:p>
            <a:r>
              <a:rPr lang="en-US" dirty="0"/>
              <a:t>Click to edit</a:t>
            </a:r>
            <a:br>
              <a:rPr lang="en-US" dirty="0"/>
            </a:br>
            <a:r>
              <a:rPr lang="en-US" dirty="0"/>
              <a:t>section title slide</a:t>
            </a:r>
          </a:p>
        </p:txBody>
      </p:sp>
      <p:sp>
        <p:nvSpPr>
          <p:cNvPr id="16" name="Date Placeholder 3"/>
          <p:cNvSpPr txBox="1">
            <a:spLocks/>
          </p:cNvSpPr>
          <p:nvPr userDrawn="1"/>
        </p:nvSpPr>
        <p:spPr>
          <a:xfrm>
            <a:off x="874297" y="646184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200" kern="1200" dirty="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C014C9A5-E969-9B4E-8DFD-08D33FA23688}"/>
              </a:ext>
            </a:extLst>
          </p:cNvPr>
          <p:cNvSpPr txBox="1"/>
          <p:nvPr userDrawn="1"/>
        </p:nvSpPr>
        <p:spPr>
          <a:xfrm>
            <a:off x="6368722" y="6246398"/>
            <a:ext cx="5021547"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740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EE2260-0431-124A-9885-BEFDBAEF5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Date Placeholder 3">
            <a:extLst>
              <a:ext uri="{FF2B5EF4-FFF2-40B4-BE49-F238E27FC236}">
                <a16:creationId xmlns:a16="http://schemas.microsoft.com/office/drawing/2014/main" id="{1EA2F7D2-2D57-2241-9DE4-8B82B51C7DC5}"/>
              </a:ext>
            </a:extLst>
          </p:cNvPr>
          <p:cNvSpPr>
            <a:spLocks noGrp="1"/>
          </p:cNvSpPr>
          <p:nvPr>
            <p:ph type="dt" sz="half" idx="10"/>
          </p:nvPr>
        </p:nvSpPr>
        <p:spPr>
          <a:xfrm>
            <a:off x="8858173" y="174576"/>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18" name="Slide Number Placeholder 5">
            <a:extLst>
              <a:ext uri="{FF2B5EF4-FFF2-40B4-BE49-F238E27FC236}">
                <a16:creationId xmlns:a16="http://schemas.microsoft.com/office/drawing/2014/main" id="{4D028ACD-36FB-A441-AEFD-607C8F9A5E60}"/>
              </a:ext>
            </a:extLst>
          </p:cNvPr>
          <p:cNvSpPr>
            <a:spLocks noGrp="1"/>
          </p:cNvSpPr>
          <p:nvPr>
            <p:ph type="sldNum" sz="quarter" idx="12"/>
          </p:nvPr>
        </p:nvSpPr>
        <p:spPr>
          <a:xfrm>
            <a:off x="590627" y="0"/>
            <a:ext cx="374969" cy="427191"/>
          </a:xfrm>
          <a:solidFill>
            <a:srgbClr val="FFCC11"/>
          </a:solidFill>
        </p:spPr>
        <p:txBody>
          <a:bodyPr anchor="b"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20" name="TextBox 19">
            <a:extLst>
              <a:ext uri="{FF2B5EF4-FFF2-40B4-BE49-F238E27FC236}">
                <a16:creationId xmlns:a16="http://schemas.microsoft.com/office/drawing/2014/main" id="{E44F9589-C02F-FD4A-ACE6-14872BB9DC2A}"/>
              </a:ext>
            </a:extLst>
          </p:cNvPr>
          <p:cNvSpPr txBox="1"/>
          <p:nvPr userDrawn="1"/>
        </p:nvSpPr>
        <p:spPr>
          <a:xfrm>
            <a:off x="6368722" y="6246398"/>
            <a:ext cx="5021547"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
        <p:nvSpPr>
          <p:cNvPr id="3" name="Content Placeholder 2"/>
          <p:cNvSpPr>
            <a:spLocks noGrp="1"/>
          </p:cNvSpPr>
          <p:nvPr>
            <p:ph sz="half" idx="1"/>
          </p:nvPr>
        </p:nvSpPr>
        <p:spPr>
          <a:xfrm>
            <a:off x="838200" y="1894114"/>
            <a:ext cx="5181600" cy="39229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94114"/>
            <a:ext cx="5181600" cy="39229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1097706" y="933804"/>
            <a:ext cx="9996589" cy="643174"/>
          </a:xfrm>
          <a:prstGeom prst="rect">
            <a:avLst/>
          </a:prstGeom>
        </p:spPr>
        <p:txBody>
          <a:bodyPr/>
          <a:lstStyle>
            <a:lvl1pPr algn="l">
              <a:defRPr baseline="0">
                <a:solidFill>
                  <a:srgbClr val="0F369B"/>
                </a:solidFill>
                <a:latin typeface="Arial" panose="020B0604020202020204" pitchFamily="34" charset="0"/>
                <a:cs typeface="Arial" panose="020B0604020202020204" pitchFamily="34" charset="0"/>
              </a:defRPr>
            </a:lvl1pPr>
          </a:lstStyle>
          <a:p>
            <a:r>
              <a:rPr lang="en-US" dirty="0"/>
              <a:t>Title here</a:t>
            </a:r>
          </a:p>
        </p:txBody>
      </p:sp>
    </p:spTree>
    <p:extLst>
      <p:ext uri="{BB962C8B-B14F-4D97-AF65-F5344CB8AC3E}">
        <p14:creationId xmlns:p14="http://schemas.microsoft.com/office/powerpoint/2010/main" val="326593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B61910C4-3519-1A4E-AD07-C9220879F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Date Placeholder 3">
            <a:extLst>
              <a:ext uri="{FF2B5EF4-FFF2-40B4-BE49-F238E27FC236}">
                <a16:creationId xmlns:a16="http://schemas.microsoft.com/office/drawing/2014/main" id="{2A155F2E-766B-FA4C-97FB-99380524D416}"/>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20" name="Slide Number Placeholder 5">
            <a:extLst>
              <a:ext uri="{FF2B5EF4-FFF2-40B4-BE49-F238E27FC236}">
                <a16:creationId xmlns:a16="http://schemas.microsoft.com/office/drawing/2014/main" id="{7C57E190-59E3-8C44-B149-AE702577C16B}"/>
              </a:ext>
            </a:extLst>
          </p:cNvPr>
          <p:cNvSpPr>
            <a:spLocks noGrp="1"/>
          </p:cNvSpPr>
          <p:nvPr>
            <p:ph type="sldNum" sz="quarter" idx="12"/>
          </p:nvPr>
        </p:nvSpPr>
        <p:spPr>
          <a:xfrm>
            <a:off x="590627" y="6430809"/>
            <a:ext cx="374969" cy="427191"/>
          </a:xfr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22" name="TextBox 21">
            <a:extLst>
              <a:ext uri="{FF2B5EF4-FFF2-40B4-BE49-F238E27FC236}">
                <a16:creationId xmlns:a16="http://schemas.microsoft.com/office/drawing/2014/main" id="{4374118F-2354-E648-87E8-C0D2116F6BB4}"/>
              </a:ext>
            </a:extLst>
          </p:cNvPr>
          <p:cNvSpPr txBox="1"/>
          <p:nvPr userDrawn="1"/>
        </p:nvSpPr>
        <p:spPr>
          <a:xfrm>
            <a:off x="875919" y="158701"/>
            <a:ext cx="50215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idx="1"/>
          </p:nvPr>
        </p:nvSpPr>
        <p:spPr>
          <a:xfrm>
            <a:off x="839789" y="2190799"/>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3014711"/>
            <a:ext cx="5157787" cy="308128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2190799"/>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3014711"/>
            <a:ext cx="5183188" cy="308128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hasCustomPrompt="1"/>
          </p:nvPr>
        </p:nvSpPr>
        <p:spPr>
          <a:xfrm>
            <a:off x="839789" y="1147138"/>
            <a:ext cx="9996589" cy="643174"/>
          </a:xfrm>
          <a:prstGeom prst="rect">
            <a:avLst/>
          </a:prstGeom>
        </p:spPr>
        <p:txBody>
          <a:bodyPr/>
          <a:lstStyle>
            <a:lvl1pPr algn="l">
              <a:defRPr baseline="0">
                <a:solidFill>
                  <a:srgbClr val="0F369B"/>
                </a:solidFill>
                <a:latin typeface="Arial" panose="020B0604020202020204" pitchFamily="34" charset="0"/>
                <a:cs typeface="Arial" panose="020B0604020202020204" pitchFamily="34" charset="0"/>
              </a:defRPr>
            </a:lvl1pPr>
          </a:lstStyle>
          <a:p>
            <a:r>
              <a:rPr lang="en-US" dirty="0"/>
              <a:t>Title here</a:t>
            </a:r>
          </a:p>
        </p:txBody>
      </p:sp>
    </p:spTree>
    <p:extLst>
      <p:ext uri="{BB962C8B-B14F-4D97-AF65-F5344CB8AC3E}">
        <p14:creationId xmlns:p14="http://schemas.microsoft.com/office/powerpoint/2010/main" val="11412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2E429110-0654-4849-9AB8-5E09EA4B75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ate Placeholder 3">
            <a:extLst>
              <a:ext uri="{FF2B5EF4-FFF2-40B4-BE49-F238E27FC236}">
                <a16:creationId xmlns:a16="http://schemas.microsoft.com/office/drawing/2014/main" id="{5E615D0A-A7DA-C046-A738-4671E88EF521}"/>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18" name="Slide Number Placeholder 5">
            <a:extLst>
              <a:ext uri="{FF2B5EF4-FFF2-40B4-BE49-F238E27FC236}">
                <a16:creationId xmlns:a16="http://schemas.microsoft.com/office/drawing/2014/main" id="{C63B2EF4-781D-5844-B8A2-8648183BBA5C}"/>
              </a:ext>
            </a:extLst>
          </p:cNvPr>
          <p:cNvSpPr>
            <a:spLocks noGrp="1"/>
          </p:cNvSpPr>
          <p:nvPr>
            <p:ph type="sldNum" sz="quarter" idx="12"/>
          </p:nvPr>
        </p:nvSpPr>
        <p:spPr>
          <a:xfrm>
            <a:off x="590627" y="6430809"/>
            <a:ext cx="374969" cy="427191"/>
          </a:xfr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20" name="TextBox 19">
            <a:extLst>
              <a:ext uri="{FF2B5EF4-FFF2-40B4-BE49-F238E27FC236}">
                <a16:creationId xmlns:a16="http://schemas.microsoft.com/office/drawing/2014/main" id="{35168F02-7912-4543-8E7A-779996ABCCFF}"/>
              </a:ext>
            </a:extLst>
          </p:cNvPr>
          <p:cNvSpPr txBox="1"/>
          <p:nvPr userDrawn="1"/>
        </p:nvSpPr>
        <p:spPr>
          <a:xfrm>
            <a:off x="875919" y="158701"/>
            <a:ext cx="50215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
        <p:nvSpPr>
          <p:cNvPr id="21" name="Title 1">
            <a:extLst>
              <a:ext uri="{FF2B5EF4-FFF2-40B4-BE49-F238E27FC236}">
                <a16:creationId xmlns:a16="http://schemas.microsoft.com/office/drawing/2014/main" id="{25DC5652-9CCF-C74B-8CB8-E8CA19208DC2}"/>
              </a:ext>
            </a:extLst>
          </p:cNvPr>
          <p:cNvSpPr>
            <a:spLocks noGrp="1"/>
          </p:cNvSpPr>
          <p:nvPr>
            <p:ph type="title" hasCustomPrompt="1"/>
          </p:nvPr>
        </p:nvSpPr>
        <p:spPr>
          <a:xfrm>
            <a:off x="839789" y="1147138"/>
            <a:ext cx="9996589" cy="643174"/>
          </a:xfrm>
          <a:prstGeom prst="rect">
            <a:avLst/>
          </a:prstGeom>
        </p:spPr>
        <p:txBody>
          <a:bodyPr/>
          <a:lstStyle>
            <a:lvl1pPr algn="l">
              <a:defRPr baseline="0">
                <a:solidFill>
                  <a:srgbClr val="0F369B"/>
                </a:solidFill>
                <a:latin typeface="Arial" panose="020B0604020202020204" pitchFamily="34" charset="0"/>
                <a:cs typeface="Arial" panose="020B0604020202020204" pitchFamily="34" charset="0"/>
              </a:defRPr>
            </a:lvl1pPr>
          </a:lstStyle>
          <a:p>
            <a:r>
              <a:rPr lang="en-US" dirty="0"/>
              <a:t>Title here</a:t>
            </a:r>
          </a:p>
        </p:txBody>
      </p:sp>
      <p:sp>
        <p:nvSpPr>
          <p:cNvPr id="3" name="Content Placeholder 2"/>
          <p:cNvSpPr>
            <a:spLocks noGrp="1"/>
          </p:cNvSpPr>
          <p:nvPr>
            <p:ph idx="1"/>
          </p:nvPr>
        </p:nvSpPr>
        <p:spPr>
          <a:xfrm>
            <a:off x="5183188" y="1361873"/>
            <a:ext cx="6172200" cy="4499179"/>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6396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2F17CA01-61A6-8D43-86F4-D83172FA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Date Placeholder 3">
            <a:extLst>
              <a:ext uri="{FF2B5EF4-FFF2-40B4-BE49-F238E27FC236}">
                <a16:creationId xmlns:a16="http://schemas.microsoft.com/office/drawing/2014/main" id="{64EDD6DE-DE93-4048-9D7A-0575E30FD0C9}"/>
              </a:ext>
            </a:extLst>
          </p:cNvPr>
          <p:cNvSpPr>
            <a:spLocks noGrp="1"/>
          </p:cNvSpPr>
          <p:nvPr>
            <p:ph type="dt" sz="half" idx="10"/>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A9955B6E-6662-4346-8D3C-E40ED3BB20F6}"/>
              </a:ext>
            </a:extLst>
          </p:cNvPr>
          <p:cNvSpPr>
            <a:spLocks noGrp="1"/>
          </p:cNvSpPr>
          <p:nvPr>
            <p:ph type="sldNum" sz="quarter" idx="12"/>
          </p:nvPr>
        </p:nvSpPr>
        <p:spPr>
          <a:xfrm>
            <a:off x="590627" y="6430809"/>
            <a:ext cx="374969" cy="427191"/>
          </a:xfr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17" name="TextBox 16">
            <a:extLst>
              <a:ext uri="{FF2B5EF4-FFF2-40B4-BE49-F238E27FC236}">
                <a16:creationId xmlns:a16="http://schemas.microsoft.com/office/drawing/2014/main" id="{787A12A7-7061-2C40-A928-2FAD8BB19A92}"/>
              </a:ext>
            </a:extLst>
          </p:cNvPr>
          <p:cNvSpPr txBox="1"/>
          <p:nvPr userDrawn="1"/>
        </p:nvSpPr>
        <p:spPr>
          <a:xfrm>
            <a:off x="875919" y="158701"/>
            <a:ext cx="50215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
        <p:nvSpPr>
          <p:cNvPr id="18" name="Title 1">
            <a:extLst>
              <a:ext uri="{FF2B5EF4-FFF2-40B4-BE49-F238E27FC236}">
                <a16:creationId xmlns:a16="http://schemas.microsoft.com/office/drawing/2014/main" id="{481A2609-3A9D-9F40-84A4-CFB7A0E3C100}"/>
              </a:ext>
            </a:extLst>
          </p:cNvPr>
          <p:cNvSpPr>
            <a:spLocks noGrp="1"/>
          </p:cNvSpPr>
          <p:nvPr>
            <p:ph type="title" hasCustomPrompt="1"/>
          </p:nvPr>
        </p:nvSpPr>
        <p:spPr>
          <a:xfrm>
            <a:off x="839789" y="1147138"/>
            <a:ext cx="9996589" cy="643174"/>
          </a:xfrm>
          <a:prstGeom prst="rect">
            <a:avLst/>
          </a:prstGeom>
        </p:spPr>
        <p:txBody>
          <a:bodyPr/>
          <a:lstStyle>
            <a:lvl1pPr algn="l">
              <a:defRPr baseline="0">
                <a:solidFill>
                  <a:srgbClr val="0F369B"/>
                </a:solidFill>
                <a:latin typeface="Arial" panose="020B0604020202020204" pitchFamily="34" charset="0"/>
                <a:cs typeface="Arial" panose="020B0604020202020204" pitchFamily="34" charset="0"/>
              </a:defRPr>
            </a:lvl1pPr>
          </a:lstStyle>
          <a:p>
            <a:r>
              <a:rPr lang="en-US" dirty="0"/>
              <a:t>Title here</a:t>
            </a:r>
          </a:p>
        </p:txBody>
      </p:sp>
      <p:sp>
        <p:nvSpPr>
          <p:cNvPr id="10" name="Text Placeholder 3"/>
          <p:cNvSpPr>
            <a:spLocks noGrp="1"/>
          </p:cNvSpPr>
          <p:nvPr>
            <p:ph type="body" sz="half" idx="2"/>
          </p:nvPr>
        </p:nvSpPr>
        <p:spPr>
          <a:xfrm>
            <a:off x="839788" y="2024742"/>
            <a:ext cx="10556140" cy="384424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9593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835" y="1211594"/>
            <a:ext cx="11065565" cy="740608"/>
          </a:xfrm>
          <a:prstGeom prst="rect">
            <a:avLst/>
          </a:prstGeom>
        </p:spPr>
        <p:txBody>
          <a:bodyPr/>
          <a:lstStyle>
            <a:lvl1pPr algn="l">
              <a:defRPr sz="4200" b="1" i="0" cap="none" spc="100" baseline="0">
                <a:solidFill>
                  <a:srgbClr val="FCB700"/>
                </a:solidFill>
                <a:latin typeface="Segoe Semibold" panose="020B0502040200020203" pitchFamily="34" charset="77"/>
                <a:cs typeface="Segoe UI" panose="020B0502040204020203" pitchFamily="34" charset="0"/>
              </a:defRPr>
            </a:lvl1pPr>
          </a:lstStyle>
          <a:p>
            <a:r>
              <a:rPr lang="en-US"/>
              <a:t>Slide title</a:t>
            </a:r>
          </a:p>
        </p:txBody>
      </p:sp>
      <p:sp>
        <p:nvSpPr>
          <p:cNvPr id="3" name="Content Placeholder 2"/>
          <p:cNvSpPr>
            <a:spLocks noGrp="1"/>
          </p:cNvSpPr>
          <p:nvPr>
            <p:ph idx="1" hasCustomPrompt="1"/>
          </p:nvPr>
        </p:nvSpPr>
        <p:spPr>
          <a:xfrm>
            <a:off x="516835" y="2196480"/>
            <a:ext cx="11065564" cy="4380045"/>
          </a:xfrm>
          <a:prstGeom prst="rect">
            <a:avLst/>
          </a:prstGeom>
        </p:spPr>
        <p:txBody>
          <a:bodyPr/>
          <a:lstStyle>
            <a:lvl1pPr marL="457200" indent="-457200">
              <a:buClr>
                <a:srgbClr val="FCB700"/>
              </a:buClr>
              <a:buFont typeface="Wingdings" pitchFamily="2" charset="2"/>
              <a:buChar char="§"/>
              <a:defRPr sz="3200" b="0" i="0">
                <a:solidFill>
                  <a:schemeClr val="tx1"/>
                </a:solidFill>
                <a:latin typeface="Segoe" panose="020B0502040200020203"/>
                <a:cs typeface="Segoe UI" panose="020B0502040204020203" pitchFamily="34" charset="0"/>
              </a:defRPr>
            </a:lvl1pPr>
            <a:lvl2pPr marL="914389" indent="-457200">
              <a:buClr>
                <a:srgbClr val="FFA659"/>
              </a:buClr>
              <a:buFont typeface="System Font Regular"/>
              <a:buChar char="–"/>
              <a:defRPr b="0">
                <a:solidFill>
                  <a:schemeClr val="tx1"/>
                </a:solidFill>
                <a:latin typeface="Segoe" panose="020B0502040200020203" pitchFamily="34" charset="77"/>
                <a:cs typeface="Segoe UI" panose="020B0502040204020203" pitchFamily="34" charset="0"/>
              </a:defRPr>
            </a:lvl2pPr>
            <a:lvl3pPr marL="1257277" indent="-342900">
              <a:buClr>
                <a:srgbClr val="FFB08A"/>
              </a:buClr>
              <a:buFont typeface="Arial" panose="020B0604020202020204" pitchFamily="34" charset="0"/>
              <a:buChar char="•"/>
              <a:defRPr baseline="0">
                <a:solidFill>
                  <a:schemeClr val="tx1"/>
                </a:solidFill>
                <a:latin typeface="Segoe" panose="020B0502040200020203" pitchFamily="34" charset="77"/>
                <a:cs typeface="Segoe UI" panose="020B0502040204020203" pitchFamily="34" charset="0"/>
              </a:defRPr>
            </a:lvl3pPr>
          </a:lstStyle>
          <a:p>
            <a:pPr lvl="0"/>
            <a:r>
              <a:rPr lang="en-US"/>
              <a:t>Body level</a:t>
            </a:r>
          </a:p>
          <a:p>
            <a:pPr lvl="1"/>
            <a:r>
              <a:rPr lang="en-US"/>
              <a:t>Second level</a:t>
            </a:r>
          </a:p>
          <a:p>
            <a:pPr lvl="2"/>
            <a:r>
              <a:rPr lang="en-US"/>
              <a:t>Third level</a:t>
            </a:r>
          </a:p>
          <a:p>
            <a:pPr lvl="0"/>
            <a:r>
              <a:rPr lang="en-US"/>
              <a:t>Body level</a:t>
            </a:r>
          </a:p>
          <a:p>
            <a:pPr lvl="1"/>
            <a:r>
              <a:rPr lang="en-US"/>
              <a:t>Second level</a:t>
            </a:r>
          </a:p>
          <a:p>
            <a:pPr lvl="2"/>
            <a:r>
              <a:rPr lang="en-US"/>
              <a:t>Third level</a:t>
            </a:r>
          </a:p>
          <a:p>
            <a:pPr lvl="2"/>
            <a:endParaRPr lang="en-US"/>
          </a:p>
        </p:txBody>
      </p:sp>
      <p:cxnSp>
        <p:nvCxnSpPr>
          <p:cNvPr id="18" name="Straight Connector 17">
            <a:extLst>
              <a:ext uri="{FF2B5EF4-FFF2-40B4-BE49-F238E27FC236}">
                <a16:creationId xmlns:a16="http://schemas.microsoft.com/office/drawing/2014/main" id="{BBBB8B42-169A-E34C-9788-982B623F61CE}"/>
              </a:ext>
            </a:extLst>
          </p:cNvPr>
          <p:cNvCxnSpPr/>
          <p:nvPr userDrawn="1"/>
        </p:nvCxnSpPr>
        <p:spPr>
          <a:xfrm>
            <a:off x="1668289" y="230632"/>
            <a:ext cx="0" cy="711819"/>
          </a:xfrm>
          <a:prstGeom prst="line">
            <a:avLst/>
          </a:prstGeom>
          <a:ln w="15875"/>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60C8D7D1-57EF-6441-8493-CA0CC4D57674}"/>
              </a:ext>
            </a:extLst>
          </p:cNvPr>
          <p:cNvSpPr txBox="1"/>
          <p:nvPr userDrawn="1"/>
        </p:nvSpPr>
        <p:spPr>
          <a:xfrm>
            <a:off x="1720570" y="281472"/>
            <a:ext cx="2361512" cy="684996"/>
          </a:xfrm>
          <a:prstGeom prst="rect">
            <a:avLst/>
          </a:prstGeom>
          <a:noFill/>
        </p:spPr>
        <p:txBody>
          <a:bodyPr wrap="square" rtlCol="0">
            <a:spAutoFit/>
          </a:bodyPr>
          <a:lstStyle>
            <a:defPPr>
              <a:defRPr lang="en-US"/>
            </a:defPPr>
            <a:lvl1pPr>
              <a:defRPr sz="1400" b="1" cap="all">
                <a:latin typeface="MetaPro-Bold"/>
                <a:cs typeface="MetaPro-Bold"/>
              </a:defRPr>
            </a:lvl1pPr>
          </a:lstStyle>
          <a:p>
            <a:pPr lvl="0">
              <a:lnSpc>
                <a:spcPct val="80000"/>
              </a:lnSpc>
            </a:pPr>
            <a:r>
              <a:rPr lang="en-US" sz="1200" b="1" i="0">
                <a:latin typeface="Segoe Semibold" panose="020B0502040200020203" pitchFamily="34" charset="77"/>
              </a:rPr>
              <a:t>Strengthening </a:t>
            </a:r>
          </a:p>
          <a:p>
            <a:pPr lvl="0">
              <a:lnSpc>
                <a:spcPct val="80000"/>
              </a:lnSpc>
            </a:pPr>
            <a:r>
              <a:rPr lang="en-US" sz="1200" b="1" i="0">
                <a:latin typeface="Segoe Semibold" panose="020B0502040200020203" pitchFamily="34" charset="77"/>
              </a:rPr>
              <a:t>Integrated </a:t>
            </a:r>
          </a:p>
          <a:p>
            <a:pPr lvl="0">
              <a:lnSpc>
                <a:spcPct val="80000"/>
              </a:lnSpc>
            </a:pPr>
            <a:r>
              <a:rPr lang="en-US" sz="1200" b="1" i="0">
                <a:latin typeface="Segoe Semibold" panose="020B0502040200020203" pitchFamily="34" charset="77"/>
              </a:rPr>
              <a:t>Approaches</a:t>
            </a:r>
          </a:p>
          <a:p>
            <a:pPr lvl="0">
              <a:lnSpc>
                <a:spcPct val="80000"/>
              </a:lnSpc>
            </a:pPr>
            <a:r>
              <a:rPr lang="en-US" sz="1200" b="1" i="0">
                <a:solidFill>
                  <a:srgbClr val="FCB700"/>
                </a:solidFill>
                <a:latin typeface="Segoe Semibold" panose="020B0502040200020203" pitchFamily="34" charset="77"/>
              </a:rPr>
              <a:t>in the Midwest </a:t>
            </a:r>
          </a:p>
        </p:txBody>
      </p:sp>
      <p:pic>
        <p:nvPicPr>
          <p:cNvPr id="20" name="Picture 19" descr="AU-logo.png">
            <a:extLst>
              <a:ext uri="{FF2B5EF4-FFF2-40B4-BE49-F238E27FC236}">
                <a16:creationId xmlns:a16="http://schemas.microsoft.com/office/drawing/2014/main" id="{371B5D97-3C76-BE40-8981-BBE7345B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604" y="232119"/>
            <a:ext cx="1417545" cy="740608"/>
          </a:xfrm>
          <a:prstGeom prst="rect">
            <a:avLst/>
          </a:prstGeom>
        </p:spPr>
      </p:pic>
      <p:cxnSp>
        <p:nvCxnSpPr>
          <p:cNvPr id="21" name="Straight Connector 20">
            <a:extLst>
              <a:ext uri="{FF2B5EF4-FFF2-40B4-BE49-F238E27FC236}">
                <a16:creationId xmlns:a16="http://schemas.microsoft.com/office/drawing/2014/main" id="{7F0E6C58-7130-8E42-8960-6298339353F2}"/>
              </a:ext>
            </a:extLst>
          </p:cNvPr>
          <p:cNvCxnSpPr>
            <a:cxnSpLocks/>
          </p:cNvCxnSpPr>
          <p:nvPr userDrawn="1"/>
        </p:nvCxnSpPr>
        <p:spPr>
          <a:xfrm>
            <a:off x="0" y="6858000"/>
            <a:ext cx="12192000" cy="0"/>
          </a:xfrm>
          <a:prstGeom prst="line">
            <a:avLst/>
          </a:prstGeom>
          <a:ln w="114300">
            <a:solidFill>
              <a:srgbClr val="FCB7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56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12A82-1556-9947-A754-CC119518AB2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68F622A-9E4F-4246-82D4-2F1BFC545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7C7485-5390-3F42-AFE6-9B5BB84CE5AA}"/>
              </a:ext>
            </a:extLst>
          </p:cNvPr>
          <p:cNvSpPr>
            <a:spLocks noGrp="1"/>
          </p:cNvSpPr>
          <p:nvPr>
            <p:ph type="sldNum" sz="quarter" idx="12"/>
          </p:nvPr>
        </p:nvSpPr>
        <p:spPr/>
        <p:txBody>
          <a:bodyPr/>
          <a:lstStyle/>
          <a:p>
            <a:fld id="{3A3EEFAF-8721-6846-993E-85ED8EDADB58}" type="slidenum">
              <a:rPr lang="en-US" smtClean="0"/>
              <a:t>‹#›</a:t>
            </a:fld>
            <a:endParaRPr lang="en-US"/>
          </a:p>
        </p:txBody>
      </p:sp>
    </p:spTree>
    <p:extLst>
      <p:ext uri="{BB962C8B-B14F-4D97-AF65-F5344CB8AC3E}">
        <p14:creationId xmlns:p14="http://schemas.microsoft.com/office/powerpoint/2010/main" val="319060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5D044-B35F-4A77-B573-9EB4C86BF88C}" type="slidenum">
              <a:rPr lang="en-US" smtClean="0"/>
              <a:t>‹#›</a:t>
            </a:fld>
            <a:endParaRPr lang="en-US"/>
          </a:p>
        </p:txBody>
      </p:sp>
    </p:spTree>
    <p:extLst>
      <p:ext uri="{BB962C8B-B14F-4D97-AF65-F5344CB8AC3E}">
        <p14:creationId xmlns:p14="http://schemas.microsoft.com/office/powerpoint/2010/main" val="3897787874"/>
      </p:ext>
    </p:extLst>
  </p:cSld>
  <p:clrMap bg1="lt1" tx1="dk1" bg2="lt2" tx2="dk2" accent1="accent1" accent2="accent2" accent3="accent3" accent4="accent4" accent5="accent5" accent6="accent6" hlink="hlink" folHlink="folHlink"/>
  <p:sldLayoutIdLst>
    <p:sldLayoutId id="2147483681" r:id="rId1"/>
    <p:sldLayoutId id="2147483663" r:id="rId2"/>
    <p:sldLayoutId id="2147483759" r:id="rId3"/>
    <p:sldLayoutId id="2147483664" r:id="rId4"/>
    <p:sldLayoutId id="2147483665" r:id="rId5"/>
    <p:sldLayoutId id="2147483668" r:id="rId6"/>
    <p:sldLayoutId id="2147483682" r:id="rId7"/>
    <p:sldLayoutId id="2147483692" r:id="rId8"/>
    <p:sldLayoutId id="2147483746" r:id="rId9"/>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A5FF1151-03CB-3744-8CB6-67B89F201E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ate Placeholder 3">
            <a:extLst>
              <a:ext uri="{FF2B5EF4-FFF2-40B4-BE49-F238E27FC236}">
                <a16:creationId xmlns:a16="http://schemas.microsoft.com/office/drawing/2014/main" id="{A2546A21-50E6-A94D-806C-59E76A215F8D}"/>
              </a:ext>
            </a:extLst>
          </p:cNvPr>
          <p:cNvSpPr>
            <a:spLocks noGrp="1"/>
          </p:cNvSpPr>
          <p:nvPr>
            <p:ph type="dt" sz="half" idx="2"/>
          </p:nvPr>
        </p:nvSpPr>
        <p:spPr>
          <a:xfrm>
            <a:off x="8858173" y="6477717"/>
            <a:ext cx="2743200" cy="365125"/>
          </a:xfrm>
          <a:prstGeom prst="rect">
            <a:avLst/>
          </a:prstGeom>
        </p:spPr>
        <p:txBody>
          <a:bodyPr/>
          <a:lstStyle>
            <a:lvl1pPr algn="r">
              <a:defRPr lang="en-US" sz="1050" kern="1200" dirty="0">
                <a:solidFill>
                  <a:srgbClr val="0F369B"/>
                </a:solidFill>
                <a:latin typeface="Arial" panose="020B0604020202020204" pitchFamily="34" charset="0"/>
                <a:ea typeface="+mn-ea"/>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D0155B7B-B44C-2443-A7A2-3C82F551766C}"/>
              </a:ext>
            </a:extLst>
          </p:cNvPr>
          <p:cNvSpPr>
            <a:spLocks noGrp="1"/>
          </p:cNvSpPr>
          <p:nvPr>
            <p:ph type="sldNum" sz="quarter" idx="4"/>
          </p:nvPr>
        </p:nvSpPr>
        <p:spPr>
          <a:xfrm>
            <a:off x="590627" y="6430809"/>
            <a:ext cx="374969" cy="427191"/>
          </a:xfrm>
          <a:prstGeom prst="rect">
            <a:avLst/>
          </a:prstGeom>
          <a:solidFill>
            <a:srgbClr val="FFCC11"/>
          </a:solidFill>
        </p:spPr>
        <p:txBody>
          <a:bodyPr anchor="t" anchorCtr="0"/>
          <a:lstStyle>
            <a:lvl1pPr algn="ctr">
              <a:defRPr sz="1050">
                <a:solidFill>
                  <a:srgbClr val="0F369B"/>
                </a:solidFill>
                <a:latin typeface="Arial" panose="020B0604020202020204" pitchFamily="34" charset="0"/>
                <a:cs typeface="Arial" panose="020B0604020202020204" pitchFamily="34" charset="0"/>
              </a:defRPr>
            </a:lvl1pPr>
          </a:lstStyle>
          <a:p>
            <a:fld id="{DB15D044-B35F-4A77-B573-9EB4C86BF88C}" type="slidenum">
              <a:rPr lang="en-US" smtClean="0"/>
              <a:pPr/>
              <a:t>‹#›</a:t>
            </a:fld>
            <a:endParaRPr lang="en-US" dirty="0"/>
          </a:p>
        </p:txBody>
      </p:sp>
      <p:sp>
        <p:nvSpPr>
          <p:cNvPr id="11" name="TextBox 10">
            <a:extLst>
              <a:ext uri="{FF2B5EF4-FFF2-40B4-BE49-F238E27FC236}">
                <a16:creationId xmlns:a16="http://schemas.microsoft.com/office/drawing/2014/main" id="{A698E52C-8835-1742-87FA-5A108A7243F6}"/>
              </a:ext>
            </a:extLst>
          </p:cNvPr>
          <p:cNvSpPr txBox="1"/>
          <p:nvPr userDrawn="1"/>
        </p:nvSpPr>
        <p:spPr>
          <a:xfrm>
            <a:off x="875919" y="158701"/>
            <a:ext cx="50215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spc="300" dirty="0">
                <a:solidFill>
                  <a:schemeClr val="bg1"/>
                </a:solidFill>
                <a:effectLst/>
                <a:latin typeface="Arial" panose="020B0604020202020204" pitchFamily="34" charset="0"/>
                <a:ea typeface="+mn-ea"/>
                <a:cs typeface="Arial" panose="020B0604020202020204" pitchFamily="34" charset="0"/>
              </a:rPr>
              <a:t>DEVELOPING AN HIV OUTBREAK RESPONSE TABLE-TOP ACTIVITY</a:t>
            </a:r>
            <a:endParaRPr lang="en-US" sz="1100" kern="1200" spc="300" dirty="0">
              <a:solidFill>
                <a:schemeClr val="bg1"/>
              </a:solidFill>
              <a:effectLst/>
              <a:latin typeface="Arial" panose="020B0604020202020204" pitchFamily="34" charset="0"/>
              <a:ea typeface="+mn-ea"/>
              <a:cs typeface="Arial" panose="020B0604020202020204" pitchFamily="34" charset="0"/>
            </a:endParaRPr>
          </a:p>
        </p:txBody>
      </p:sp>
      <p:sp>
        <p:nvSpPr>
          <p:cNvPr id="2" name="Title Placeholder 1"/>
          <p:cNvSpPr>
            <a:spLocks noGrp="1"/>
          </p:cNvSpPr>
          <p:nvPr>
            <p:ph type="title"/>
          </p:nvPr>
        </p:nvSpPr>
        <p:spPr>
          <a:xfrm>
            <a:off x="838200" y="8178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78375"/>
            <a:ext cx="10515600" cy="36107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43743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p:txStyles>
    <p:titleStyle>
      <a:lvl1pPr algn="l" defTabSz="914400" rtl="0" eaLnBrk="1" latinLnBrk="0" hangingPunct="1">
        <a:lnSpc>
          <a:spcPct val="90000"/>
        </a:lnSpc>
        <a:spcBef>
          <a:spcPct val="0"/>
        </a:spcBef>
        <a:buNone/>
        <a:defRPr sz="4000" kern="1200">
          <a:solidFill>
            <a:srgbClr val="0F369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5A4_9E4AD40F.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pixnio.com/nature-landscapes/oceans/ocean-dusk-horizon-water-beach-reflection-sea-sky-su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en.wikipedia.org/wiki/File:Hello_Sunshine_logo.sv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freesvg.org/recap-post-i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view-image.php?image=13523&amp;picture=tar-en-pau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publicdomainpictures.net/view-image.php?image=13523&amp;picture=tar-en-pau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312" y="1381583"/>
            <a:ext cx="5412952" cy="1672864"/>
          </a:xfrm>
        </p:spPr>
        <p:txBody>
          <a:bodyPr>
            <a:normAutofit/>
          </a:bodyPr>
          <a:lstStyle/>
          <a:p>
            <a:r>
              <a:rPr lang="en-US" dirty="0"/>
              <a:t>Your Jurisdiction’s Table-top Activity</a:t>
            </a:r>
            <a:endParaRPr lang="en-US" sz="3600" i="1" dirty="0"/>
          </a:p>
        </p:txBody>
      </p:sp>
      <p:sp>
        <p:nvSpPr>
          <p:cNvPr id="4" name="Rectangle 3"/>
          <p:cNvSpPr/>
          <p:nvPr/>
        </p:nvSpPr>
        <p:spPr>
          <a:xfrm>
            <a:off x="1001324" y="3054447"/>
            <a:ext cx="8726311" cy="494751"/>
          </a:xfrm>
          <a:prstGeom prst="rect">
            <a:avLst/>
          </a:prstGeom>
        </p:spPr>
        <p:txBody>
          <a:bodyPr wrap="square">
            <a:spAutoFit/>
          </a:bodyPr>
          <a:lstStyle/>
          <a:p>
            <a:pPr>
              <a:lnSpc>
                <a:spcPct val="120000"/>
              </a:lnSpc>
            </a:pPr>
            <a:r>
              <a:rPr lang="en-US" sz="2400" b="1" dirty="0">
                <a:solidFill>
                  <a:schemeClr val="bg1"/>
                </a:solidFill>
                <a:latin typeface="Arial" panose="020B0604020202020204" pitchFamily="34" charset="0"/>
                <a:cs typeface="Arial" panose="020B0604020202020204" pitchFamily="34" charset="0"/>
              </a:rPr>
              <a:t>Dates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25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EE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ED8824-EF9B-9E47-9EDA-A4A60CA5E0A9}"/>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BF7F6619-4C03-E542-922C-A0FF2C4E71B6}"/>
              </a:ext>
            </a:extLst>
          </p:cNvPr>
          <p:cNvSpPr>
            <a:spLocks noGrp="1"/>
          </p:cNvSpPr>
          <p:nvPr>
            <p:ph type="sldNum" sz="quarter" idx="12"/>
          </p:nvPr>
        </p:nvSpPr>
        <p:spPr/>
        <p:txBody>
          <a:bodyPr/>
          <a:lstStyle/>
          <a:p>
            <a:fld id="{DB15D044-B35F-4A77-B573-9EB4C86BF88C}" type="slidenum">
              <a:rPr lang="en-US" smtClean="0"/>
              <a:pPr/>
              <a:t>10</a:t>
            </a:fld>
            <a:endParaRPr lang="en-US" dirty="0"/>
          </a:p>
        </p:txBody>
      </p:sp>
      <p:sp>
        <p:nvSpPr>
          <p:cNvPr id="4" name="Title 3">
            <a:extLst>
              <a:ext uri="{FF2B5EF4-FFF2-40B4-BE49-F238E27FC236}">
                <a16:creationId xmlns:a16="http://schemas.microsoft.com/office/drawing/2014/main" id="{EB26699E-66F4-4385-BC30-4244EF80D541}"/>
              </a:ext>
            </a:extLst>
          </p:cNvPr>
          <p:cNvSpPr>
            <a:spLocks noGrp="1"/>
          </p:cNvSpPr>
          <p:nvPr>
            <p:ph type="title"/>
          </p:nvPr>
        </p:nvSpPr>
        <p:spPr>
          <a:xfrm>
            <a:off x="778111" y="1424402"/>
            <a:ext cx="9996589" cy="643174"/>
          </a:xfrm>
          <a:prstGeom prst="ellipse">
            <a:avLst/>
          </a:prstGeom>
        </p:spPr>
        <p:txBody>
          <a:bodyPr vert="horz" lIns="91440" tIns="45720" rIns="91440" bIns="45720" rtlCol="0" anchor="b">
            <a:noAutofit/>
          </a:bodyPr>
          <a:lstStyle/>
          <a:p>
            <a:pPr algn="ctr"/>
            <a:r>
              <a:rPr lang="en-US" sz="4000" kern="1200" dirty="0"/>
              <a:t>Why We’re All Here</a:t>
            </a:r>
          </a:p>
        </p:txBody>
      </p:sp>
      <p:pic>
        <p:nvPicPr>
          <p:cNvPr id="2" name="Picture 2" descr="Diagram&#10;&#10;Description automatically generated">
            <a:extLst>
              <a:ext uri="{FF2B5EF4-FFF2-40B4-BE49-F238E27FC236}">
                <a16:creationId xmlns:a16="http://schemas.microsoft.com/office/drawing/2014/main" id="{9305BECF-0108-4191-9444-F7C2AE0954F5}"/>
              </a:ext>
            </a:extLst>
          </p:cNvPr>
          <p:cNvPicPr>
            <a:picLocks noChangeAspect="1"/>
          </p:cNvPicPr>
          <p:nvPr/>
        </p:nvPicPr>
        <p:blipFill rotWithShape="1">
          <a:blip r:embed="rId3"/>
          <a:srcRect b="9499"/>
          <a:stretch/>
        </p:blipFill>
        <p:spPr>
          <a:xfrm>
            <a:off x="2579181" y="2358349"/>
            <a:ext cx="6394448" cy="3474415"/>
          </a:xfrm>
          <a:prstGeom prst="rect">
            <a:avLst/>
          </a:prstGeom>
        </p:spPr>
      </p:pic>
    </p:spTree>
    <p:extLst>
      <p:ext uri="{BB962C8B-B14F-4D97-AF65-F5344CB8AC3E}">
        <p14:creationId xmlns:p14="http://schemas.microsoft.com/office/powerpoint/2010/main" val="168927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9ABB89-4545-4A5B-994A-D698BEF89A43}"/>
              </a:ext>
            </a:extLst>
          </p:cNvPr>
          <p:cNvSpPr>
            <a:spLocks noGrp="1"/>
          </p:cNvSpPr>
          <p:nvPr>
            <p:ph sz="half" idx="1"/>
          </p:nvPr>
        </p:nvSpPr>
        <p:spPr>
          <a:xfrm>
            <a:off x="1191768" y="1894114"/>
            <a:ext cx="5684520" cy="3922924"/>
          </a:xfrm>
        </p:spPr>
        <p:txBody>
          <a:bodyPr vert="horz" lIns="91440" tIns="45720" rIns="91440" bIns="45720" rtlCol="0" anchor="t">
            <a:normAutofit/>
          </a:bodyPr>
          <a:lstStyle/>
          <a:p>
            <a:r>
              <a:rPr lang="en-US" sz="2000" dirty="0">
                <a:latin typeface="Arial"/>
                <a:cs typeface="Arial"/>
              </a:rPr>
              <a:t>Jurisdiction's End the Epidemic Plan</a:t>
            </a:r>
          </a:p>
          <a:p>
            <a:r>
              <a:rPr lang="en-US" sz="2000" dirty="0"/>
              <a:t>West Virginia HIV Outbreak Interview Clips</a:t>
            </a:r>
          </a:p>
          <a:p>
            <a:r>
              <a:rPr lang="en-US" sz="2000" dirty="0"/>
              <a:t>Stigma and People who Use Drugs</a:t>
            </a:r>
          </a:p>
          <a:p>
            <a:r>
              <a:rPr lang="en-US" sz="2000" dirty="0"/>
              <a:t>Harm Reduction Principles</a:t>
            </a:r>
          </a:p>
          <a:p>
            <a:r>
              <a:rPr lang="en-US" sz="2000" dirty="0"/>
              <a:t>NIAID HIV Language Guide</a:t>
            </a:r>
          </a:p>
          <a:p>
            <a:endParaRPr lang="en-US" sz="2000" dirty="0"/>
          </a:p>
        </p:txBody>
      </p:sp>
      <p:sp>
        <p:nvSpPr>
          <p:cNvPr id="4" name="Title 3">
            <a:extLst>
              <a:ext uri="{FF2B5EF4-FFF2-40B4-BE49-F238E27FC236}">
                <a16:creationId xmlns:a16="http://schemas.microsoft.com/office/drawing/2014/main" id="{AEED897B-E65F-437D-A518-B78F8039FFD1}"/>
              </a:ext>
            </a:extLst>
          </p:cNvPr>
          <p:cNvSpPr>
            <a:spLocks noGrp="1"/>
          </p:cNvSpPr>
          <p:nvPr>
            <p:ph type="title"/>
          </p:nvPr>
        </p:nvSpPr>
        <p:spPr/>
        <p:txBody>
          <a:bodyPr>
            <a:normAutofit fontScale="90000"/>
          </a:bodyPr>
          <a:lstStyle/>
          <a:p>
            <a:r>
              <a:rPr lang="en-US" dirty="0"/>
              <a:t>Material Overview</a:t>
            </a:r>
          </a:p>
        </p:txBody>
      </p:sp>
      <p:sp>
        <p:nvSpPr>
          <p:cNvPr id="8" name="Rectangle: Rounded Corners 7">
            <a:extLst>
              <a:ext uri="{FF2B5EF4-FFF2-40B4-BE49-F238E27FC236}">
                <a16:creationId xmlns:a16="http://schemas.microsoft.com/office/drawing/2014/main" id="{9AB82260-4D01-46DF-BB6B-BF07D2A3043D}"/>
              </a:ext>
            </a:extLst>
          </p:cNvPr>
          <p:cNvSpPr/>
          <p:nvPr/>
        </p:nvSpPr>
        <p:spPr>
          <a:xfrm>
            <a:off x="7061703" y="1681682"/>
            <a:ext cx="4213661" cy="1747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What questions do you have about any of these materials? </a:t>
            </a:r>
          </a:p>
        </p:txBody>
      </p:sp>
      <p:pic>
        <p:nvPicPr>
          <p:cNvPr id="9" name="Content Placeholder 6" descr="Customer review outline">
            <a:extLst>
              <a:ext uri="{FF2B5EF4-FFF2-40B4-BE49-F238E27FC236}">
                <a16:creationId xmlns:a16="http://schemas.microsoft.com/office/drawing/2014/main" id="{A261085F-0FF2-4774-BE45-373824AC372B}"/>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4023" y="3429000"/>
            <a:ext cx="2489020" cy="2489020"/>
          </a:xfrm>
        </p:spPr>
      </p:pic>
      <p:sp>
        <p:nvSpPr>
          <p:cNvPr id="3" name="Date Placeholder 2">
            <a:extLst>
              <a:ext uri="{FF2B5EF4-FFF2-40B4-BE49-F238E27FC236}">
                <a16:creationId xmlns:a16="http://schemas.microsoft.com/office/drawing/2014/main" id="{69CED3A6-951F-9A4E-998C-A37DCC42EDC7}"/>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C7EF5992-66B2-144F-B701-891FA2701B68}"/>
              </a:ext>
            </a:extLst>
          </p:cNvPr>
          <p:cNvSpPr>
            <a:spLocks noGrp="1"/>
          </p:cNvSpPr>
          <p:nvPr>
            <p:ph type="sldNum" sz="quarter" idx="12"/>
          </p:nvPr>
        </p:nvSpPr>
        <p:spPr/>
        <p:txBody>
          <a:bodyPr/>
          <a:lstStyle/>
          <a:p>
            <a:fld id="{DB15D044-B35F-4A77-B573-9EB4C86BF88C}" type="slidenum">
              <a:rPr lang="en-US" smtClean="0"/>
              <a:pPr/>
              <a:t>11</a:t>
            </a:fld>
            <a:endParaRPr lang="en-US" dirty="0"/>
          </a:p>
        </p:txBody>
      </p:sp>
    </p:spTree>
    <p:extLst>
      <p:ext uri="{BB962C8B-B14F-4D97-AF65-F5344CB8AC3E}">
        <p14:creationId xmlns:p14="http://schemas.microsoft.com/office/powerpoint/2010/main" val="265570407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F0A39A-B11C-4948-B3FD-7B4C4DA4241A}"/>
              </a:ext>
            </a:extLst>
          </p:cNvPr>
          <p:cNvSpPr>
            <a:spLocks noGrp="1"/>
          </p:cNvSpPr>
          <p:nvPr>
            <p:ph sz="half" idx="1"/>
          </p:nvPr>
        </p:nvSpPr>
        <p:spPr>
          <a:xfrm>
            <a:off x="1164667" y="1762213"/>
            <a:ext cx="5181600" cy="2554039"/>
          </a:xfrm>
        </p:spPr>
        <p:txBody>
          <a:bodyPr>
            <a:normAutofit/>
          </a:bodyPr>
          <a:lstStyle/>
          <a:p>
            <a:pPr>
              <a:buFont typeface="Wingdings" panose="05000000000000000000" pitchFamily="2" charset="2"/>
              <a:buChar char="Ø"/>
            </a:pPr>
            <a:r>
              <a:rPr lang="en-US" dirty="0"/>
              <a:t>People-first language</a:t>
            </a:r>
          </a:p>
          <a:p>
            <a:pPr lvl="1">
              <a:buFont typeface="Wingdings" panose="05000000000000000000" pitchFamily="2" charset="2"/>
              <a:buChar char="Ø"/>
            </a:pPr>
            <a:r>
              <a:rPr lang="en-US" dirty="0"/>
              <a:t>Emphasizes humanity</a:t>
            </a:r>
          </a:p>
          <a:p>
            <a:pPr lvl="2">
              <a:buFont typeface="Wingdings" panose="05000000000000000000" pitchFamily="2" charset="2"/>
              <a:buChar char="Ø"/>
            </a:pPr>
            <a:r>
              <a:rPr lang="en-US" dirty="0"/>
              <a:t>Person with HIV</a:t>
            </a:r>
          </a:p>
          <a:p>
            <a:pPr lvl="2">
              <a:buFont typeface="Wingdings" panose="05000000000000000000" pitchFamily="2" charset="2"/>
              <a:buChar char="Ø"/>
            </a:pPr>
            <a:r>
              <a:rPr lang="en-US" dirty="0"/>
              <a:t>Person who injects drugs</a:t>
            </a:r>
          </a:p>
          <a:p>
            <a:pPr lvl="2">
              <a:buFont typeface="Wingdings" panose="05000000000000000000" pitchFamily="2" charset="2"/>
              <a:buChar char="Ø"/>
            </a:pPr>
            <a:r>
              <a:rPr lang="en-US" dirty="0"/>
              <a:t>Person who uses drugs</a:t>
            </a:r>
          </a:p>
          <a:p>
            <a:pPr marL="0" indent="0">
              <a:buNone/>
            </a:pPr>
            <a:endParaRPr lang="en-US" sz="2400" dirty="0"/>
          </a:p>
        </p:txBody>
      </p:sp>
      <p:sp>
        <p:nvSpPr>
          <p:cNvPr id="4" name="Title 3">
            <a:extLst>
              <a:ext uri="{FF2B5EF4-FFF2-40B4-BE49-F238E27FC236}">
                <a16:creationId xmlns:a16="http://schemas.microsoft.com/office/drawing/2014/main" id="{EF2403D3-38D1-4823-BAC4-7E5A73A8C0AD}"/>
              </a:ext>
            </a:extLst>
          </p:cNvPr>
          <p:cNvSpPr>
            <a:spLocks noGrp="1"/>
          </p:cNvSpPr>
          <p:nvPr>
            <p:ph type="title"/>
          </p:nvPr>
        </p:nvSpPr>
        <p:spPr/>
        <p:txBody>
          <a:bodyPr>
            <a:normAutofit fontScale="90000"/>
          </a:bodyPr>
          <a:lstStyle/>
          <a:p>
            <a:r>
              <a:rPr lang="en-US"/>
              <a:t>Review of Terms and Acronyms</a:t>
            </a:r>
          </a:p>
        </p:txBody>
      </p:sp>
      <p:graphicFrame>
        <p:nvGraphicFramePr>
          <p:cNvPr id="6" name="Table 6">
            <a:extLst>
              <a:ext uri="{FF2B5EF4-FFF2-40B4-BE49-F238E27FC236}">
                <a16:creationId xmlns:a16="http://schemas.microsoft.com/office/drawing/2014/main" id="{D311094D-1095-4659-8A98-5B86EAAEF5CF}"/>
              </a:ext>
            </a:extLst>
          </p:cNvPr>
          <p:cNvGraphicFramePr>
            <a:graphicFrameLocks noGrp="1"/>
          </p:cNvGraphicFramePr>
          <p:nvPr>
            <p:extLst>
              <p:ext uri="{D42A27DB-BD31-4B8C-83A1-F6EECF244321}">
                <p14:modId xmlns:p14="http://schemas.microsoft.com/office/powerpoint/2010/main" val="1348099871"/>
              </p:ext>
            </p:extLst>
          </p:nvPr>
        </p:nvGraphicFramePr>
        <p:xfrm>
          <a:off x="6044634" y="1734503"/>
          <a:ext cx="5049661" cy="4161983"/>
        </p:xfrm>
        <a:graphic>
          <a:graphicData uri="http://schemas.openxmlformats.org/drawingml/2006/table">
            <a:tbl>
              <a:tblPr firstRow="1" bandRow="1">
                <a:tableStyleId>{5C22544A-7EE6-4342-B048-85BDC9FD1C3A}</a:tableStyleId>
              </a:tblPr>
              <a:tblGrid>
                <a:gridCol w="1381284">
                  <a:extLst>
                    <a:ext uri="{9D8B030D-6E8A-4147-A177-3AD203B41FA5}">
                      <a16:colId xmlns:a16="http://schemas.microsoft.com/office/drawing/2014/main" val="1679711397"/>
                    </a:ext>
                  </a:extLst>
                </a:gridCol>
                <a:gridCol w="3668377">
                  <a:extLst>
                    <a:ext uri="{9D8B030D-6E8A-4147-A177-3AD203B41FA5}">
                      <a16:colId xmlns:a16="http://schemas.microsoft.com/office/drawing/2014/main" val="2619619831"/>
                    </a:ext>
                  </a:extLst>
                </a:gridCol>
              </a:tblGrid>
              <a:tr h="416198">
                <a:tc>
                  <a:txBody>
                    <a:bodyPr/>
                    <a:lstStyle/>
                    <a:p>
                      <a:r>
                        <a:rPr lang="en-US" sz="1800" dirty="0">
                          <a:latin typeface="Arial" panose="020B0604020202020204" pitchFamily="34" charset="0"/>
                          <a:cs typeface="Arial" panose="020B0604020202020204" pitchFamily="34" charset="0"/>
                        </a:rPr>
                        <a:t>Acronym</a:t>
                      </a:r>
                    </a:p>
                  </a:txBody>
                  <a:tcPr>
                    <a:solidFill>
                      <a:srgbClr val="0F369B"/>
                    </a:solidFill>
                  </a:tcPr>
                </a:tc>
                <a:tc>
                  <a:txBody>
                    <a:bodyPr/>
                    <a:lstStyle/>
                    <a:p>
                      <a:r>
                        <a:rPr lang="en-US" sz="1800" dirty="0">
                          <a:latin typeface="Arial" panose="020B0604020202020204" pitchFamily="34" charset="0"/>
                          <a:cs typeface="Arial" panose="020B0604020202020204" pitchFamily="34" charset="0"/>
                        </a:rPr>
                        <a:t>Term</a:t>
                      </a:r>
                    </a:p>
                  </a:txBody>
                  <a:tcPr>
                    <a:solidFill>
                      <a:srgbClr val="0F369B"/>
                    </a:solidFill>
                  </a:tcPr>
                </a:tc>
                <a:extLst>
                  <a:ext uri="{0D108BD9-81ED-4DB2-BD59-A6C34878D82A}">
                    <a16:rowId xmlns:a16="http://schemas.microsoft.com/office/drawing/2014/main" val="1174990350"/>
                  </a:ext>
                </a:extLst>
              </a:tr>
              <a:tr h="749157">
                <a:tc>
                  <a:txBody>
                    <a:bodyPr/>
                    <a:lstStyle/>
                    <a:p>
                      <a:r>
                        <a:rPr lang="en-US" sz="1800" dirty="0">
                          <a:latin typeface="Arial" panose="020B0604020202020204" pitchFamily="34" charset="0"/>
                          <a:cs typeface="Arial" panose="020B0604020202020204" pitchFamily="34" charset="0"/>
                        </a:rPr>
                        <a:t>SSP</a:t>
                      </a:r>
                    </a:p>
                  </a:txBody>
                  <a:tcPr>
                    <a:solidFill>
                      <a:srgbClr val="68D2F2">
                        <a:alpha val="44000"/>
                      </a:srgbClr>
                    </a:solidFill>
                  </a:tcPr>
                </a:tc>
                <a:tc>
                  <a:txBody>
                    <a:bodyPr/>
                    <a:lstStyle/>
                    <a:p>
                      <a:r>
                        <a:rPr lang="en-US" sz="1800" dirty="0">
                          <a:latin typeface="Arial" panose="020B0604020202020204" pitchFamily="34" charset="0"/>
                          <a:cs typeface="Arial" panose="020B0604020202020204" pitchFamily="34" charset="0"/>
                        </a:rPr>
                        <a:t>Syringe Service Program</a:t>
                      </a:r>
                    </a:p>
                  </a:txBody>
                  <a:tcPr>
                    <a:solidFill>
                      <a:srgbClr val="68D2F2">
                        <a:alpha val="44000"/>
                      </a:srgbClr>
                    </a:solidFill>
                  </a:tcPr>
                </a:tc>
                <a:extLst>
                  <a:ext uri="{0D108BD9-81ED-4DB2-BD59-A6C34878D82A}">
                    <a16:rowId xmlns:a16="http://schemas.microsoft.com/office/drawing/2014/main" val="1713918645"/>
                  </a:ext>
                </a:extLst>
              </a:tr>
              <a:tr h="749157">
                <a:tc>
                  <a:txBody>
                    <a:bodyPr/>
                    <a:lstStyle/>
                    <a:p>
                      <a:r>
                        <a:rPr lang="en-US" sz="1800">
                          <a:latin typeface="Arial" panose="020B0604020202020204" pitchFamily="34" charset="0"/>
                          <a:cs typeface="Arial" panose="020B0604020202020204" pitchFamily="34" charset="0"/>
                        </a:rPr>
                        <a:t>DIS</a:t>
                      </a:r>
                    </a:p>
                  </a:txBody>
                  <a:tcPr>
                    <a:solidFill>
                      <a:srgbClr val="68D2F2">
                        <a:alpha val="44000"/>
                      </a:srgbClr>
                    </a:solidFill>
                  </a:tcPr>
                </a:tc>
                <a:tc>
                  <a:txBody>
                    <a:bodyPr/>
                    <a:lstStyle/>
                    <a:p>
                      <a:r>
                        <a:rPr lang="en-US" sz="1800" dirty="0">
                          <a:latin typeface="Arial" panose="020B0604020202020204" pitchFamily="34" charset="0"/>
                          <a:cs typeface="Arial" panose="020B0604020202020204" pitchFamily="34" charset="0"/>
                        </a:rPr>
                        <a:t>Disease Intervention Specialist</a:t>
                      </a:r>
                    </a:p>
                  </a:txBody>
                  <a:tcPr>
                    <a:solidFill>
                      <a:srgbClr val="68D2F2">
                        <a:alpha val="44000"/>
                      </a:srgbClr>
                    </a:solidFill>
                  </a:tcPr>
                </a:tc>
                <a:extLst>
                  <a:ext uri="{0D108BD9-81ED-4DB2-BD59-A6C34878D82A}">
                    <a16:rowId xmlns:a16="http://schemas.microsoft.com/office/drawing/2014/main" val="611350081"/>
                  </a:ext>
                </a:extLst>
              </a:tr>
              <a:tr h="749157">
                <a:tc>
                  <a:txBody>
                    <a:bodyPr/>
                    <a:lstStyle/>
                    <a:p>
                      <a:r>
                        <a:rPr lang="en-US" sz="1800">
                          <a:latin typeface="Arial" panose="020B0604020202020204" pitchFamily="34" charset="0"/>
                          <a:cs typeface="Arial" panose="020B0604020202020204" pitchFamily="34" charset="0"/>
                        </a:rPr>
                        <a:t>PrEP</a:t>
                      </a:r>
                    </a:p>
                  </a:txBody>
                  <a:tcPr>
                    <a:solidFill>
                      <a:srgbClr val="68D2F2">
                        <a:alpha val="44000"/>
                      </a:srgbClr>
                    </a:solidFill>
                  </a:tcPr>
                </a:tc>
                <a:tc>
                  <a:txBody>
                    <a:bodyPr/>
                    <a:lstStyle/>
                    <a:p>
                      <a:r>
                        <a:rPr lang="en-US" sz="1800" dirty="0">
                          <a:latin typeface="Arial" panose="020B0604020202020204" pitchFamily="34" charset="0"/>
                          <a:cs typeface="Arial" panose="020B0604020202020204" pitchFamily="34" charset="0"/>
                        </a:rPr>
                        <a:t>Pre-Exposure Prophylaxis</a:t>
                      </a:r>
                    </a:p>
                  </a:txBody>
                  <a:tcPr>
                    <a:solidFill>
                      <a:srgbClr val="68D2F2">
                        <a:alpha val="44000"/>
                      </a:srgbClr>
                    </a:solidFill>
                  </a:tcPr>
                </a:tc>
                <a:extLst>
                  <a:ext uri="{0D108BD9-81ED-4DB2-BD59-A6C34878D82A}">
                    <a16:rowId xmlns:a16="http://schemas.microsoft.com/office/drawing/2014/main" val="1626940025"/>
                  </a:ext>
                </a:extLst>
              </a:tr>
              <a:tr h="749157">
                <a:tc>
                  <a:txBody>
                    <a:bodyPr/>
                    <a:lstStyle/>
                    <a:p>
                      <a:r>
                        <a:rPr lang="en-US" sz="1800">
                          <a:latin typeface="Arial" panose="020B0604020202020204" pitchFamily="34" charset="0"/>
                          <a:cs typeface="Arial" panose="020B0604020202020204" pitchFamily="34" charset="0"/>
                        </a:rPr>
                        <a:t>PWID</a:t>
                      </a:r>
                    </a:p>
                  </a:txBody>
                  <a:tcPr>
                    <a:solidFill>
                      <a:srgbClr val="68D2F2">
                        <a:alpha val="44000"/>
                      </a:srgbClr>
                    </a:solidFill>
                  </a:tcPr>
                </a:tc>
                <a:tc>
                  <a:txBody>
                    <a:bodyPr/>
                    <a:lstStyle/>
                    <a:p>
                      <a:r>
                        <a:rPr lang="en-US" sz="1800" dirty="0">
                          <a:latin typeface="Arial" panose="020B0604020202020204" pitchFamily="34" charset="0"/>
                          <a:cs typeface="Arial" panose="020B0604020202020204" pitchFamily="34" charset="0"/>
                        </a:rPr>
                        <a:t>Person who injects drugs</a:t>
                      </a:r>
                    </a:p>
                  </a:txBody>
                  <a:tcPr>
                    <a:solidFill>
                      <a:srgbClr val="68D2F2">
                        <a:alpha val="44000"/>
                      </a:srgbClr>
                    </a:solidFill>
                  </a:tcPr>
                </a:tc>
                <a:extLst>
                  <a:ext uri="{0D108BD9-81ED-4DB2-BD59-A6C34878D82A}">
                    <a16:rowId xmlns:a16="http://schemas.microsoft.com/office/drawing/2014/main" val="3497211507"/>
                  </a:ext>
                </a:extLst>
              </a:tr>
              <a:tr h="749157">
                <a:tc>
                  <a:txBody>
                    <a:bodyPr/>
                    <a:lstStyle/>
                    <a:p>
                      <a:r>
                        <a:rPr lang="en-US" sz="1800">
                          <a:latin typeface="Arial" panose="020B0604020202020204" pitchFamily="34" charset="0"/>
                          <a:cs typeface="Arial" panose="020B0604020202020204" pitchFamily="34" charset="0"/>
                        </a:rPr>
                        <a:t>CBO</a:t>
                      </a:r>
                    </a:p>
                  </a:txBody>
                  <a:tcPr>
                    <a:solidFill>
                      <a:srgbClr val="68D2F2">
                        <a:alpha val="44000"/>
                      </a:srgbClr>
                    </a:solidFill>
                  </a:tcPr>
                </a:tc>
                <a:tc>
                  <a:txBody>
                    <a:bodyPr/>
                    <a:lstStyle/>
                    <a:p>
                      <a:r>
                        <a:rPr lang="en-US" sz="1800" dirty="0">
                          <a:latin typeface="Arial" panose="020B0604020202020204" pitchFamily="34" charset="0"/>
                          <a:cs typeface="Arial" panose="020B0604020202020204" pitchFamily="34" charset="0"/>
                        </a:rPr>
                        <a:t>Community Based Organization</a:t>
                      </a:r>
                    </a:p>
                  </a:txBody>
                  <a:tcPr>
                    <a:solidFill>
                      <a:srgbClr val="68D2F2">
                        <a:alpha val="44000"/>
                      </a:srgbClr>
                    </a:solidFill>
                  </a:tcPr>
                </a:tc>
                <a:extLst>
                  <a:ext uri="{0D108BD9-81ED-4DB2-BD59-A6C34878D82A}">
                    <a16:rowId xmlns:a16="http://schemas.microsoft.com/office/drawing/2014/main" val="4236462873"/>
                  </a:ext>
                </a:extLst>
              </a:tr>
            </a:tbl>
          </a:graphicData>
        </a:graphic>
      </p:graphicFrame>
      <p:sp>
        <p:nvSpPr>
          <p:cNvPr id="3" name="Date Placeholder 2">
            <a:extLst>
              <a:ext uri="{FF2B5EF4-FFF2-40B4-BE49-F238E27FC236}">
                <a16:creationId xmlns:a16="http://schemas.microsoft.com/office/drawing/2014/main" id="{7C1041D5-6F06-C245-B663-52605A1828E5}"/>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1A2B605C-DB13-B243-B9E2-E3CBCB858AFC}"/>
              </a:ext>
            </a:extLst>
          </p:cNvPr>
          <p:cNvSpPr>
            <a:spLocks noGrp="1"/>
          </p:cNvSpPr>
          <p:nvPr>
            <p:ph type="sldNum" sz="quarter" idx="12"/>
          </p:nvPr>
        </p:nvSpPr>
        <p:spPr/>
        <p:txBody>
          <a:bodyPr/>
          <a:lstStyle/>
          <a:p>
            <a:fld id="{DB15D044-B35F-4A77-B573-9EB4C86BF88C}" type="slidenum">
              <a:rPr lang="en-US" smtClean="0"/>
              <a:pPr/>
              <a:t>12</a:t>
            </a:fld>
            <a:endParaRPr lang="en-US" dirty="0"/>
          </a:p>
        </p:txBody>
      </p:sp>
    </p:spTree>
    <p:extLst>
      <p:ext uri="{BB962C8B-B14F-4D97-AF65-F5344CB8AC3E}">
        <p14:creationId xmlns:p14="http://schemas.microsoft.com/office/powerpoint/2010/main" val="319301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313EE0-1322-41F0-BE9A-F5F405341C90}"/>
              </a:ext>
            </a:extLst>
          </p:cNvPr>
          <p:cNvSpPr>
            <a:spLocks noGrp="1"/>
          </p:cNvSpPr>
          <p:nvPr>
            <p:ph type="sldNum" sz="quarter" idx="12"/>
          </p:nvPr>
        </p:nvSpPr>
        <p:spPr/>
        <p:txBody>
          <a:bodyPr/>
          <a:lstStyle/>
          <a:p>
            <a:fld id="{DB15D044-B35F-4A77-B573-9EB4C86BF88C}" type="slidenum">
              <a:rPr lang="en-US" smtClean="0"/>
              <a:t>13</a:t>
            </a:fld>
            <a:endParaRPr lang="en-US"/>
          </a:p>
        </p:txBody>
      </p:sp>
      <p:sp>
        <p:nvSpPr>
          <p:cNvPr id="3" name="Title 2">
            <a:extLst>
              <a:ext uri="{FF2B5EF4-FFF2-40B4-BE49-F238E27FC236}">
                <a16:creationId xmlns:a16="http://schemas.microsoft.com/office/drawing/2014/main" id="{A309A646-EAD2-4BDF-A445-A2A985E4EF58}"/>
              </a:ext>
            </a:extLst>
          </p:cNvPr>
          <p:cNvSpPr>
            <a:spLocks noGrp="1"/>
          </p:cNvSpPr>
          <p:nvPr>
            <p:ph type="ctrTitle"/>
          </p:nvPr>
        </p:nvSpPr>
        <p:spPr/>
        <p:txBody>
          <a:bodyPr>
            <a:normAutofit fontScale="90000"/>
          </a:bodyPr>
          <a:lstStyle/>
          <a:p>
            <a:r>
              <a:rPr lang="en-US" dirty="0"/>
              <a:t>Placeholder for local epi data presentation/ Understanding HIV Surveillance in Your State</a:t>
            </a:r>
            <a:br>
              <a:rPr lang="en-US" dirty="0"/>
            </a:br>
            <a:r>
              <a:rPr lang="en-US" dirty="0"/>
              <a:t>  </a:t>
            </a:r>
          </a:p>
        </p:txBody>
      </p:sp>
      <p:sp>
        <p:nvSpPr>
          <p:cNvPr id="4" name="Date Placeholder 3">
            <a:extLst>
              <a:ext uri="{FF2B5EF4-FFF2-40B4-BE49-F238E27FC236}">
                <a16:creationId xmlns:a16="http://schemas.microsoft.com/office/drawing/2014/main" id="{8D5FEF31-9A15-AF4F-A915-8D217F1C9252}"/>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6595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3608"/>
            <a:ext cx="11353800" cy="1325563"/>
          </a:xfrm>
        </p:spPr>
        <p:txBody>
          <a:bodyPr>
            <a:normAutofit/>
          </a:bodyPr>
          <a:lstStyle/>
          <a:p>
            <a:r>
              <a:rPr lang="en-US" sz="3600" b="1" dirty="0"/>
              <a:t>HIV Cluster Response Intensity Can Vary</a:t>
            </a:r>
          </a:p>
        </p:txBody>
      </p:sp>
      <p:cxnSp>
        <p:nvCxnSpPr>
          <p:cNvPr id="5" name="Straight Arrow Connector 4"/>
          <p:cNvCxnSpPr/>
          <p:nvPr/>
        </p:nvCxnSpPr>
        <p:spPr>
          <a:xfrm>
            <a:off x="1417864" y="2080550"/>
            <a:ext cx="8961120" cy="0"/>
          </a:xfrm>
          <a:prstGeom prst="straightConnector1">
            <a:avLst/>
          </a:prstGeom>
          <a:ln w="381000">
            <a:gradFill flip="none" rotWithShape="1">
              <a:gsLst>
                <a:gs pos="0">
                  <a:srgbClr val="FF0000"/>
                </a:gs>
                <a:gs pos="50000">
                  <a:schemeClr val="accent4">
                    <a:lumMod val="40000"/>
                    <a:lumOff val="60000"/>
                  </a:schemeClr>
                </a:gs>
                <a:gs pos="62000">
                  <a:schemeClr val="accent4">
                    <a:lumMod val="40000"/>
                    <a:lumOff val="60000"/>
                  </a:schemeClr>
                </a:gs>
                <a:gs pos="76000">
                  <a:schemeClr val="accent4"/>
                </a:gs>
              </a:gsLst>
              <a:lin ang="108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78086" y="1905361"/>
            <a:ext cx="5274129" cy="383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Spectrum of Response Intensity</a:t>
            </a:r>
          </a:p>
        </p:txBody>
      </p:sp>
      <p:sp>
        <p:nvSpPr>
          <p:cNvPr id="12" name="Content Placeholder 11"/>
          <p:cNvSpPr>
            <a:spLocks noGrp="1"/>
          </p:cNvSpPr>
          <p:nvPr>
            <p:ph idx="1"/>
          </p:nvPr>
        </p:nvSpPr>
        <p:spPr>
          <a:xfrm>
            <a:off x="886573" y="3170352"/>
            <a:ext cx="5697107" cy="3087002"/>
          </a:xfrm>
        </p:spPr>
        <p:txBody>
          <a:bodyPr>
            <a:normAutofit/>
          </a:bodyPr>
          <a:lstStyle/>
          <a:p>
            <a:r>
              <a:rPr lang="en-US" sz="1800" dirty="0"/>
              <a:t>More commonly clusters where sexual transmission is the primary mode of HIV transmission</a:t>
            </a:r>
          </a:p>
          <a:p>
            <a:r>
              <a:rPr lang="en-US" sz="1800" dirty="0"/>
              <a:t>Typically cluster response activities can be conducted using existing health department personnel</a:t>
            </a:r>
          </a:p>
          <a:p>
            <a:r>
              <a:rPr lang="en-US" sz="1800" dirty="0"/>
              <a:t>May require a scale-up of services </a:t>
            </a:r>
          </a:p>
        </p:txBody>
      </p:sp>
      <p:sp>
        <p:nvSpPr>
          <p:cNvPr id="13" name="TextBox 12"/>
          <p:cNvSpPr txBox="1"/>
          <p:nvPr/>
        </p:nvSpPr>
        <p:spPr>
          <a:xfrm>
            <a:off x="1417864" y="2714959"/>
            <a:ext cx="2105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Small Clusters</a:t>
            </a:r>
          </a:p>
        </p:txBody>
      </p:sp>
      <p:sp>
        <p:nvSpPr>
          <p:cNvPr id="14" name="TextBox 13"/>
          <p:cNvSpPr txBox="1"/>
          <p:nvPr/>
        </p:nvSpPr>
        <p:spPr>
          <a:xfrm>
            <a:off x="8278586" y="2830160"/>
            <a:ext cx="34962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Large Clusters/Outbreaks</a:t>
            </a:r>
          </a:p>
        </p:txBody>
      </p:sp>
      <p:sp>
        <p:nvSpPr>
          <p:cNvPr id="17" name="Content Placeholder 11"/>
          <p:cNvSpPr txBox="1">
            <a:spLocks/>
          </p:cNvSpPr>
          <p:nvPr/>
        </p:nvSpPr>
        <p:spPr>
          <a:xfrm>
            <a:off x="6711043" y="3221140"/>
            <a:ext cx="4773821" cy="3087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commonly clusters where injection drug use is the primary mode of HIV transmission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require a surge capacity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Often requires a scale-up of services </a:t>
            </a:r>
          </a:p>
        </p:txBody>
      </p:sp>
      <p:sp>
        <p:nvSpPr>
          <p:cNvPr id="18" name="Subtitle 2">
            <a:extLst>
              <a:ext uri="{FF2B5EF4-FFF2-40B4-BE49-F238E27FC236}">
                <a16:creationId xmlns:a16="http://schemas.microsoft.com/office/drawing/2014/main" id="{6D67F68D-D290-4AB0-86F9-1F33A81D4447}"/>
              </a:ext>
            </a:extLst>
          </p:cNvPr>
          <p:cNvSpPr txBox="1">
            <a:spLocks/>
          </p:cNvSpPr>
          <p:nvPr/>
        </p:nvSpPr>
        <p:spPr>
          <a:xfrm>
            <a:off x="2811284" y="5007077"/>
            <a:ext cx="7215432" cy="1336338"/>
          </a:xfrm>
          <a:prstGeom prst="rect">
            <a:avLst/>
          </a:prstGeom>
          <a:solidFill>
            <a:srgbClr val="0F369B">
              <a:alpha val="21864"/>
            </a:srgbClr>
          </a:solidFill>
          <a:ln w="15875">
            <a:noFill/>
          </a:ln>
        </p:spPr>
        <p:txBody>
          <a:bodyPr vert="horz" lIns="121920" tIns="60960" rIns="121920" bIns="609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srgbClr val="0F369B"/>
                </a:solidFill>
                <a:effectLst/>
                <a:uLnTx/>
                <a:uFillTx/>
                <a:latin typeface="Arial" panose="020B0604020202020204" pitchFamily="34" charset="0"/>
                <a:cs typeface="Arial" panose="020B0604020202020204" pitchFamily="34" charset="0"/>
              </a:rPr>
              <a:t>Fundamental Common Needs</a:t>
            </a:r>
          </a:p>
          <a:p>
            <a:pPr marL="0" marR="0" lvl="0" indent="0" algn="ctr" defTabSz="121917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F369B"/>
                </a:solidFill>
                <a:effectLst/>
                <a:uLnTx/>
                <a:uFillTx/>
                <a:latin typeface="Arial" panose="020B0604020202020204" pitchFamily="34" charset="0"/>
                <a:cs typeface="Arial" panose="020B0604020202020204" pitchFamily="34" charset="0"/>
              </a:rPr>
              <a:t>Infrastructure and capacity for detection</a:t>
            </a:r>
          </a:p>
          <a:p>
            <a:pPr marL="0" marR="0" lvl="0" indent="0" algn="ctr" defTabSz="121917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F369B"/>
                </a:solidFill>
                <a:effectLst/>
                <a:uLnTx/>
                <a:uFillTx/>
                <a:latin typeface="Arial" panose="020B0604020202020204" pitchFamily="34" charset="0"/>
                <a:cs typeface="Arial" panose="020B0604020202020204" pitchFamily="34" charset="0"/>
              </a:rPr>
              <a:t>Procedures and fiscal mechanisms for response</a:t>
            </a:r>
          </a:p>
          <a:p>
            <a:pPr marL="0" marR="0" lvl="0" indent="0" algn="ctr" defTabSz="121917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F369B"/>
                </a:solidFill>
                <a:effectLst/>
                <a:uLnTx/>
                <a:uFillTx/>
                <a:latin typeface="Arial" panose="020B0604020202020204" pitchFamily="34" charset="0"/>
                <a:cs typeface="Arial" panose="020B0604020202020204" pitchFamily="34" charset="0"/>
              </a:rPr>
              <a:t>Communications and policy</a:t>
            </a:r>
          </a:p>
        </p:txBody>
      </p:sp>
      <p:sp>
        <p:nvSpPr>
          <p:cNvPr id="3" name="Date Placeholder 2">
            <a:extLst>
              <a:ext uri="{FF2B5EF4-FFF2-40B4-BE49-F238E27FC236}">
                <a16:creationId xmlns:a16="http://schemas.microsoft.com/office/drawing/2014/main" id="{07C5659C-8417-B144-96FD-7F7E2749C0E1}"/>
              </a:ext>
            </a:extLst>
          </p:cNvPr>
          <p:cNvSpPr>
            <a:spLocks noGrp="1"/>
          </p:cNvSpPr>
          <p:nvPr>
            <p:ph type="dt" sz="half" idx="2"/>
          </p:nvPr>
        </p:nvSpPr>
        <p:spPr/>
        <p:txBody>
          <a:bodyPr/>
          <a:lstStyle/>
          <a:p>
            <a:endParaRPr lang="en-US" dirty="0"/>
          </a:p>
        </p:txBody>
      </p:sp>
      <p:sp>
        <p:nvSpPr>
          <p:cNvPr id="4" name="Slide Number Placeholder 3">
            <a:extLst>
              <a:ext uri="{FF2B5EF4-FFF2-40B4-BE49-F238E27FC236}">
                <a16:creationId xmlns:a16="http://schemas.microsoft.com/office/drawing/2014/main" id="{602B26B7-68C9-5748-94B7-6372588AE37D}"/>
              </a:ext>
            </a:extLst>
          </p:cNvPr>
          <p:cNvSpPr>
            <a:spLocks noGrp="1"/>
          </p:cNvSpPr>
          <p:nvPr>
            <p:ph type="sldNum" sz="quarter" idx="4"/>
          </p:nvPr>
        </p:nvSpPr>
        <p:spPr/>
        <p:txBody>
          <a:bodyPr/>
          <a:lstStyle/>
          <a:p>
            <a:fld id="{DB15D044-B35F-4A77-B573-9EB4C86BF88C}" type="slidenum">
              <a:rPr lang="en-US" smtClean="0"/>
              <a:pPr/>
              <a:t>14</a:t>
            </a:fld>
            <a:endParaRPr lang="en-US" dirty="0"/>
          </a:p>
        </p:txBody>
      </p:sp>
      <p:sp>
        <p:nvSpPr>
          <p:cNvPr id="6" name="TextBox 5">
            <a:extLst>
              <a:ext uri="{FF2B5EF4-FFF2-40B4-BE49-F238E27FC236}">
                <a16:creationId xmlns:a16="http://schemas.microsoft.com/office/drawing/2014/main" id="{84507326-F3F6-4D39-A5AF-5507A72B557B}"/>
              </a:ext>
            </a:extLst>
          </p:cNvPr>
          <p:cNvSpPr txBox="1"/>
          <p:nvPr/>
        </p:nvSpPr>
        <p:spPr>
          <a:xfrm>
            <a:off x="1007280" y="6415098"/>
            <a:ext cx="550782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Slide Credit: Centers for Disease Control and Prevention</a:t>
            </a:r>
          </a:p>
        </p:txBody>
      </p:sp>
    </p:spTree>
    <p:extLst>
      <p:ext uri="{BB962C8B-B14F-4D97-AF65-F5344CB8AC3E}">
        <p14:creationId xmlns:p14="http://schemas.microsoft.com/office/powerpoint/2010/main" val="30529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29FC95-0A14-4C3C-BD0E-01141522729F}"/>
              </a:ext>
            </a:extLst>
          </p:cNvPr>
          <p:cNvSpPr>
            <a:spLocks noGrp="1"/>
          </p:cNvSpPr>
          <p:nvPr>
            <p:ph type="sldNum" sz="quarter" idx="12"/>
          </p:nvPr>
        </p:nvSpPr>
        <p:spPr/>
        <p:txBody>
          <a:bodyPr/>
          <a:lstStyle/>
          <a:p>
            <a:fld id="{DB15D044-B35F-4A77-B573-9EB4C86BF88C}" type="slidenum">
              <a:rPr lang="en-US" smtClean="0"/>
              <a:t>15</a:t>
            </a:fld>
            <a:endParaRPr lang="en-US"/>
          </a:p>
        </p:txBody>
      </p:sp>
      <p:sp>
        <p:nvSpPr>
          <p:cNvPr id="3" name="Title 2">
            <a:extLst>
              <a:ext uri="{FF2B5EF4-FFF2-40B4-BE49-F238E27FC236}">
                <a16:creationId xmlns:a16="http://schemas.microsoft.com/office/drawing/2014/main" id="{8C9860B9-3F2E-4E9B-A4B5-3B28A1D22D1B}"/>
              </a:ext>
            </a:extLst>
          </p:cNvPr>
          <p:cNvSpPr>
            <a:spLocks noGrp="1"/>
          </p:cNvSpPr>
          <p:nvPr>
            <p:ph type="ctrTitle"/>
          </p:nvPr>
        </p:nvSpPr>
        <p:spPr/>
        <p:txBody>
          <a:bodyPr/>
          <a:lstStyle/>
          <a:p>
            <a:r>
              <a:rPr lang="en-US" dirty="0"/>
              <a:t>Placeholder: Your State’s Legal Landscape</a:t>
            </a:r>
          </a:p>
        </p:txBody>
      </p:sp>
      <p:sp>
        <p:nvSpPr>
          <p:cNvPr id="4" name="Date Placeholder 3">
            <a:extLst>
              <a:ext uri="{FF2B5EF4-FFF2-40B4-BE49-F238E27FC236}">
                <a16:creationId xmlns:a16="http://schemas.microsoft.com/office/drawing/2014/main" id="{E1C355C5-6F80-814C-94CB-01154D91993C}"/>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515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D5442-811B-4AB7-8125-C02CC0A10B01}"/>
              </a:ext>
            </a:extLst>
          </p:cNvPr>
          <p:cNvSpPr>
            <a:spLocks noGrp="1"/>
          </p:cNvSpPr>
          <p:nvPr>
            <p:ph type="sldNum" sz="quarter" idx="12"/>
          </p:nvPr>
        </p:nvSpPr>
        <p:spPr/>
        <p:txBody>
          <a:bodyPr/>
          <a:lstStyle/>
          <a:p>
            <a:fld id="{DB15D044-B35F-4A77-B573-9EB4C86BF88C}" type="slidenum">
              <a:rPr lang="en-US" smtClean="0"/>
              <a:t>16</a:t>
            </a:fld>
            <a:endParaRPr lang="en-US"/>
          </a:p>
        </p:txBody>
      </p:sp>
      <p:sp>
        <p:nvSpPr>
          <p:cNvPr id="3" name="Title 2">
            <a:extLst>
              <a:ext uri="{FF2B5EF4-FFF2-40B4-BE49-F238E27FC236}">
                <a16:creationId xmlns:a16="http://schemas.microsoft.com/office/drawing/2014/main" id="{92B485A0-92C7-482F-9033-98E945CAEC6C}"/>
              </a:ext>
            </a:extLst>
          </p:cNvPr>
          <p:cNvSpPr>
            <a:spLocks noGrp="1"/>
          </p:cNvSpPr>
          <p:nvPr>
            <p:ph type="ctrTitle"/>
          </p:nvPr>
        </p:nvSpPr>
        <p:spPr/>
        <p:txBody>
          <a:bodyPr>
            <a:normAutofit fontScale="90000"/>
          </a:bodyPr>
          <a:lstStyle/>
          <a:p>
            <a:r>
              <a:rPr lang="en-US" dirty="0"/>
              <a:t>Placeholder: Your State’s Cluster Detection and Response Plan</a:t>
            </a:r>
            <a:br>
              <a:rPr lang="en-US" dirty="0"/>
            </a:br>
            <a:r>
              <a:rPr lang="en-US" dirty="0"/>
              <a:t>  </a:t>
            </a:r>
          </a:p>
        </p:txBody>
      </p:sp>
      <p:sp>
        <p:nvSpPr>
          <p:cNvPr id="4" name="Date Placeholder 3">
            <a:extLst>
              <a:ext uri="{FF2B5EF4-FFF2-40B4-BE49-F238E27FC236}">
                <a16:creationId xmlns:a16="http://schemas.microsoft.com/office/drawing/2014/main" id="{75A2A129-4B8D-3242-B9F4-570B36D5EE7F}"/>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8333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5EFDF-6470-4984-9C78-11ED373EE2E0}"/>
              </a:ext>
            </a:extLst>
          </p:cNvPr>
          <p:cNvSpPr>
            <a:spLocks noGrp="1"/>
          </p:cNvSpPr>
          <p:nvPr>
            <p:ph type="sldNum" sz="quarter" idx="12"/>
          </p:nvPr>
        </p:nvSpPr>
        <p:spPr/>
        <p:txBody>
          <a:bodyPr/>
          <a:lstStyle/>
          <a:p>
            <a:fld id="{DB15D044-B35F-4A77-B573-9EB4C86BF88C}" type="slidenum">
              <a:rPr lang="en-US" smtClean="0"/>
              <a:t>17</a:t>
            </a:fld>
            <a:endParaRPr lang="en-US"/>
          </a:p>
        </p:txBody>
      </p:sp>
      <p:sp>
        <p:nvSpPr>
          <p:cNvPr id="3" name="Title 2">
            <a:extLst>
              <a:ext uri="{FF2B5EF4-FFF2-40B4-BE49-F238E27FC236}">
                <a16:creationId xmlns:a16="http://schemas.microsoft.com/office/drawing/2014/main" id="{B9EB3BCD-A909-490D-ADF8-620F82E62708}"/>
              </a:ext>
            </a:extLst>
          </p:cNvPr>
          <p:cNvSpPr>
            <a:spLocks noGrp="1"/>
          </p:cNvSpPr>
          <p:nvPr>
            <p:ph type="ctrTitle"/>
          </p:nvPr>
        </p:nvSpPr>
        <p:spPr/>
        <p:txBody>
          <a:bodyPr/>
          <a:lstStyle/>
          <a:p>
            <a:r>
              <a:rPr lang="en-US" dirty="0"/>
              <a:t>Placeholder: Assets in your Community</a:t>
            </a:r>
          </a:p>
        </p:txBody>
      </p:sp>
      <p:sp>
        <p:nvSpPr>
          <p:cNvPr id="4" name="Date Placeholder 3">
            <a:extLst>
              <a:ext uri="{FF2B5EF4-FFF2-40B4-BE49-F238E27FC236}">
                <a16:creationId xmlns:a16="http://schemas.microsoft.com/office/drawing/2014/main" id="{0CCC873B-EA47-664E-B06F-5734385D09DE}"/>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28085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1352C1-469B-41FA-8790-BEC09B9FD300}"/>
              </a:ext>
            </a:extLst>
          </p:cNvPr>
          <p:cNvSpPr>
            <a:spLocks noGrp="1"/>
          </p:cNvSpPr>
          <p:nvPr>
            <p:ph type="sldNum" sz="quarter" idx="12"/>
          </p:nvPr>
        </p:nvSpPr>
        <p:spPr/>
        <p:txBody>
          <a:bodyPr/>
          <a:lstStyle/>
          <a:p>
            <a:fld id="{DB15D044-B35F-4A77-B573-9EB4C86BF88C}" type="slidenum">
              <a:rPr lang="en-US" smtClean="0"/>
              <a:t>18</a:t>
            </a:fld>
            <a:endParaRPr lang="en-US"/>
          </a:p>
        </p:txBody>
      </p:sp>
      <p:sp>
        <p:nvSpPr>
          <p:cNvPr id="3" name="Title 2">
            <a:extLst>
              <a:ext uri="{FF2B5EF4-FFF2-40B4-BE49-F238E27FC236}">
                <a16:creationId xmlns:a16="http://schemas.microsoft.com/office/drawing/2014/main" id="{569D56E6-F260-4FE2-99D2-E9B71A0D1A61}"/>
              </a:ext>
            </a:extLst>
          </p:cNvPr>
          <p:cNvSpPr>
            <a:spLocks noGrp="1"/>
          </p:cNvSpPr>
          <p:nvPr>
            <p:ph type="ctrTitle"/>
          </p:nvPr>
        </p:nvSpPr>
        <p:spPr/>
        <p:txBody>
          <a:bodyPr>
            <a:normAutofit fontScale="90000"/>
          </a:bodyPr>
          <a:lstStyle/>
          <a:p>
            <a:r>
              <a:rPr lang="en-US" dirty="0"/>
              <a:t>Placeholder: An Introduction to Harm Reduction/ Drug User Health Education</a:t>
            </a:r>
            <a:br>
              <a:rPr lang="en-US" dirty="0"/>
            </a:br>
            <a:r>
              <a:rPr lang="en-US" dirty="0"/>
              <a:t> </a:t>
            </a:r>
          </a:p>
        </p:txBody>
      </p:sp>
      <p:sp>
        <p:nvSpPr>
          <p:cNvPr id="4" name="Date Placeholder 3">
            <a:extLst>
              <a:ext uri="{FF2B5EF4-FFF2-40B4-BE49-F238E27FC236}">
                <a16:creationId xmlns:a16="http://schemas.microsoft.com/office/drawing/2014/main" id="{5D4A596A-4E24-5240-9923-3F8636575041}"/>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18462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60BE206D-B466-4147-A4E2-41669B33F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38" y="0"/>
            <a:ext cx="5651500" cy="4965700"/>
          </a:xfrm>
          <a:prstGeom prst="rect">
            <a:avLst/>
          </a:prstGeom>
        </p:spPr>
      </p:pic>
    </p:spTree>
    <p:extLst>
      <p:ext uri="{BB962C8B-B14F-4D97-AF65-F5344CB8AC3E}">
        <p14:creationId xmlns:p14="http://schemas.microsoft.com/office/powerpoint/2010/main" val="378627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4AF6A3-6245-BF44-9E9D-F910F93EFA33}"/>
              </a:ext>
            </a:extLst>
          </p:cNvPr>
          <p:cNvSpPr>
            <a:spLocks noGrp="1"/>
          </p:cNvSpPr>
          <p:nvPr>
            <p:ph type="ctrTitle"/>
          </p:nvPr>
        </p:nvSpPr>
        <p:spPr>
          <a:xfrm>
            <a:off x="890312" y="1381583"/>
            <a:ext cx="5412952" cy="1672864"/>
          </a:xfrm>
        </p:spPr>
        <p:txBody>
          <a:bodyPr>
            <a:normAutofit/>
          </a:bodyPr>
          <a:lstStyle/>
          <a:p>
            <a:r>
              <a:rPr lang="en-US" dirty="0"/>
              <a:t>Your Jurisdiction’s Table-top Activity</a:t>
            </a:r>
            <a:endParaRPr lang="en-US" sz="3600" i="1" dirty="0"/>
          </a:p>
        </p:txBody>
      </p:sp>
      <p:sp>
        <p:nvSpPr>
          <p:cNvPr id="7" name="Rectangle 6">
            <a:extLst>
              <a:ext uri="{FF2B5EF4-FFF2-40B4-BE49-F238E27FC236}">
                <a16:creationId xmlns:a16="http://schemas.microsoft.com/office/drawing/2014/main" id="{C36E8048-913C-6E47-BD8D-FFDD0CBD4CAA}"/>
              </a:ext>
            </a:extLst>
          </p:cNvPr>
          <p:cNvSpPr/>
          <p:nvPr/>
        </p:nvSpPr>
        <p:spPr>
          <a:xfrm>
            <a:off x="1001324" y="3054447"/>
            <a:ext cx="8726311" cy="494751"/>
          </a:xfrm>
          <a:prstGeom prst="rect">
            <a:avLst/>
          </a:prstGeom>
        </p:spPr>
        <p:txBody>
          <a:bodyPr wrap="square">
            <a:spAutoFit/>
          </a:bodyPr>
          <a:lstStyle/>
          <a:p>
            <a:pPr>
              <a:lnSpc>
                <a:spcPct val="120000"/>
              </a:lnSpc>
            </a:pPr>
            <a:r>
              <a:rPr lang="en-US" sz="2400" b="1" spc="300" dirty="0">
                <a:solidFill>
                  <a:schemeClr val="bg1"/>
                </a:solidFill>
                <a:latin typeface="Arial" panose="020B0604020202020204" pitchFamily="34" charset="0"/>
                <a:cs typeface="Arial" panose="020B0604020202020204" pitchFamily="34" charset="0"/>
              </a:rPr>
              <a:t>DAY 1  </a:t>
            </a:r>
            <a:r>
              <a:rPr lang="en-US" sz="2400" b="1" dirty="0">
                <a:solidFill>
                  <a:schemeClr val="bg1"/>
                </a:solidFill>
                <a:latin typeface="Arial" panose="020B0604020202020204" pitchFamily="34" charset="0"/>
                <a:cs typeface="Arial" panose="020B0604020202020204" pitchFamily="34" charset="0"/>
              </a:rPr>
              <a:t>|  Dates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29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34EA22-C4DA-504F-9817-D8A5BD41C9F7}"/>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349F9BE7-992F-4C45-B9E1-CFEE71A6AF93}"/>
              </a:ext>
            </a:extLst>
          </p:cNvPr>
          <p:cNvSpPr>
            <a:spLocks noGrp="1"/>
          </p:cNvSpPr>
          <p:nvPr>
            <p:ph type="sldNum" sz="quarter" idx="12"/>
          </p:nvPr>
        </p:nvSpPr>
        <p:spPr/>
        <p:txBody>
          <a:bodyPr/>
          <a:lstStyle/>
          <a:p>
            <a:fld id="{DB15D044-B35F-4A77-B573-9EB4C86BF88C}" type="slidenum">
              <a:rPr lang="en-US" smtClean="0"/>
              <a:pPr/>
              <a:t>20</a:t>
            </a:fld>
            <a:endParaRPr lang="en-US" dirty="0"/>
          </a:p>
        </p:txBody>
      </p:sp>
      <p:sp>
        <p:nvSpPr>
          <p:cNvPr id="4" name="Title 3">
            <a:extLst>
              <a:ext uri="{FF2B5EF4-FFF2-40B4-BE49-F238E27FC236}">
                <a16:creationId xmlns:a16="http://schemas.microsoft.com/office/drawing/2014/main" id="{B574DE94-9128-45AE-8EF1-A323ADA7AA6E}"/>
              </a:ext>
            </a:extLst>
          </p:cNvPr>
          <p:cNvSpPr>
            <a:spLocks noGrp="1"/>
          </p:cNvSpPr>
          <p:nvPr>
            <p:ph type="title" idx="4294967295"/>
          </p:nvPr>
        </p:nvSpPr>
        <p:spPr>
          <a:xfrm>
            <a:off x="595746" y="513953"/>
            <a:ext cx="4368800" cy="1957387"/>
          </a:xfrm>
        </p:spPr>
        <p:txBody>
          <a:bodyPr vert="horz" lIns="91440" tIns="45720" rIns="91440" bIns="45720" rtlCol="0" anchor="b">
            <a:normAutofit/>
          </a:bodyPr>
          <a:lstStyle/>
          <a:p>
            <a:pPr algn="l"/>
            <a:r>
              <a:rPr lang="en-US" sz="4000" dirty="0">
                <a:solidFill>
                  <a:srgbClr val="0F369B"/>
                </a:solidFill>
              </a:rPr>
              <a:t>Day 1 Wrap-up/ Day 2 Horizons</a:t>
            </a:r>
          </a:p>
        </p:txBody>
      </p:sp>
      <p:sp>
        <p:nvSpPr>
          <p:cNvPr id="5" name="Content Placeholder 4">
            <a:extLst>
              <a:ext uri="{FF2B5EF4-FFF2-40B4-BE49-F238E27FC236}">
                <a16:creationId xmlns:a16="http://schemas.microsoft.com/office/drawing/2014/main" id="{C3C5D942-C26E-4ACA-AE2B-3F5C246F453A}"/>
              </a:ext>
            </a:extLst>
          </p:cNvPr>
          <p:cNvSpPr>
            <a:spLocks noGrp="1"/>
          </p:cNvSpPr>
          <p:nvPr>
            <p:ph type="body" sz="half" idx="4294967295"/>
          </p:nvPr>
        </p:nvSpPr>
        <p:spPr>
          <a:xfrm>
            <a:off x="595746" y="2659856"/>
            <a:ext cx="4544290" cy="3319463"/>
          </a:xfrm>
        </p:spPr>
        <p:txBody>
          <a:bodyPr vert="horz" lIns="91440" tIns="45720" rIns="91440" bIns="45720" rtlCol="0">
            <a:normAutofit/>
          </a:bodyPr>
          <a:lstStyle/>
          <a:p>
            <a:endParaRPr lang="en-US" sz="2200" dirty="0"/>
          </a:p>
          <a:p>
            <a:pPr marL="342900" indent="-342900">
              <a:buFont typeface="Arial" panose="020B0604020202020204" pitchFamily="34" charset="0"/>
              <a:buChar char="•"/>
            </a:pPr>
            <a:r>
              <a:rPr lang="en-US" sz="2200" dirty="0"/>
              <a:t>Day 1 Evaluation on Mentimeter</a:t>
            </a:r>
          </a:p>
          <a:p>
            <a:pPr marL="342900" indent="-342900">
              <a:buFont typeface="Arial" panose="020B0604020202020204" pitchFamily="34" charset="0"/>
              <a:buChar char="•"/>
            </a:pPr>
            <a:r>
              <a:rPr lang="en-US" sz="2200" dirty="0"/>
              <a:t>Follow-up Materials:</a:t>
            </a:r>
          </a:p>
          <a:p>
            <a:pPr marL="800100" lvl="1" indent="-342900">
              <a:buFont typeface="Arial" panose="020B0604020202020204" pitchFamily="34" charset="0"/>
              <a:buChar char="•"/>
            </a:pPr>
            <a:r>
              <a:rPr lang="en-US" sz="2000" dirty="0"/>
              <a:t>Situation Manual and Community Resource presentation.</a:t>
            </a:r>
          </a:p>
        </p:txBody>
      </p:sp>
      <p:pic>
        <p:nvPicPr>
          <p:cNvPr id="14" name="Picture 13" descr="A sunset over a body of water&#10;&#10;Description automatically generated with medium confidence">
            <a:extLst>
              <a:ext uri="{FF2B5EF4-FFF2-40B4-BE49-F238E27FC236}">
                <a16:creationId xmlns:a16="http://schemas.microsoft.com/office/drawing/2014/main" id="{237FEC2A-5A8C-4673-AAEB-73B0310A8D5A}"/>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158" r="639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45268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312" y="582656"/>
            <a:ext cx="4977089" cy="2582474"/>
          </a:xfrm>
        </p:spPr>
        <p:txBody>
          <a:bodyPr>
            <a:normAutofit fontScale="90000"/>
          </a:bodyPr>
          <a:lstStyle/>
          <a:p>
            <a:r>
              <a:rPr lang="en-US" dirty="0"/>
              <a:t>East Baton Rouge HIV Emergency Action Response Table-top Activity</a:t>
            </a:r>
            <a:endParaRPr lang="en-US" sz="3600" i="1" dirty="0"/>
          </a:p>
        </p:txBody>
      </p:sp>
      <p:sp>
        <p:nvSpPr>
          <p:cNvPr id="5" name="Rectangle 4">
            <a:extLst>
              <a:ext uri="{FF2B5EF4-FFF2-40B4-BE49-F238E27FC236}">
                <a16:creationId xmlns:a16="http://schemas.microsoft.com/office/drawing/2014/main" id="{5E396ED1-6271-4449-A0A6-A8BE39F363FB}"/>
              </a:ext>
            </a:extLst>
          </p:cNvPr>
          <p:cNvSpPr/>
          <p:nvPr/>
        </p:nvSpPr>
        <p:spPr>
          <a:xfrm>
            <a:off x="1001324" y="3198120"/>
            <a:ext cx="8726311" cy="494751"/>
          </a:xfrm>
          <a:prstGeom prst="rect">
            <a:avLst/>
          </a:prstGeom>
        </p:spPr>
        <p:txBody>
          <a:bodyPr wrap="square">
            <a:spAutoFit/>
          </a:bodyPr>
          <a:lstStyle/>
          <a:p>
            <a:pPr>
              <a:lnSpc>
                <a:spcPct val="120000"/>
              </a:lnSpc>
            </a:pPr>
            <a:r>
              <a:rPr lang="en-US" sz="2400" b="1" spc="300" dirty="0">
                <a:solidFill>
                  <a:schemeClr val="bg1"/>
                </a:solidFill>
                <a:latin typeface="Arial" panose="020B0604020202020204" pitchFamily="34" charset="0"/>
                <a:cs typeface="Arial" panose="020B0604020202020204" pitchFamily="34" charset="0"/>
              </a:rPr>
              <a:t>DAY 2  </a:t>
            </a:r>
            <a:r>
              <a:rPr lang="en-US" sz="2400" b="1" dirty="0">
                <a:solidFill>
                  <a:schemeClr val="bg1"/>
                </a:solidFill>
                <a:latin typeface="Arial" panose="020B0604020202020204" pitchFamily="34" charset="0"/>
                <a:cs typeface="Arial" panose="020B0604020202020204" pitchFamily="34" charset="0"/>
              </a:rPr>
              <a:t>|  Dates</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22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AE06CF-D1C5-48D7-B069-4193DAA25546}"/>
              </a:ext>
            </a:extLst>
          </p:cNvPr>
          <p:cNvSpPr>
            <a:spLocks noGrp="1"/>
          </p:cNvSpPr>
          <p:nvPr>
            <p:ph type="body" sz="half" idx="2"/>
          </p:nvPr>
        </p:nvSpPr>
        <p:spPr>
          <a:xfrm>
            <a:off x="1097705" y="1436914"/>
            <a:ext cx="4223702" cy="4432074"/>
          </a:xfrm>
        </p:spPr>
        <p:txBody>
          <a:bodyPr>
            <a:normAutofit/>
          </a:bodyPr>
          <a:lstStyle/>
          <a:p>
            <a:endParaRPr lang="en-US" sz="2400" dirty="0"/>
          </a:p>
          <a:p>
            <a:endParaRPr lang="en-US" sz="2400" dirty="0"/>
          </a:p>
          <a:p>
            <a:r>
              <a:rPr lang="en-US" sz="2400" dirty="0"/>
              <a:t>Welcome to Day 2!</a:t>
            </a:r>
          </a:p>
          <a:p>
            <a:r>
              <a:rPr lang="en-US" sz="2400" dirty="0"/>
              <a:t>Intros:</a:t>
            </a:r>
          </a:p>
          <a:p>
            <a:pPr marL="342900" indent="-342900">
              <a:buFontTx/>
              <a:buChar char="-"/>
            </a:pPr>
            <a:r>
              <a:rPr lang="en-US" sz="2400" dirty="0"/>
              <a:t>Name</a:t>
            </a:r>
          </a:p>
          <a:p>
            <a:pPr marL="342900" indent="-342900">
              <a:buFontTx/>
              <a:buChar char="-"/>
            </a:pPr>
            <a:r>
              <a:rPr lang="en-US" sz="2400" dirty="0"/>
              <a:t>How are you feeling today?</a:t>
            </a:r>
          </a:p>
          <a:p>
            <a:endParaRPr lang="en-US" sz="2400" dirty="0"/>
          </a:p>
          <a:p>
            <a:endParaRPr lang="en-US" sz="2400" dirty="0"/>
          </a:p>
        </p:txBody>
      </p:sp>
      <p:sp>
        <p:nvSpPr>
          <p:cNvPr id="4" name="Title 3">
            <a:extLst>
              <a:ext uri="{FF2B5EF4-FFF2-40B4-BE49-F238E27FC236}">
                <a16:creationId xmlns:a16="http://schemas.microsoft.com/office/drawing/2014/main" id="{A9525E6D-E4AA-4CBB-B0A6-BE76F0133608}"/>
              </a:ext>
            </a:extLst>
          </p:cNvPr>
          <p:cNvSpPr>
            <a:spLocks noGrp="1"/>
          </p:cNvSpPr>
          <p:nvPr>
            <p:ph type="title"/>
          </p:nvPr>
        </p:nvSpPr>
        <p:spPr>
          <a:xfrm>
            <a:off x="1097706" y="1258550"/>
            <a:ext cx="9996589" cy="643174"/>
          </a:xfrm>
        </p:spPr>
        <p:txBody>
          <a:bodyPr>
            <a:normAutofit fontScale="90000"/>
          </a:bodyPr>
          <a:lstStyle/>
          <a:p>
            <a:r>
              <a:rPr lang="en-US" dirty="0"/>
              <a:t>Welcome and Check-In</a:t>
            </a:r>
          </a:p>
        </p:txBody>
      </p:sp>
      <p:pic>
        <p:nvPicPr>
          <p:cNvPr id="10" name="Picture 9" descr="A picture containing light&#10;&#10;Description automatically generated">
            <a:extLst>
              <a:ext uri="{FF2B5EF4-FFF2-40B4-BE49-F238E27FC236}">
                <a16:creationId xmlns:a16="http://schemas.microsoft.com/office/drawing/2014/main" id="{8C2AB652-4B3B-4FAA-AF40-5DE75FDFE7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86003" y="2137445"/>
            <a:ext cx="4977609" cy="1908083"/>
          </a:xfrm>
          <a:prstGeom prst="rect">
            <a:avLst/>
          </a:prstGeom>
        </p:spPr>
      </p:pic>
      <p:sp>
        <p:nvSpPr>
          <p:cNvPr id="5" name="Date Placeholder 4">
            <a:extLst>
              <a:ext uri="{FF2B5EF4-FFF2-40B4-BE49-F238E27FC236}">
                <a16:creationId xmlns:a16="http://schemas.microsoft.com/office/drawing/2014/main" id="{99BDECEB-248C-6742-8A62-B1F9BBA9BBDD}"/>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B3C20DE4-0A0A-D344-81D3-B3A7819FF2EA}"/>
              </a:ext>
            </a:extLst>
          </p:cNvPr>
          <p:cNvSpPr>
            <a:spLocks noGrp="1"/>
          </p:cNvSpPr>
          <p:nvPr>
            <p:ph type="sldNum" sz="quarter" idx="12"/>
          </p:nvPr>
        </p:nvSpPr>
        <p:spPr/>
        <p:txBody>
          <a:bodyPr/>
          <a:lstStyle/>
          <a:p>
            <a:fld id="{DB15D044-B35F-4A77-B573-9EB4C86BF88C}" type="slidenum">
              <a:rPr lang="en-US" smtClean="0"/>
              <a:pPr/>
              <a:t>22</a:t>
            </a:fld>
            <a:endParaRPr lang="en-US" dirty="0"/>
          </a:p>
        </p:txBody>
      </p:sp>
    </p:spTree>
    <p:extLst>
      <p:ext uri="{BB962C8B-B14F-4D97-AF65-F5344CB8AC3E}">
        <p14:creationId xmlns:p14="http://schemas.microsoft.com/office/powerpoint/2010/main" val="185052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CACC8-6B9D-4CA6-80F7-5E02E3F5C9FD}"/>
              </a:ext>
            </a:extLst>
          </p:cNvPr>
          <p:cNvSpPr>
            <a:spLocks noGrp="1"/>
          </p:cNvSpPr>
          <p:nvPr>
            <p:ph type="title"/>
          </p:nvPr>
        </p:nvSpPr>
        <p:spPr>
          <a:xfrm>
            <a:off x="1097706" y="1316103"/>
            <a:ext cx="9996589" cy="643174"/>
          </a:xfrm>
        </p:spPr>
        <p:txBody>
          <a:bodyPr>
            <a:normAutofit fontScale="90000"/>
          </a:bodyPr>
          <a:lstStyle/>
          <a:p>
            <a:r>
              <a:rPr lang="en-US"/>
              <a:t>Day 1 Recap</a:t>
            </a:r>
          </a:p>
        </p:txBody>
      </p:sp>
      <p:pic>
        <p:nvPicPr>
          <p:cNvPr id="6" name="Picture 5" descr="A picture containing text, businesscard&#10;&#10;Description automatically generated">
            <a:extLst>
              <a:ext uri="{FF2B5EF4-FFF2-40B4-BE49-F238E27FC236}">
                <a16:creationId xmlns:a16="http://schemas.microsoft.com/office/drawing/2014/main" id="{C50E1FEF-4EDA-4C68-B5BF-CA7C5A1F72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53890" y="2257677"/>
            <a:ext cx="3284220" cy="3284220"/>
          </a:xfrm>
          <a:prstGeom prst="rect">
            <a:avLst/>
          </a:prstGeom>
        </p:spPr>
      </p:pic>
      <p:sp>
        <p:nvSpPr>
          <p:cNvPr id="3" name="Date Placeholder 2">
            <a:extLst>
              <a:ext uri="{FF2B5EF4-FFF2-40B4-BE49-F238E27FC236}">
                <a16:creationId xmlns:a16="http://schemas.microsoft.com/office/drawing/2014/main" id="{13C7C70B-5672-7D43-AD43-815F186570A4}"/>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39515F44-8830-9346-B543-80D73D6EE751}"/>
              </a:ext>
            </a:extLst>
          </p:cNvPr>
          <p:cNvSpPr>
            <a:spLocks noGrp="1"/>
          </p:cNvSpPr>
          <p:nvPr>
            <p:ph type="sldNum" sz="quarter" idx="12"/>
          </p:nvPr>
        </p:nvSpPr>
        <p:spPr/>
        <p:txBody>
          <a:bodyPr/>
          <a:lstStyle/>
          <a:p>
            <a:fld id="{DB15D044-B35F-4A77-B573-9EB4C86BF88C}" type="slidenum">
              <a:rPr lang="en-US" smtClean="0"/>
              <a:pPr/>
              <a:t>23</a:t>
            </a:fld>
            <a:endParaRPr lang="en-US" dirty="0"/>
          </a:p>
        </p:txBody>
      </p:sp>
    </p:spTree>
    <p:extLst>
      <p:ext uri="{BB962C8B-B14F-4D97-AF65-F5344CB8AC3E}">
        <p14:creationId xmlns:p14="http://schemas.microsoft.com/office/powerpoint/2010/main" val="20223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299FA-E6CE-42CB-ABF3-3D54670928EB}"/>
              </a:ext>
            </a:extLst>
          </p:cNvPr>
          <p:cNvSpPr>
            <a:spLocks noGrp="1"/>
          </p:cNvSpPr>
          <p:nvPr>
            <p:ph type="title"/>
          </p:nvPr>
        </p:nvSpPr>
        <p:spPr>
          <a:xfrm>
            <a:off x="1097706" y="1291219"/>
            <a:ext cx="9996589" cy="643174"/>
          </a:xfrm>
        </p:spPr>
        <p:txBody>
          <a:bodyPr>
            <a:normAutofit fontScale="90000"/>
          </a:bodyPr>
          <a:lstStyle/>
          <a:p>
            <a:r>
              <a:rPr lang="en-US" dirty="0"/>
              <a:t>Day 2 Agenda</a:t>
            </a:r>
          </a:p>
        </p:txBody>
      </p:sp>
      <p:sp>
        <p:nvSpPr>
          <p:cNvPr id="7" name="Content Placeholder 4">
            <a:extLst>
              <a:ext uri="{FF2B5EF4-FFF2-40B4-BE49-F238E27FC236}">
                <a16:creationId xmlns:a16="http://schemas.microsoft.com/office/drawing/2014/main" id="{8726DA43-AF8E-4809-B16D-8ADCBFC604D5}"/>
              </a:ext>
            </a:extLst>
          </p:cNvPr>
          <p:cNvSpPr txBox="1">
            <a:spLocks/>
          </p:cNvSpPr>
          <p:nvPr/>
        </p:nvSpPr>
        <p:spPr>
          <a:xfrm>
            <a:off x="1097706" y="2186922"/>
            <a:ext cx="10106100" cy="2909334"/>
          </a:xfrm>
          <a:prstGeom prst="rect">
            <a:avLst/>
          </a:prstGeom>
          <a:solidFill>
            <a:srgbClr val="0F369B">
              <a:alpha val="19000"/>
            </a:srgb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lvl="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Peer Presentation and Guest Panel: Collectively Responding to an HIV Outbreak </a:t>
            </a:r>
          </a:p>
          <a:p>
            <a:pPr marL="342900" lvl="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Scenario: Part 1</a:t>
            </a:r>
          </a:p>
          <a:p>
            <a:pPr lvl="0" algn="l"/>
            <a:r>
              <a:rPr lang="en-US" sz="2400" b="1" dirty="0">
                <a:latin typeface="Arial" panose="020B0604020202020204" pitchFamily="34" charset="0"/>
                <a:cs typeface="Arial" panose="020B0604020202020204" pitchFamily="34" charset="0"/>
              </a:rPr>
              <a:t>Lunch</a:t>
            </a:r>
            <a:endParaRPr lang="en-US" sz="2000" b="1" dirty="0">
              <a:latin typeface="Arial" panose="020B0604020202020204" pitchFamily="34" charset="0"/>
              <a:cs typeface="Arial" panose="020B0604020202020204" pitchFamily="34" charset="0"/>
            </a:endParaRPr>
          </a:p>
          <a:p>
            <a:pPr marL="342900" lvl="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Scenario: Part 2</a:t>
            </a:r>
          </a:p>
          <a:p>
            <a:pPr marL="342900" lvl="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Scenario: Part 3</a:t>
            </a:r>
          </a:p>
          <a:p>
            <a:pPr marL="342900" lvl="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Debrief Activity</a:t>
            </a:r>
          </a:p>
          <a:p>
            <a:pPr marL="342900" lvl="0" indent="-342900" algn="l">
              <a:buFont typeface="Wingdings" panose="05000000000000000000" pitchFamily="2" charset="2"/>
              <a:buChar char="Ø"/>
            </a:pPr>
            <a:r>
              <a:rPr lang="en-US" sz="2000" dirty="0">
                <a:latin typeface="Arial" panose="020B0604020202020204" pitchFamily="34" charset="0"/>
                <a:cs typeface="Arial" panose="020B0604020202020204" pitchFamily="34" charset="0"/>
              </a:rPr>
              <a:t>Next Steps/ Evaluation/ Adjourn</a:t>
            </a:r>
          </a:p>
        </p:txBody>
      </p:sp>
      <p:pic>
        <p:nvPicPr>
          <p:cNvPr id="15" name="Graphic 14" descr="Meeting with solid fill">
            <a:extLst>
              <a:ext uri="{FF2B5EF4-FFF2-40B4-BE49-F238E27FC236}">
                <a16:creationId xmlns:a16="http://schemas.microsoft.com/office/drawing/2014/main" id="{9B90586C-871C-4499-A791-28AA5771F8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5433" y="2897205"/>
            <a:ext cx="914400" cy="914400"/>
          </a:xfrm>
          <a:prstGeom prst="rect">
            <a:avLst/>
          </a:prstGeom>
        </p:spPr>
      </p:pic>
      <p:pic>
        <p:nvPicPr>
          <p:cNvPr id="17" name="Graphic 16" descr="Speech outline">
            <a:extLst>
              <a:ext uri="{FF2B5EF4-FFF2-40B4-BE49-F238E27FC236}">
                <a16:creationId xmlns:a16="http://schemas.microsoft.com/office/drawing/2014/main" id="{5EF3A291-1DEC-466A-B25F-7B48710F12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0522" y="2965785"/>
            <a:ext cx="914400" cy="914400"/>
          </a:xfrm>
          <a:prstGeom prst="rect">
            <a:avLst/>
          </a:prstGeom>
        </p:spPr>
      </p:pic>
      <p:pic>
        <p:nvPicPr>
          <p:cNvPr id="19" name="Graphic 18" descr="Speech with solid fill">
            <a:extLst>
              <a:ext uri="{FF2B5EF4-FFF2-40B4-BE49-F238E27FC236}">
                <a16:creationId xmlns:a16="http://schemas.microsoft.com/office/drawing/2014/main" id="{162ADB6F-94F4-4964-89B2-2382E1F787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5966" y="2952550"/>
            <a:ext cx="914400" cy="914400"/>
          </a:xfrm>
          <a:prstGeom prst="rect">
            <a:avLst/>
          </a:prstGeom>
        </p:spPr>
      </p:pic>
      <p:sp>
        <p:nvSpPr>
          <p:cNvPr id="3" name="Date Placeholder 2">
            <a:extLst>
              <a:ext uri="{FF2B5EF4-FFF2-40B4-BE49-F238E27FC236}">
                <a16:creationId xmlns:a16="http://schemas.microsoft.com/office/drawing/2014/main" id="{34E376BC-D30C-9A4F-8D48-CFEE95AAEE2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B1CFB2D2-772D-F041-A74F-02C1DF5C6074}"/>
              </a:ext>
            </a:extLst>
          </p:cNvPr>
          <p:cNvSpPr>
            <a:spLocks noGrp="1"/>
          </p:cNvSpPr>
          <p:nvPr>
            <p:ph type="sldNum" sz="quarter" idx="12"/>
          </p:nvPr>
        </p:nvSpPr>
        <p:spPr/>
        <p:txBody>
          <a:bodyPr/>
          <a:lstStyle/>
          <a:p>
            <a:fld id="{DB15D044-B35F-4A77-B573-9EB4C86BF88C}" type="slidenum">
              <a:rPr lang="en-US" smtClean="0"/>
              <a:pPr/>
              <a:t>24</a:t>
            </a:fld>
            <a:endParaRPr lang="en-US" dirty="0"/>
          </a:p>
        </p:txBody>
      </p:sp>
    </p:spTree>
    <p:extLst>
      <p:ext uri="{BB962C8B-B14F-4D97-AF65-F5344CB8AC3E}">
        <p14:creationId xmlns:p14="http://schemas.microsoft.com/office/powerpoint/2010/main" val="346665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C673A-2A2D-4488-AD77-9458DF00BCCD}"/>
              </a:ext>
            </a:extLst>
          </p:cNvPr>
          <p:cNvSpPr>
            <a:spLocks noGrp="1"/>
          </p:cNvSpPr>
          <p:nvPr>
            <p:ph type="title"/>
          </p:nvPr>
        </p:nvSpPr>
        <p:spPr>
          <a:xfrm>
            <a:off x="796072" y="952837"/>
            <a:ext cx="9996589" cy="643174"/>
          </a:xfrm>
        </p:spPr>
        <p:txBody>
          <a:bodyPr>
            <a:normAutofit fontScale="90000"/>
          </a:bodyPr>
          <a:lstStyle/>
          <a:p>
            <a:r>
              <a:rPr lang="en-US" dirty="0"/>
              <a:t>Community Agreements</a:t>
            </a:r>
          </a:p>
        </p:txBody>
      </p:sp>
      <p:sp>
        <p:nvSpPr>
          <p:cNvPr id="5" name="Text Placeholder 2">
            <a:extLst>
              <a:ext uri="{FF2B5EF4-FFF2-40B4-BE49-F238E27FC236}">
                <a16:creationId xmlns:a16="http://schemas.microsoft.com/office/drawing/2014/main" id="{E35A5517-FC10-48A6-B770-DD7E96A78C12}"/>
              </a:ext>
            </a:extLst>
          </p:cNvPr>
          <p:cNvSpPr>
            <a:spLocks noGrp="1"/>
          </p:cNvSpPr>
          <p:nvPr>
            <p:ph type="body" sz="half" idx="2"/>
          </p:nvPr>
        </p:nvSpPr>
        <p:spPr>
          <a:xfrm>
            <a:off x="922280" y="1649735"/>
            <a:ext cx="8726421" cy="4680442"/>
          </a:xfrm>
        </p:spPr>
        <p:txBody>
          <a:bodyPr>
            <a:normAutofit fontScale="92500" lnSpcReduction="10000"/>
          </a:bodyPr>
          <a:lstStyle/>
          <a:p>
            <a:pPr marL="457200" indent="-457200">
              <a:buClr>
                <a:srgbClr val="008FC5"/>
              </a:buClr>
              <a:buFont typeface="Wingdings" panose="05000000000000000000" pitchFamily="2" charset="2"/>
              <a:buChar char="Ø"/>
            </a:pPr>
            <a:r>
              <a:rPr lang="en-US" sz="2000" dirty="0">
                <a:solidFill>
                  <a:srgbClr val="102E4F"/>
                </a:solidFill>
              </a:rPr>
              <a:t>Encourage active participation and discussion </a:t>
            </a:r>
          </a:p>
          <a:p>
            <a:pPr marL="914400" lvl="1" indent="-457200">
              <a:buClr>
                <a:srgbClr val="008FC5"/>
              </a:buClr>
              <a:buFont typeface="Wingdings" panose="05000000000000000000" pitchFamily="2" charset="2"/>
              <a:buChar char="§"/>
            </a:pPr>
            <a:r>
              <a:rPr lang="en-US" sz="2000" dirty="0">
                <a:solidFill>
                  <a:srgbClr val="102E4F"/>
                </a:solidFill>
              </a:rPr>
              <a:t>Make space, take space</a:t>
            </a:r>
          </a:p>
          <a:p>
            <a:pPr marL="457200" indent="-457200">
              <a:buClr>
                <a:srgbClr val="008FC5"/>
              </a:buClr>
              <a:buFont typeface="Wingdings" panose="05000000000000000000" pitchFamily="2" charset="2"/>
              <a:buChar char="Ø"/>
            </a:pPr>
            <a:r>
              <a:rPr lang="en-US" sz="2000" dirty="0">
                <a:solidFill>
                  <a:srgbClr val="102E4F"/>
                </a:solidFill>
              </a:rPr>
              <a:t>Maintain a safe space/ brave space for discussion</a:t>
            </a:r>
          </a:p>
          <a:p>
            <a:pPr marL="914400" lvl="1" indent="-457200">
              <a:buClr>
                <a:srgbClr val="008FC5"/>
              </a:buClr>
              <a:buFont typeface="Wingdings" panose="05000000000000000000" pitchFamily="2" charset="2"/>
              <a:buChar char="§"/>
            </a:pPr>
            <a:r>
              <a:rPr lang="en-US" sz="2000" dirty="0">
                <a:solidFill>
                  <a:srgbClr val="102E4F"/>
                </a:solidFill>
              </a:rPr>
              <a:t>Own both intention AND impact</a:t>
            </a:r>
          </a:p>
          <a:p>
            <a:pPr marL="457200" indent="-457200">
              <a:buClr>
                <a:srgbClr val="008FC5"/>
              </a:buClr>
              <a:buFont typeface="Wingdings" panose="05000000000000000000" pitchFamily="2" charset="2"/>
              <a:buChar char="Ø"/>
            </a:pPr>
            <a:r>
              <a:rPr lang="en-US" sz="2000" dirty="0">
                <a:solidFill>
                  <a:srgbClr val="102E4F"/>
                </a:solidFill>
              </a:rPr>
              <a:t>Respect different levels of experience and knowledge</a:t>
            </a:r>
          </a:p>
          <a:p>
            <a:pPr marL="457200" indent="-457200">
              <a:buClr>
                <a:srgbClr val="008FC5"/>
              </a:buClr>
              <a:buFont typeface="Wingdings" panose="05000000000000000000" pitchFamily="2" charset="2"/>
              <a:buChar char="Ø"/>
            </a:pPr>
            <a:r>
              <a:rPr lang="en-US" sz="2000" dirty="0">
                <a:solidFill>
                  <a:srgbClr val="102E4F"/>
                </a:solidFill>
              </a:rPr>
              <a:t>Manage our technology</a:t>
            </a:r>
          </a:p>
          <a:p>
            <a:pPr marL="914400" lvl="1" indent="-457200">
              <a:buClr>
                <a:srgbClr val="008FC5"/>
              </a:buClr>
              <a:buFont typeface="Wingdings" panose="05000000000000000000" pitchFamily="2" charset="2"/>
              <a:buChar char="§"/>
            </a:pPr>
            <a:r>
              <a:rPr lang="en-US" sz="2000" dirty="0">
                <a:solidFill>
                  <a:srgbClr val="102E4F"/>
                </a:solidFill>
              </a:rPr>
              <a:t>Mute line when not speaking</a:t>
            </a:r>
          </a:p>
          <a:p>
            <a:pPr marL="914400" lvl="1" indent="-457200">
              <a:buClr>
                <a:srgbClr val="008FC5"/>
              </a:buClr>
              <a:buFont typeface="Wingdings" panose="05000000000000000000" pitchFamily="2" charset="2"/>
              <a:buChar char="§"/>
            </a:pPr>
            <a:r>
              <a:rPr lang="en-US" sz="2000" dirty="0">
                <a:solidFill>
                  <a:srgbClr val="102E4F"/>
                </a:solidFill>
              </a:rPr>
              <a:t>Strongly encourage camera on during discussion</a:t>
            </a:r>
          </a:p>
          <a:p>
            <a:pPr marL="457200" indent="-457200">
              <a:buClr>
                <a:srgbClr val="008FC5"/>
              </a:buClr>
              <a:buFont typeface="Wingdings" panose="05000000000000000000" pitchFamily="2" charset="2"/>
              <a:buChar char="Ø"/>
            </a:pPr>
            <a:r>
              <a:rPr lang="en-US" sz="2000" dirty="0">
                <a:solidFill>
                  <a:srgbClr val="102E4F"/>
                </a:solidFill>
              </a:rPr>
              <a:t>Ask questions</a:t>
            </a:r>
          </a:p>
          <a:p>
            <a:pPr marL="685800" lvl="1" indent="-228600">
              <a:buClr>
                <a:srgbClr val="008FC5"/>
              </a:buClr>
              <a:buFont typeface="Wingdings" panose="05000000000000000000" pitchFamily="2" charset="2"/>
              <a:buChar char="§"/>
            </a:pPr>
            <a:r>
              <a:rPr lang="en-US" sz="2000" dirty="0">
                <a:solidFill>
                  <a:srgbClr val="102E4F"/>
                </a:solidFill>
              </a:rPr>
              <a:t>Please submit questions in the chat box </a:t>
            </a:r>
            <a:r>
              <a:rPr lang="en-US" sz="2000" u="sng" dirty="0">
                <a:solidFill>
                  <a:srgbClr val="102E4F"/>
                </a:solidFill>
              </a:rPr>
              <a:t>and/or</a:t>
            </a:r>
            <a:r>
              <a:rPr lang="en-US" sz="2000" dirty="0">
                <a:solidFill>
                  <a:srgbClr val="102E4F"/>
                </a:solidFill>
              </a:rPr>
              <a:t> can ask verbal questions during Q&amp;A and discussion times</a:t>
            </a:r>
          </a:p>
          <a:p>
            <a:pPr marL="685800" lvl="1" indent="-228600">
              <a:buClr>
                <a:srgbClr val="008FC5"/>
              </a:buClr>
              <a:buFont typeface="Wingdings" panose="05000000000000000000" pitchFamily="2" charset="2"/>
              <a:buChar char="§"/>
            </a:pPr>
            <a:r>
              <a:rPr lang="en-US" sz="2000" dirty="0">
                <a:solidFill>
                  <a:srgbClr val="102E4F"/>
                </a:solidFill>
              </a:rPr>
              <a:t>We encourage all questions! Please ask clarifying questions</a:t>
            </a:r>
          </a:p>
          <a:p>
            <a:pPr marL="685800" lvl="1" indent="-228600">
              <a:buClr>
                <a:srgbClr val="008FC5"/>
              </a:buClr>
              <a:buFont typeface="Wingdings" panose="05000000000000000000" pitchFamily="2" charset="2"/>
              <a:buChar char="§"/>
            </a:pPr>
            <a:r>
              <a:rPr lang="en-US" sz="2000" dirty="0">
                <a:solidFill>
                  <a:srgbClr val="102E4F"/>
                </a:solidFill>
              </a:rPr>
              <a:t>“Say it ugly”</a:t>
            </a:r>
          </a:p>
          <a:p>
            <a:pPr marL="342900" indent="-342900">
              <a:buClr>
                <a:srgbClr val="008FC5"/>
              </a:buClr>
              <a:buFont typeface="Wingdings" panose="05000000000000000000" pitchFamily="2" charset="2"/>
              <a:buChar char="Ø"/>
            </a:pPr>
            <a:r>
              <a:rPr lang="en-US" sz="2000" b="1" dirty="0">
                <a:solidFill>
                  <a:srgbClr val="102E4F"/>
                </a:solidFill>
              </a:rPr>
              <a:t>Practice compassion, for ourselves and for each other</a:t>
            </a:r>
          </a:p>
          <a:p>
            <a:pPr>
              <a:buClr>
                <a:srgbClr val="008FC5"/>
              </a:buClr>
            </a:pPr>
            <a:endParaRPr lang="en-US" sz="2000" dirty="0">
              <a:solidFill>
                <a:srgbClr val="102E4F"/>
              </a:solidFill>
            </a:endParaRPr>
          </a:p>
          <a:p>
            <a:pPr>
              <a:buClr>
                <a:srgbClr val="008FC5"/>
              </a:buClr>
            </a:pPr>
            <a:endParaRPr lang="en-US" sz="2000" dirty="0">
              <a:solidFill>
                <a:srgbClr val="102E4F"/>
              </a:solidFill>
            </a:endParaRPr>
          </a:p>
          <a:p>
            <a:pPr>
              <a:buClr>
                <a:srgbClr val="008FC5"/>
              </a:buClr>
            </a:pPr>
            <a:endParaRPr lang="en-US" sz="2000" dirty="0">
              <a:solidFill>
                <a:srgbClr val="102E4F"/>
              </a:solidFill>
            </a:endParaRPr>
          </a:p>
        </p:txBody>
      </p:sp>
      <p:pic>
        <p:nvPicPr>
          <p:cNvPr id="8" name="Picture 7" descr="Icon&#10;&#10;Description automatically generated">
            <a:extLst>
              <a:ext uri="{FF2B5EF4-FFF2-40B4-BE49-F238E27FC236}">
                <a16:creationId xmlns:a16="http://schemas.microsoft.com/office/drawing/2014/main" id="{DEE3BC5F-AED7-4691-8E10-E85DA312F26D}"/>
              </a:ext>
            </a:extLst>
          </p:cNvPr>
          <p:cNvPicPr>
            <a:picLocks noChangeAspect="1"/>
          </p:cNvPicPr>
          <p:nvPr/>
        </p:nvPicPr>
        <p:blipFill rotWithShape="1">
          <a:blip r:embed="rId3"/>
          <a:srcRect l="17193" t="15722" r="10738" b="18912"/>
          <a:stretch/>
        </p:blipFill>
        <p:spPr>
          <a:xfrm flipH="1">
            <a:off x="9774909" y="1098340"/>
            <a:ext cx="1621019" cy="1470264"/>
          </a:xfrm>
          <a:prstGeom prst="rect">
            <a:avLst/>
          </a:prstGeom>
        </p:spPr>
      </p:pic>
      <p:pic>
        <p:nvPicPr>
          <p:cNvPr id="9" name="Picture 8" descr="Icon&#10;&#10;Description automatically generated">
            <a:extLst>
              <a:ext uri="{FF2B5EF4-FFF2-40B4-BE49-F238E27FC236}">
                <a16:creationId xmlns:a16="http://schemas.microsoft.com/office/drawing/2014/main" id="{B8CFC2B6-EED8-44A7-99B8-28AB1C5EC97F}"/>
              </a:ext>
            </a:extLst>
          </p:cNvPr>
          <p:cNvPicPr>
            <a:picLocks noChangeAspect="1"/>
          </p:cNvPicPr>
          <p:nvPr/>
        </p:nvPicPr>
        <p:blipFill rotWithShape="1">
          <a:blip r:embed="rId4"/>
          <a:srcRect l="16667" t="18520" r="15741" b="18803"/>
          <a:stretch/>
        </p:blipFill>
        <p:spPr>
          <a:xfrm>
            <a:off x="9364846" y="2859613"/>
            <a:ext cx="1318964" cy="1223060"/>
          </a:xfrm>
          <a:prstGeom prst="rect">
            <a:avLst/>
          </a:prstGeom>
        </p:spPr>
      </p:pic>
      <p:pic>
        <p:nvPicPr>
          <p:cNvPr id="10" name="Picture 9" descr="Icon&#10;&#10;Description automatically generated">
            <a:extLst>
              <a:ext uri="{FF2B5EF4-FFF2-40B4-BE49-F238E27FC236}">
                <a16:creationId xmlns:a16="http://schemas.microsoft.com/office/drawing/2014/main" id="{3C0077B4-8691-441C-8B9C-B2390076D3F6}"/>
              </a:ext>
            </a:extLst>
          </p:cNvPr>
          <p:cNvPicPr>
            <a:picLocks noChangeAspect="1"/>
          </p:cNvPicPr>
          <p:nvPr/>
        </p:nvPicPr>
        <p:blipFill rotWithShape="1">
          <a:blip r:embed="rId5"/>
          <a:srcRect l="24537" t="21329" r="24074" b="21566"/>
          <a:stretch/>
        </p:blipFill>
        <p:spPr>
          <a:xfrm>
            <a:off x="10226507" y="4373683"/>
            <a:ext cx="1247236" cy="1385977"/>
          </a:xfrm>
          <a:prstGeom prst="rect">
            <a:avLst/>
          </a:prstGeom>
        </p:spPr>
      </p:pic>
      <p:sp>
        <p:nvSpPr>
          <p:cNvPr id="3" name="Date Placeholder 2">
            <a:extLst>
              <a:ext uri="{FF2B5EF4-FFF2-40B4-BE49-F238E27FC236}">
                <a16:creationId xmlns:a16="http://schemas.microsoft.com/office/drawing/2014/main" id="{B50CED95-7694-EB4B-B912-5CE3628EFC3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1B94EA8-AD79-F042-BE5D-144204ECA017}"/>
              </a:ext>
            </a:extLst>
          </p:cNvPr>
          <p:cNvSpPr>
            <a:spLocks noGrp="1"/>
          </p:cNvSpPr>
          <p:nvPr>
            <p:ph type="sldNum" sz="quarter" idx="12"/>
          </p:nvPr>
        </p:nvSpPr>
        <p:spPr/>
        <p:txBody>
          <a:bodyPr/>
          <a:lstStyle/>
          <a:p>
            <a:fld id="{DB15D044-B35F-4A77-B573-9EB4C86BF88C}" type="slidenum">
              <a:rPr lang="en-US" smtClean="0"/>
              <a:pPr/>
              <a:t>25</a:t>
            </a:fld>
            <a:endParaRPr lang="en-US" dirty="0"/>
          </a:p>
        </p:txBody>
      </p:sp>
    </p:spTree>
    <p:extLst>
      <p:ext uri="{BB962C8B-B14F-4D97-AF65-F5344CB8AC3E}">
        <p14:creationId xmlns:p14="http://schemas.microsoft.com/office/powerpoint/2010/main" val="584984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90B7B2-32FC-4826-9470-29D732B474ED}"/>
              </a:ext>
            </a:extLst>
          </p:cNvPr>
          <p:cNvSpPr>
            <a:spLocks noGrp="1"/>
          </p:cNvSpPr>
          <p:nvPr>
            <p:ph type="sldNum" sz="quarter" idx="12"/>
          </p:nvPr>
        </p:nvSpPr>
        <p:spPr/>
        <p:txBody>
          <a:bodyPr/>
          <a:lstStyle/>
          <a:p>
            <a:fld id="{DB15D044-B35F-4A77-B573-9EB4C86BF88C}" type="slidenum">
              <a:rPr lang="en-US" smtClean="0"/>
              <a:t>26</a:t>
            </a:fld>
            <a:endParaRPr lang="en-US"/>
          </a:p>
        </p:txBody>
      </p:sp>
      <p:sp>
        <p:nvSpPr>
          <p:cNvPr id="3" name="Title 2">
            <a:extLst>
              <a:ext uri="{FF2B5EF4-FFF2-40B4-BE49-F238E27FC236}">
                <a16:creationId xmlns:a16="http://schemas.microsoft.com/office/drawing/2014/main" id="{F5B17C5D-8131-4374-92AD-C605AB650817}"/>
              </a:ext>
            </a:extLst>
          </p:cNvPr>
          <p:cNvSpPr>
            <a:spLocks noGrp="1"/>
          </p:cNvSpPr>
          <p:nvPr>
            <p:ph type="ctrTitle"/>
          </p:nvPr>
        </p:nvSpPr>
        <p:spPr/>
        <p:txBody>
          <a:bodyPr>
            <a:normAutofit fontScale="90000"/>
          </a:bodyPr>
          <a:lstStyle/>
          <a:p>
            <a:r>
              <a:rPr lang="en-US"/>
              <a:t>Peer Presentation and Guest Panel: Collectively Responding to an HIV Outbreak</a:t>
            </a:r>
          </a:p>
        </p:txBody>
      </p:sp>
      <p:sp>
        <p:nvSpPr>
          <p:cNvPr id="4" name="Date Placeholder 3">
            <a:extLst>
              <a:ext uri="{FF2B5EF4-FFF2-40B4-BE49-F238E27FC236}">
                <a16:creationId xmlns:a16="http://schemas.microsoft.com/office/drawing/2014/main" id="{474477D1-846B-1342-8300-F77C9BC118F1}"/>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06529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B56F5-6B54-468F-ADD0-DCC7CB64A075}"/>
              </a:ext>
            </a:extLst>
          </p:cNvPr>
          <p:cNvSpPr>
            <a:spLocks noGrp="1"/>
          </p:cNvSpPr>
          <p:nvPr>
            <p:ph sz="half" idx="1"/>
          </p:nvPr>
        </p:nvSpPr>
        <p:spPr>
          <a:xfrm>
            <a:off x="838200" y="1927713"/>
            <a:ext cx="5181600" cy="2345904"/>
          </a:xfrm>
        </p:spPr>
        <p:txBody>
          <a:bodyPr vert="horz" lIns="91440" tIns="45720" rIns="91440" bIns="45720" rtlCol="0" anchor="t">
            <a:normAutofit/>
          </a:bodyPr>
          <a:lstStyle/>
          <a:p>
            <a:pPr marL="0" indent="0">
              <a:buNone/>
            </a:pPr>
            <a:r>
              <a:rPr lang="en-US" b="1" i="1" dirty="0"/>
              <a:t>Your Panelist’s Name</a:t>
            </a:r>
          </a:p>
          <a:p>
            <a:pPr marL="0" indent="0">
              <a:spcBef>
                <a:spcPts val="0"/>
              </a:spcBef>
              <a:buNone/>
            </a:pPr>
            <a:r>
              <a:rPr lang="en-US" sz="2400" dirty="0"/>
              <a:t>Title</a:t>
            </a:r>
          </a:p>
          <a:p>
            <a:pPr marL="0" indent="0">
              <a:spcBef>
                <a:spcPts val="0"/>
              </a:spcBef>
              <a:buNone/>
            </a:pPr>
            <a:r>
              <a:rPr lang="en-US" sz="2400" dirty="0"/>
              <a:t>Organization</a:t>
            </a:r>
          </a:p>
          <a:p>
            <a:pPr marL="0" indent="0">
              <a:buNone/>
            </a:pPr>
            <a:endParaRPr lang="en-US" dirty="0"/>
          </a:p>
        </p:txBody>
      </p:sp>
      <p:sp>
        <p:nvSpPr>
          <p:cNvPr id="3" name="Content Placeholder 2">
            <a:extLst>
              <a:ext uri="{FF2B5EF4-FFF2-40B4-BE49-F238E27FC236}">
                <a16:creationId xmlns:a16="http://schemas.microsoft.com/office/drawing/2014/main" id="{4D488F4E-9353-4256-8127-3DADC8675E64}"/>
              </a:ext>
            </a:extLst>
          </p:cNvPr>
          <p:cNvSpPr>
            <a:spLocks noGrp="1"/>
          </p:cNvSpPr>
          <p:nvPr>
            <p:ph sz="half" idx="2"/>
          </p:nvPr>
        </p:nvSpPr>
        <p:spPr>
          <a:xfrm>
            <a:off x="6895314" y="1927713"/>
            <a:ext cx="4306085" cy="1963300"/>
          </a:xfrm>
        </p:spPr>
        <p:txBody>
          <a:bodyPr/>
          <a:lstStyle/>
          <a:p>
            <a:pPr marL="0" indent="0">
              <a:spcBef>
                <a:spcPts val="0"/>
              </a:spcBef>
              <a:buNone/>
            </a:pPr>
            <a:r>
              <a:rPr lang="en-US" b="1" i="1" dirty="0"/>
              <a:t>Your Panelist’s Name</a:t>
            </a:r>
          </a:p>
          <a:p>
            <a:pPr marL="0" indent="0">
              <a:spcBef>
                <a:spcPts val="0"/>
              </a:spcBef>
              <a:buNone/>
            </a:pPr>
            <a:r>
              <a:rPr lang="en-US" sz="2400" dirty="0"/>
              <a:t>Title</a:t>
            </a:r>
          </a:p>
          <a:p>
            <a:pPr marL="0" indent="0">
              <a:spcBef>
                <a:spcPts val="0"/>
              </a:spcBef>
              <a:buNone/>
            </a:pPr>
            <a:r>
              <a:rPr lang="en-US" sz="2400" dirty="0"/>
              <a:t>Organization</a:t>
            </a:r>
          </a:p>
        </p:txBody>
      </p:sp>
      <p:sp>
        <p:nvSpPr>
          <p:cNvPr id="4" name="Title 3">
            <a:extLst>
              <a:ext uri="{FF2B5EF4-FFF2-40B4-BE49-F238E27FC236}">
                <a16:creationId xmlns:a16="http://schemas.microsoft.com/office/drawing/2014/main" id="{7D40B504-BE00-4E65-A153-77B143CF5F6A}"/>
              </a:ext>
            </a:extLst>
          </p:cNvPr>
          <p:cNvSpPr>
            <a:spLocks noGrp="1"/>
          </p:cNvSpPr>
          <p:nvPr>
            <p:ph type="title"/>
          </p:nvPr>
        </p:nvSpPr>
        <p:spPr>
          <a:xfrm>
            <a:off x="838200" y="933804"/>
            <a:ext cx="9996589" cy="643174"/>
          </a:xfrm>
        </p:spPr>
        <p:txBody>
          <a:bodyPr>
            <a:normAutofit fontScale="90000"/>
          </a:bodyPr>
          <a:lstStyle/>
          <a:p>
            <a:r>
              <a:rPr lang="en-US" dirty="0"/>
              <a:t>Panelists</a:t>
            </a:r>
          </a:p>
        </p:txBody>
      </p:sp>
      <p:pic>
        <p:nvPicPr>
          <p:cNvPr id="7" name="Graphic 6" descr="Meeting outline">
            <a:extLst>
              <a:ext uri="{FF2B5EF4-FFF2-40B4-BE49-F238E27FC236}">
                <a16:creationId xmlns:a16="http://schemas.microsoft.com/office/drawing/2014/main" id="{3FEC7871-30C9-4D00-80CE-A870F91EB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4258" y="3665737"/>
            <a:ext cx="1963299" cy="1963299"/>
          </a:xfrm>
          <a:prstGeom prst="rect">
            <a:avLst/>
          </a:prstGeom>
        </p:spPr>
      </p:pic>
      <p:sp>
        <p:nvSpPr>
          <p:cNvPr id="6" name="Date Placeholder 5">
            <a:extLst>
              <a:ext uri="{FF2B5EF4-FFF2-40B4-BE49-F238E27FC236}">
                <a16:creationId xmlns:a16="http://schemas.microsoft.com/office/drawing/2014/main" id="{908BC99B-C763-D44D-B6CA-66245B6BF67D}"/>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id="{0359119D-61F3-F64D-9FD6-446AD5418684}"/>
              </a:ext>
            </a:extLst>
          </p:cNvPr>
          <p:cNvSpPr>
            <a:spLocks noGrp="1"/>
          </p:cNvSpPr>
          <p:nvPr>
            <p:ph type="sldNum" sz="quarter" idx="12"/>
          </p:nvPr>
        </p:nvSpPr>
        <p:spPr/>
        <p:txBody>
          <a:bodyPr/>
          <a:lstStyle/>
          <a:p>
            <a:fld id="{DB15D044-B35F-4A77-B573-9EB4C86BF88C}" type="slidenum">
              <a:rPr lang="en-US" smtClean="0"/>
              <a:pPr/>
              <a:t>27</a:t>
            </a:fld>
            <a:endParaRPr lang="en-US" dirty="0"/>
          </a:p>
        </p:txBody>
      </p:sp>
    </p:spTree>
    <p:extLst>
      <p:ext uri="{BB962C8B-B14F-4D97-AF65-F5344CB8AC3E}">
        <p14:creationId xmlns:p14="http://schemas.microsoft.com/office/powerpoint/2010/main" val="120539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C6C84-97B8-457F-A87F-B2017A932C6F}"/>
              </a:ext>
            </a:extLst>
          </p:cNvPr>
          <p:cNvSpPr>
            <a:spLocks noGrp="1"/>
          </p:cNvSpPr>
          <p:nvPr>
            <p:ph type="sldNum" sz="quarter" idx="12"/>
          </p:nvPr>
        </p:nvSpPr>
        <p:spPr/>
        <p:txBody>
          <a:bodyPr/>
          <a:lstStyle/>
          <a:p>
            <a:fld id="{DB15D044-B35F-4A77-B573-9EB4C86BF88C}" type="slidenum">
              <a:rPr lang="en-US" smtClean="0"/>
              <a:t>28</a:t>
            </a:fld>
            <a:endParaRPr lang="en-US"/>
          </a:p>
        </p:txBody>
      </p:sp>
      <p:sp>
        <p:nvSpPr>
          <p:cNvPr id="8" name="Title 1">
            <a:extLst>
              <a:ext uri="{FF2B5EF4-FFF2-40B4-BE49-F238E27FC236}">
                <a16:creationId xmlns:a16="http://schemas.microsoft.com/office/drawing/2014/main" id="{BF29B1C1-94B3-4067-9D35-55FABEB51DA4}"/>
              </a:ext>
            </a:extLst>
          </p:cNvPr>
          <p:cNvSpPr>
            <a:spLocks noGrp="1"/>
          </p:cNvSpPr>
          <p:nvPr>
            <p:ph sz="half" idx="4294967295"/>
          </p:nvPr>
        </p:nvSpPr>
        <p:spPr>
          <a:xfrm>
            <a:off x="3505199" y="4646833"/>
            <a:ext cx="5181600" cy="1411287"/>
          </a:xfrm>
        </p:spPr>
        <p:txBody>
          <a:bodyPr/>
          <a:lstStyle/>
          <a:p>
            <a:pPr marL="0" indent="0" algn="ctr">
              <a:buNone/>
            </a:pPr>
            <a:r>
              <a:rPr lang="en-US" sz="3600" dirty="0"/>
              <a:t>10-MINUTE BREAK</a:t>
            </a:r>
            <a:br>
              <a:rPr lang="en-US" dirty="0"/>
            </a:br>
            <a:r>
              <a:rPr lang="en-US" spc="0" dirty="0"/>
              <a:t>Please meet </a:t>
            </a:r>
            <a:r>
              <a:rPr lang="en-US" dirty="0"/>
              <a:t>b</a:t>
            </a:r>
            <a:r>
              <a:rPr lang="en-US" spc="0" dirty="0"/>
              <a:t>ack here at: ___</a:t>
            </a:r>
          </a:p>
        </p:txBody>
      </p:sp>
      <p:pic>
        <p:nvPicPr>
          <p:cNvPr id="4" name="Picture 3" descr="A picture containing text, businesscard&#10;&#10;Description automatically generated">
            <a:extLst>
              <a:ext uri="{FF2B5EF4-FFF2-40B4-BE49-F238E27FC236}">
                <a16:creationId xmlns:a16="http://schemas.microsoft.com/office/drawing/2014/main" id="{A3DDF74F-843D-4FA5-922E-A5C61B8A86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9254" y="1407683"/>
            <a:ext cx="2893489" cy="2893489"/>
          </a:xfrm>
          <a:prstGeom prst="rect">
            <a:avLst/>
          </a:prstGeom>
        </p:spPr>
      </p:pic>
      <p:sp>
        <p:nvSpPr>
          <p:cNvPr id="3" name="Date Placeholder 2">
            <a:extLst>
              <a:ext uri="{FF2B5EF4-FFF2-40B4-BE49-F238E27FC236}">
                <a16:creationId xmlns:a16="http://schemas.microsoft.com/office/drawing/2014/main" id="{E103D409-3EDA-574E-88F6-2C176921EB30}"/>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33308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0BC951-D343-47A0-9B8E-3CFA02D90DEC}"/>
              </a:ext>
            </a:extLst>
          </p:cNvPr>
          <p:cNvSpPr>
            <a:spLocks noGrp="1"/>
          </p:cNvSpPr>
          <p:nvPr>
            <p:ph type="body" sz="half" idx="2"/>
          </p:nvPr>
        </p:nvSpPr>
        <p:spPr>
          <a:xfrm>
            <a:off x="850424" y="1590786"/>
            <a:ext cx="6525735" cy="4902087"/>
          </a:xfrm>
        </p:spPr>
        <p:txBody>
          <a:bodyPr>
            <a:normAutofit/>
          </a:bodyPr>
          <a:lstStyle/>
          <a:p>
            <a:pPr marL="285750" indent="-285750">
              <a:buFont typeface="Arial" panose="020B0604020202020204" pitchFamily="34" charset="0"/>
              <a:buChar char="•"/>
            </a:pPr>
            <a:r>
              <a:rPr lang="en-US" sz="1800" b="1" dirty="0">
                <a:highlight>
                  <a:srgbClr val="FFFF00"/>
                </a:highlight>
              </a:rPr>
              <a:t>This is a preparedness activity and not a test.</a:t>
            </a:r>
          </a:p>
          <a:p>
            <a:pPr marL="285750" indent="-285750">
              <a:buFont typeface="Arial" panose="020B0604020202020204" pitchFamily="34" charset="0"/>
              <a:buChar char="•"/>
            </a:pPr>
            <a:r>
              <a:rPr lang="en-US" sz="1800" dirty="0">
                <a:solidFill>
                  <a:srgbClr val="008BC3"/>
                </a:solidFill>
              </a:rPr>
              <a:t>Three Parts:</a:t>
            </a:r>
          </a:p>
          <a:p>
            <a:pPr marL="742950" lvl="1" indent="-285750">
              <a:buFont typeface="Arial" panose="020B0604020202020204" pitchFamily="34" charset="0"/>
              <a:buChar char="•"/>
            </a:pPr>
            <a:r>
              <a:rPr lang="en-US" sz="1600" dirty="0"/>
              <a:t>Part 1: A Hot Summer</a:t>
            </a:r>
          </a:p>
          <a:p>
            <a:pPr marL="742950" lvl="1" indent="-285750">
              <a:buFont typeface="Arial" panose="020B0604020202020204" pitchFamily="34" charset="0"/>
              <a:buChar char="•"/>
            </a:pPr>
            <a:r>
              <a:rPr lang="en-US" sz="1600" dirty="0"/>
              <a:t>Part 2: The News Story</a:t>
            </a:r>
          </a:p>
          <a:p>
            <a:pPr marL="742950" lvl="1" indent="-285750">
              <a:buFont typeface="Arial" panose="020B0604020202020204" pitchFamily="34" charset="0"/>
              <a:buChar char="•"/>
            </a:pPr>
            <a:r>
              <a:rPr lang="en-US" sz="1600" dirty="0"/>
              <a:t>Part 3: Looking Forward</a:t>
            </a:r>
          </a:p>
          <a:p>
            <a:pPr marL="285750" indent="-285750">
              <a:buFont typeface="Arial" panose="020B0604020202020204" pitchFamily="34" charset="0"/>
              <a:buChar char="•"/>
            </a:pPr>
            <a:r>
              <a:rPr lang="en-US" sz="1800" dirty="0">
                <a:solidFill>
                  <a:srgbClr val="008BC3"/>
                </a:solidFill>
              </a:rPr>
              <a:t>Break-out Room Discussions</a:t>
            </a:r>
          </a:p>
          <a:p>
            <a:pPr marL="742950" lvl="1" indent="-285750">
              <a:buFont typeface="Arial" panose="020B0604020202020204" pitchFamily="34" charset="0"/>
              <a:buChar char="•"/>
            </a:pPr>
            <a:r>
              <a:rPr lang="en-US" sz="1600" dirty="0"/>
              <a:t>Four break-out rooms</a:t>
            </a:r>
          </a:p>
          <a:p>
            <a:pPr marL="742950" lvl="1" indent="-285750">
              <a:buFont typeface="Arial" panose="020B0604020202020204" pitchFamily="34" charset="0"/>
              <a:buChar char="•"/>
            </a:pPr>
            <a:r>
              <a:rPr lang="en-US" sz="1600" dirty="0"/>
              <a:t>Same throughout activity</a:t>
            </a:r>
          </a:p>
          <a:p>
            <a:pPr marL="742950" lvl="1" indent="-285750">
              <a:buFont typeface="Arial" panose="020B0604020202020204" pitchFamily="34" charset="0"/>
              <a:buChar char="•"/>
            </a:pPr>
            <a:r>
              <a:rPr lang="en-US" sz="1600" dirty="0"/>
              <a:t>Rooms have been developed intentionally</a:t>
            </a:r>
          </a:p>
          <a:p>
            <a:pPr marL="742950" lvl="1" indent="-285750">
              <a:buFont typeface="Arial" panose="020B0604020202020204" pitchFamily="34" charset="0"/>
              <a:buChar char="•"/>
            </a:pPr>
            <a:r>
              <a:rPr lang="en-US" sz="1600" dirty="0"/>
              <a:t>Each group has a facilitator and note-taker</a:t>
            </a:r>
          </a:p>
          <a:p>
            <a:pPr marL="1200150" lvl="2" indent="-285750">
              <a:buFont typeface="Arial" panose="020B0604020202020204" pitchFamily="34" charset="0"/>
              <a:buChar char="•"/>
            </a:pPr>
            <a:r>
              <a:rPr lang="en-US" sz="1600" dirty="0"/>
              <a:t>Need someone to report out</a:t>
            </a:r>
          </a:p>
          <a:p>
            <a:pPr marL="285750" indent="-285750">
              <a:buFont typeface="Arial" panose="020B0604020202020204" pitchFamily="34" charset="0"/>
              <a:buChar char="•"/>
            </a:pPr>
            <a:r>
              <a:rPr lang="en-US" sz="1800" dirty="0">
                <a:solidFill>
                  <a:srgbClr val="008BC3"/>
                </a:solidFill>
              </a:rPr>
              <a:t>Important notes:</a:t>
            </a:r>
          </a:p>
          <a:p>
            <a:pPr marL="742950" lvl="1" indent="-285750">
              <a:buFont typeface="Arial" panose="020B0604020202020204" pitchFamily="34" charset="0"/>
              <a:buChar char="•"/>
            </a:pPr>
            <a:r>
              <a:rPr lang="en-US" sz="1600" i="1" dirty="0">
                <a:solidFill>
                  <a:srgbClr val="FF0000"/>
                </a:solidFill>
                <a:ea typeface="Calibri" panose="020F0502020204030204" pitchFamily="34" charset="0"/>
              </a:rPr>
              <a:t>T</a:t>
            </a:r>
            <a:r>
              <a:rPr lang="en-US" sz="1600" i="1" dirty="0">
                <a:solidFill>
                  <a:srgbClr val="FF0000"/>
                </a:solidFill>
                <a:effectLst/>
                <a:ea typeface="Calibri" panose="020F0502020204030204" pitchFamily="34" charset="0"/>
              </a:rPr>
              <a:t>he sample scenario took place in a time where COVID-19 is not a public health emergency </a:t>
            </a:r>
            <a:r>
              <a:rPr lang="en-US" sz="1600" i="1" dirty="0">
                <a:solidFill>
                  <a:srgbClr val="FF0000"/>
                </a:solidFill>
                <a:ea typeface="Calibri" panose="020F0502020204030204" pitchFamily="34" charset="0"/>
              </a:rPr>
              <a:t>&amp;</a:t>
            </a:r>
            <a:endParaRPr lang="en-US" sz="1600" i="1" dirty="0">
              <a:solidFill>
                <a:srgbClr val="FF0000"/>
              </a:solidFill>
              <a:effectLst/>
              <a:ea typeface="Calibri" panose="020F0502020204030204" pitchFamily="34" charset="0"/>
            </a:endParaRPr>
          </a:p>
          <a:p>
            <a:pPr marL="742950" lvl="1" indent="-285750">
              <a:buFont typeface="Arial" panose="020B0604020202020204" pitchFamily="34" charset="0"/>
              <a:buChar char="•"/>
            </a:pPr>
            <a:r>
              <a:rPr lang="en-US" sz="1600" i="1" dirty="0">
                <a:solidFill>
                  <a:srgbClr val="FF0000"/>
                </a:solidFill>
                <a:effectLst/>
                <a:ea typeface="Calibri" panose="020F0502020204030204" pitchFamily="34" charset="0"/>
              </a:rPr>
              <a:t>This is a mock scenario</a:t>
            </a:r>
            <a:endParaRPr lang="en-US" sz="20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4" name="Title 3">
            <a:extLst>
              <a:ext uri="{FF2B5EF4-FFF2-40B4-BE49-F238E27FC236}">
                <a16:creationId xmlns:a16="http://schemas.microsoft.com/office/drawing/2014/main" id="{342F3E24-4DB3-423D-B881-E502C94FCC8A}"/>
              </a:ext>
            </a:extLst>
          </p:cNvPr>
          <p:cNvSpPr>
            <a:spLocks noGrp="1"/>
          </p:cNvSpPr>
          <p:nvPr>
            <p:ph type="title"/>
          </p:nvPr>
        </p:nvSpPr>
        <p:spPr>
          <a:xfrm>
            <a:off x="850424" y="925960"/>
            <a:ext cx="9996589" cy="643174"/>
          </a:xfrm>
        </p:spPr>
        <p:txBody>
          <a:bodyPr>
            <a:normAutofit fontScale="90000"/>
          </a:bodyPr>
          <a:lstStyle/>
          <a:p>
            <a:r>
              <a:rPr lang="en-US" dirty="0"/>
              <a:t>Tabletop Activity</a:t>
            </a:r>
          </a:p>
        </p:txBody>
      </p:sp>
      <p:pic>
        <p:nvPicPr>
          <p:cNvPr id="6" name="Graphic 5" descr="Clipboard Partially Checked outline">
            <a:extLst>
              <a:ext uri="{FF2B5EF4-FFF2-40B4-BE49-F238E27FC236}">
                <a16:creationId xmlns:a16="http://schemas.microsoft.com/office/drawing/2014/main" id="{0BCB99CF-2BE8-4CFE-BF0C-FC969B893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276" y="968081"/>
            <a:ext cx="2905442" cy="2905442"/>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4D013543-48E4-41F9-ABB6-FCB78CABE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594" y="3895175"/>
            <a:ext cx="3085124" cy="1691998"/>
          </a:xfrm>
          <a:prstGeom prst="rect">
            <a:avLst/>
          </a:prstGeom>
        </p:spPr>
      </p:pic>
      <p:sp>
        <p:nvSpPr>
          <p:cNvPr id="5" name="Date Placeholder 4">
            <a:extLst>
              <a:ext uri="{FF2B5EF4-FFF2-40B4-BE49-F238E27FC236}">
                <a16:creationId xmlns:a16="http://schemas.microsoft.com/office/drawing/2014/main" id="{A31A3971-04B8-0D41-852A-7F3C9D0D864C}"/>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id="{9A4657C2-CB8D-374D-8EBC-FD3982C0D3C6}"/>
              </a:ext>
            </a:extLst>
          </p:cNvPr>
          <p:cNvSpPr>
            <a:spLocks noGrp="1"/>
          </p:cNvSpPr>
          <p:nvPr>
            <p:ph type="sldNum" sz="quarter" idx="12"/>
          </p:nvPr>
        </p:nvSpPr>
        <p:spPr/>
        <p:txBody>
          <a:bodyPr/>
          <a:lstStyle/>
          <a:p>
            <a:fld id="{DB15D044-B35F-4A77-B573-9EB4C86BF88C}" type="slidenum">
              <a:rPr lang="en-US" smtClean="0"/>
              <a:pPr/>
              <a:t>29</a:t>
            </a:fld>
            <a:endParaRPr lang="en-US" dirty="0"/>
          </a:p>
        </p:txBody>
      </p:sp>
    </p:spTree>
    <p:extLst>
      <p:ext uri="{BB962C8B-B14F-4D97-AF65-F5344CB8AC3E}">
        <p14:creationId xmlns:p14="http://schemas.microsoft.com/office/powerpoint/2010/main" val="404737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74B7B7-685D-4095-AC8F-70FEF4DD5E56}"/>
              </a:ext>
            </a:extLst>
          </p:cNvPr>
          <p:cNvSpPr>
            <a:spLocks noGrp="1"/>
          </p:cNvSpPr>
          <p:nvPr>
            <p:ph type="body" sz="half" idx="2"/>
          </p:nvPr>
        </p:nvSpPr>
        <p:spPr>
          <a:xfrm>
            <a:off x="839788" y="2060801"/>
            <a:ext cx="7812940" cy="3267103"/>
          </a:xfrm>
        </p:spPr>
        <p:txBody>
          <a:bodyPr vert="horz" lIns="91440" tIns="45720" rIns="91440" bIns="45720" rtlCol="0" anchor="t">
            <a:normAutofit/>
          </a:bodyPr>
          <a:lstStyle/>
          <a:p>
            <a:pPr lvl="0">
              <a:buClr>
                <a:srgbClr val="008FC5"/>
              </a:buClr>
            </a:pPr>
            <a:r>
              <a:rPr lang="en-US" sz="2000" dirty="0">
                <a:solidFill>
                  <a:srgbClr val="008FC5"/>
                </a:solidFill>
              </a:rPr>
              <a:t>By the end of this activity, participants will be able to: </a:t>
            </a:r>
          </a:p>
          <a:p>
            <a:pPr marL="457200" lvl="0" indent="-457200">
              <a:buClr>
                <a:srgbClr val="008FC5"/>
              </a:buClr>
              <a:buFont typeface="+mj-lt"/>
              <a:buAutoNum type="arabicPeriod"/>
            </a:pPr>
            <a:r>
              <a:rPr lang="en-US" sz="2000" dirty="0"/>
              <a:t>Understand the importance of collectively responding to an HIV outbreak, specifically among people who inject drugs;</a:t>
            </a:r>
          </a:p>
          <a:p>
            <a:pPr marL="457200" indent="-457200">
              <a:buClr>
                <a:srgbClr val="008FC5"/>
              </a:buClr>
              <a:buFont typeface="+mj-lt"/>
              <a:buAutoNum type="arabicPeriod"/>
            </a:pPr>
            <a:r>
              <a:rPr lang="en-US" sz="2000" dirty="0"/>
              <a:t>Discuss what their role could be in an HIV cluster or outbreak response;</a:t>
            </a:r>
          </a:p>
          <a:p>
            <a:pPr marL="457200" lvl="0" indent="-457200">
              <a:buClr>
                <a:srgbClr val="008FC5"/>
              </a:buClr>
              <a:buFont typeface="+mj-lt"/>
              <a:buAutoNum type="arabicPeriod"/>
            </a:pPr>
            <a:r>
              <a:rPr lang="en-US" sz="2000" dirty="0"/>
              <a:t>Identify community stakeholders needed for an effective outbreak response;</a:t>
            </a:r>
          </a:p>
          <a:p>
            <a:pPr marL="457200" lvl="0" indent="-457200">
              <a:buClr>
                <a:srgbClr val="008FC5"/>
              </a:buClr>
              <a:buFont typeface="+mj-lt"/>
              <a:buAutoNum type="arabicPeriod"/>
            </a:pPr>
            <a:r>
              <a:rPr lang="en-US" sz="2000" dirty="0"/>
              <a:t>Develop new, and strengthen current, strategic partnerships to assist in responding to an outbreak. </a:t>
            </a:r>
          </a:p>
        </p:txBody>
      </p:sp>
      <p:sp>
        <p:nvSpPr>
          <p:cNvPr id="4" name="Title 3">
            <a:extLst>
              <a:ext uri="{FF2B5EF4-FFF2-40B4-BE49-F238E27FC236}">
                <a16:creationId xmlns:a16="http://schemas.microsoft.com/office/drawing/2014/main" id="{DC4F26D4-FCE6-4A76-B5CF-6182962DBEEC}"/>
              </a:ext>
            </a:extLst>
          </p:cNvPr>
          <p:cNvSpPr>
            <a:spLocks noGrp="1"/>
          </p:cNvSpPr>
          <p:nvPr>
            <p:ph type="title"/>
          </p:nvPr>
        </p:nvSpPr>
        <p:spPr>
          <a:xfrm>
            <a:off x="839788" y="1164116"/>
            <a:ext cx="9996589" cy="643174"/>
          </a:xfrm>
        </p:spPr>
        <p:txBody>
          <a:bodyPr>
            <a:normAutofit fontScale="90000"/>
          </a:bodyPr>
          <a:lstStyle/>
          <a:p>
            <a:r>
              <a:rPr lang="en-US" dirty="0"/>
              <a:t>Table-top Objectives</a:t>
            </a:r>
          </a:p>
        </p:txBody>
      </p:sp>
      <p:grpSp>
        <p:nvGrpSpPr>
          <p:cNvPr id="5" name="Group 4">
            <a:extLst>
              <a:ext uri="{FF2B5EF4-FFF2-40B4-BE49-F238E27FC236}">
                <a16:creationId xmlns:a16="http://schemas.microsoft.com/office/drawing/2014/main" id="{A7110664-D678-45B6-A647-817646D83825}"/>
              </a:ext>
            </a:extLst>
          </p:cNvPr>
          <p:cNvGrpSpPr/>
          <p:nvPr/>
        </p:nvGrpSpPr>
        <p:grpSpPr>
          <a:xfrm>
            <a:off x="9007476" y="1008301"/>
            <a:ext cx="3184524" cy="3874294"/>
            <a:chOff x="679450" y="1980406"/>
            <a:chExt cx="3184524" cy="3874294"/>
          </a:xfrm>
        </p:grpSpPr>
        <p:sp>
          <p:nvSpPr>
            <p:cNvPr id="6" name="Rectangle 5">
              <a:extLst>
                <a:ext uri="{FF2B5EF4-FFF2-40B4-BE49-F238E27FC236}">
                  <a16:creationId xmlns:a16="http://schemas.microsoft.com/office/drawing/2014/main" id="{2A52EAD3-7C58-4898-A2B2-7F89BD3A0EAE}"/>
                </a:ext>
              </a:extLst>
            </p:cNvPr>
            <p:cNvSpPr/>
            <p:nvPr/>
          </p:nvSpPr>
          <p:spPr>
            <a:xfrm>
              <a:off x="679450" y="3746501"/>
              <a:ext cx="1644650" cy="2108199"/>
            </a:xfrm>
            <a:prstGeom prst="rect">
              <a:avLst/>
            </a:prstGeom>
            <a:solidFill>
              <a:srgbClr val="F1E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0F9C67C3-8F35-4A81-98FD-0E6FE644AA48}"/>
                </a:ext>
              </a:extLst>
            </p:cNvPr>
            <p:cNvPicPr>
              <a:picLocks noChangeAspect="1"/>
            </p:cNvPicPr>
            <p:nvPr/>
          </p:nvPicPr>
          <p:blipFill rotWithShape="1">
            <a:blip r:embed="rId3"/>
            <a:srcRect l="29720" b="13550"/>
            <a:stretch/>
          </p:blipFill>
          <p:spPr>
            <a:xfrm>
              <a:off x="838199" y="1980406"/>
              <a:ext cx="3025775" cy="3721894"/>
            </a:xfrm>
            <a:prstGeom prst="rect">
              <a:avLst/>
            </a:prstGeom>
          </p:spPr>
        </p:pic>
      </p:grpSp>
      <p:sp>
        <p:nvSpPr>
          <p:cNvPr id="8" name="Date Placeholder 7">
            <a:extLst>
              <a:ext uri="{FF2B5EF4-FFF2-40B4-BE49-F238E27FC236}">
                <a16:creationId xmlns:a16="http://schemas.microsoft.com/office/drawing/2014/main" id="{CE689C00-05E9-D846-BEB1-4BF44DEDCC2A}"/>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3881B8F6-1487-3940-9321-49C6FF844341}"/>
              </a:ext>
            </a:extLst>
          </p:cNvPr>
          <p:cNvSpPr>
            <a:spLocks noGrp="1"/>
          </p:cNvSpPr>
          <p:nvPr>
            <p:ph type="sldNum" sz="quarter" idx="12"/>
          </p:nvPr>
        </p:nvSpPr>
        <p:spPr/>
        <p:txBody>
          <a:bodyPr/>
          <a:lstStyle/>
          <a:p>
            <a:fld id="{DB15D044-B35F-4A77-B573-9EB4C86BF88C}" type="slidenum">
              <a:rPr lang="en-US" smtClean="0"/>
              <a:pPr/>
              <a:t>3</a:t>
            </a:fld>
            <a:endParaRPr lang="en-US" dirty="0"/>
          </a:p>
        </p:txBody>
      </p:sp>
    </p:spTree>
    <p:extLst>
      <p:ext uri="{BB962C8B-B14F-4D97-AF65-F5344CB8AC3E}">
        <p14:creationId xmlns:p14="http://schemas.microsoft.com/office/powerpoint/2010/main" val="2734600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BFDBF1-25A9-4197-98FE-8C74428A2685}"/>
              </a:ext>
            </a:extLst>
          </p:cNvPr>
          <p:cNvSpPr>
            <a:spLocks noGrp="1"/>
          </p:cNvSpPr>
          <p:nvPr>
            <p:ph type="body" sz="half" idx="2"/>
          </p:nvPr>
        </p:nvSpPr>
        <p:spPr>
          <a:xfrm>
            <a:off x="968746" y="1675318"/>
            <a:ext cx="10254507" cy="1673737"/>
          </a:xfrm>
        </p:spPr>
        <p:txBody>
          <a:bodyPr>
            <a:normAutofit/>
          </a:bodyPr>
          <a:lstStyle/>
          <a:p>
            <a:r>
              <a:rPr lang="en-US" sz="2000" dirty="0">
                <a:effectLst/>
                <a:ea typeface="Calibri" panose="020F0502020204030204" pitchFamily="34" charset="0"/>
              </a:rPr>
              <a:t>Baton Rouge, Louisiana—On a hot summer night the Baton Rouge Police Department responded to a 911 call about an overdose.  Police and EMS responders arrived quickly to the scene and immediately administered naloxone, they later transferred the patient to Our Lady of the Lake (OLOL) North Emergency room, where the individual recovered. During the Emergency Department visit, a routine HIV test was administered. </a:t>
            </a:r>
          </a:p>
          <a:p>
            <a:endParaRPr lang="en-US" sz="1400" dirty="0"/>
          </a:p>
        </p:txBody>
      </p:sp>
      <p:sp>
        <p:nvSpPr>
          <p:cNvPr id="4" name="Title 3">
            <a:extLst>
              <a:ext uri="{FF2B5EF4-FFF2-40B4-BE49-F238E27FC236}">
                <a16:creationId xmlns:a16="http://schemas.microsoft.com/office/drawing/2014/main" id="{9B62B2A2-BF0C-4B5E-9F93-1BC470534C7C}"/>
              </a:ext>
            </a:extLst>
          </p:cNvPr>
          <p:cNvSpPr>
            <a:spLocks noGrp="1"/>
          </p:cNvSpPr>
          <p:nvPr>
            <p:ph type="title"/>
          </p:nvPr>
        </p:nvSpPr>
        <p:spPr>
          <a:xfrm>
            <a:off x="968743" y="965173"/>
            <a:ext cx="9996589" cy="643174"/>
          </a:xfrm>
        </p:spPr>
        <p:txBody>
          <a:bodyPr>
            <a:normAutofit fontScale="90000"/>
          </a:bodyPr>
          <a:lstStyle/>
          <a:p>
            <a:r>
              <a:rPr lang="en-US" dirty="0"/>
              <a:t>Part 1: A Hot Summer</a:t>
            </a:r>
          </a:p>
        </p:txBody>
      </p:sp>
      <p:sp>
        <p:nvSpPr>
          <p:cNvPr id="6" name="TextBox 5">
            <a:extLst>
              <a:ext uri="{FF2B5EF4-FFF2-40B4-BE49-F238E27FC236}">
                <a16:creationId xmlns:a16="http://schemas.microsoft.com/office/drawing/2014/main" id="{50E4251E-63E5-4DC0-95D2-1046525E1737}"/>
              </a:ext>
            </a:extLst>
          </p:cNvPr>
          <p:cNvSpPr txBox="1"/>
          <p:nvPr/>
        </p:nvSpPr>
        <p:spPr>
          <a:xfrm>
            <a:off x="1067542" y="3429000"/>
            <a:ext cx="9116241" cy="2474908"/>
          </a:xfrm>
          <a:prstGeom prst="rect">
            <a:avLst/>
          </a:prstGeom>
          <a:noFill/>
          <a:ln>
            <a:solidFill>
              <a:srgbClr val="008FC5"/>
            </a:solidFill>
          </a:ln>
        </p:spPr>
        <p:txBody>
          <a:bodyPr wrap="square">
            <a:spAutoFit/>
          </a:bodyPr>
          <a:lstStyle/>
          <a:p>
            <a:pPr marR="0" lvl="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Additional Details:</a:t>
            </a: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results came back positive.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client left the hospital before receiving the test results.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Client reported to be homeless, staying in the downtown area.</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This was the 4th HIV diagnosis at</a:t>
            </a:r>
            <a:r>
              <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Our Lady of the Lake North </a:t>
            </a:r>
            <a:r>
              <a:rPr lang="en-US" sz="1600" strike="sngStrike" dirty="0">
                <a:effectLst/>
                <a:latin typeface="Arial" panose="020B0604020202020204" pitchFamily="34" charset="0"/>
                <a:ea typeface="Calibri" panose="020F0502020204030204" pitchFamily="34" charset="0"/>
                <a:cs typeface="Arial" panose="020B0604020202020204" pitchFamily="34" charset="0"/>
              </a:rPr>
              <a:t>diagnosed</a:t>
            </a:r>
            <a:r>
              <a:rPr lang="en-US" sz="1600" dirty="0">
                <a:effectLst/>
                <a:latin typeface="Arial" panose="020B0604020202020204" pitchFamily="34" charset="0"/>
                <a:ea typeface="Calibri" panose="020F0502020204030204" pitchFamily="34" charset="0"/>
                <a:cs typeface="Arial" panose="020B0604020202020204" pitchFamily="34" charset="0"/>
              </a:rPr>
              <a:t> this month; last year at this time they had no new diagnoses.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A staff member at Our Lady of the Lake reached out to the Office of Public Health (OPH) to alert them that something was going on locally.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After the report to OPH, they began an investigation. </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5D4A7237-BE55-1C49-8694-4C8764F1BB38}"/>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E67F585E-D0FA-B04B-B982-A346E0D88B5A}"/>
              </a:ext>
            </a:extLst>
          </p:cNvPr>
          <p:cNvSpPr>
            <a:spLocks noGrp="1"/>
          </p:cNvSpPr>
          <p:nvPr>
            <p:ph type="sldNum" sz="quarter" idx="12"/>
          </p:nvPr>
        </p:nvSpPr>
        <p:spPr/>
        <p:txBody>
          <a:bodyPr/>
          <a:lstStyle/>
          <a:p>
            <a:fld id="{DB15D044-B35F-4A77-B573-9EB4C86BF88C}" type="slidenum">
              <a:rPr lang="en-US" smtClean="0"/>
              <a:pPr/>
              <a:t>30</a:t>
            </a:fld>
            <a:endParaRPr lang="en-US" dirty="0"/>
          </a:p>
        </p:txBody>
      </p:sp>
    </p:spTree>
    <p:extLst>
      <p:ext uri="{BB962C8B-B14F-4D97-AF65-F5344CB8AC3E}">
        <p14:creationId xmlns:p14="http://schemas.microsoft.com/office/powerpoint/2010/main" val="2716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C6C84-97B8-457F-A87F-B2017A932C6F}"/>
              </a:ext>
            </a:extLst>
          </p:cNvPr>
          <p:cNvSpPr>
            <a:spLocks noGrp="1"/>
          </p:cNvSpPr>
          <p:nvPr>
            <p:ph type="sldNum" sz="quarter" idx="12"/>
          </p:nvPr>
        </p:nvSpPr>
        <p:spPr/>
        <p:txBody>
          <a:bodyPr/>
          <a:lstStyle/>
          <a:p>
            <a:fld id="{DB15D044-B35F-4A77-B573-9EB4C86BF88C}" type="slidenum">
              <a:rPr lang="en-US" smtClean="0"/>
              <a:t>31</a:t>
            </a:fld>
            <a:endParaRPr lang="en-US"/>
          </a:p>
        </p:txBody>
      </p:sp>
      <p:sp>
        <p:nvSpPr>
          <p:cNvPr id="8" name="Title 1">
            <a:extLst>
              <a:ext uri="{FF2B5EF4-FFF2-40B4-BE49-F238E27FC236}">
                <a16:creationId xmlns:a16="http://schemas.microsoft.com/office/drawing/2014/main" id="{BF29B1C1-94B3-4067-9D35-55FABEB51DA4}"/>
              </a:ext>
            </a:extLst>
          </p:cNvPr>
          <p:cNvSpPr>
            <a:spLocks noGrp="1"/>
          </p:cNvSpPr>
          <p:nvPr>
            <p:ph sz="half" idx="4294967295"/>
          </p:nvPr>
        </p:nvSpPr>
        <p:spPr>
          <a:xfrm>
            <a:off x="3505199" y="5232049"/>
            <a:ext cx="5181600" cy="1411287"/>
          </a:xfrm>
        </p:spPr>
        <p:txBody>
          <a:bodyPr/>
          <a:lstStyle/>
          <a:p>
            <a:pPr marL="0" indent="0" algn="ctr">
              <a:buNone/>
            </a:pPr>
            <a:r>
              <a:rPr lang="en-US" sz="3600" dirty="0"/>
              <a:t>Lunch</a:t>
            </a:r>
            <a:br>
              <a:rPr lang="en-US" dirty="0"/>
            </a:br>
            <a:r>
              <a:rPr lang="en-US" spc="0" dirty="0"/>
              <a:t>Please meet </a:t>
            </a:r>
            <a:r>
              <a:rPr lang="en-US" dirty="0"/>
              <a:t>b</a:t>
            </a:r>
            <a:r>
              <a:rPr lang="en-US" spc="0" dirty="0"/>
              <a:t>ack here at: ____</a:t>
            </a:r>
          </a:p>
        </p:txBody>
      </p:sp>
      <p:pic>
        <p:nvPicPr>
          <p:cNvPr id="4" name="Picture 3" descr="Lunch Box with solid fill">
            <a:extLst>
              <a:ext uri="{FF2B5EF4-FFF2-40B4-BE49-F238E27FC236}">
                <a16:creationId xmlns:a16="http://schemas.microsoft.com/office/drawing/2014/main" id="{A3DDF74F-843D-4FA5-922E-A5C61B8A86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43811" y="1029731"/>
            <a:ext cx="3704377" cy="3704377"/>
          </a:xfrm>
          <a:prstGeom prst="rect">
            <a:avLst/>
          </a:prstGeom>
        </p:spPr>
      </p:pic>
      <p:sp>
        <p:nvSpPr>
          <p:cNvPr id="3" name="Date Placeholder 2">
            <a:extLst>
              <a:ext uri="{FF2B5EF4-FFF2-40B4-BE49-F238E27FC236}">
                <a16:creationId xmlns:a16="http://schemas.microsoft.com/office/drawing/2014/main" id="{23DA8BBB-CC52-654C-8ED4-10C4AFB914C9}"/>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2348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8073E0-6C4C-422B-9BD4-896BBC1FF4C7}"/>
              </a:ext>
            </a:extLst>
          </p:cNvPr>
          <p:cNvSpPr>
            <a:spLocks noGrp="1"/>
          </p:cNvSpPr>
          <p:nvPr>
            <p:ph type="ctrTitle"/>
          </p:nvPr>
        </p:nvSpPr>
        <p:spPr>
          <a:xfrm>
            <a:off x="890312" y="1996928"/>
            <a:ext cx="4977089" cy="2582474"/>
          </a:xfrm>
        </p:spPr>
        <p:txBody>
          <a:bodyPr/>
          <a:lstStyle/>
          <a:p>
            <a:r>
              <a:rPr lang="en-US" dirty="0"/>
              <a:t>Welcome Back!</a:t>
            </a:r>
          </a:p>
        </p:txBody>
      </p:sp>
    </p:spTree>
    <p:extLst>
      <p:ext uri="{BB962C8B-B14F-4D97-AF65-F5344CB8AC3E}">
        <p14:creationId xmlns:p14="http://schemas.microsoft.com/office/powerpoint/2010/main" val="2393232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97F3A5-0187-44F8-99E4-B4A2205A9AE3}"/>
              </a:ext>
            </a:extLst>
          </p:cNvPr>
          <p:cNvSpPr>
            <a:spLocks noGrp="1"/>
          </p:cNvSpPr>
          <p:nvPr>
            <p:ph type="body" sz="half" idx="2"/>
          </p:nvPr>
        </p:nvSpPr>
        <p:spPr>
          <a:xfrm>
            <a:off x="1097706" y="1933052"/>
            <a:ext cx="10564704" cy="3151012"/>
          </a:xfrm>
        </p:spPr>
        <p:txBody>
          <a:bodyPr>
            <a:normAutofit lnSpcReduction="10000"/>
          </a:bodyPr>
          <a:lstStyle/>
          <a:p>
            <a:pPr marL="0" marR="0">
              <a:lnSpc>
                <a:spcPct val="107000"/>
              </a:lnSpc>
              <a:spcBef>
                <a:spcPts val="0"/>
              </a:spcBef>
              <a:spcAft>
                <a:spcPts val="800"/>
              </a:spcAft>
            </a:pPr>
            <a:r>
              <a:rPr lang="en-US" sz="2000" dirty="0">
                <a:effectLst/>
                <a:ea typeface="Calibri" panose="020F0502020204030204" pitchFamily="34" charset="0"/>
              </a:rPr>
              <a:t>As the summer continued, more overdoses occurred and sadly, there were many deaths. News started to travel about the increased number of overdoses taking place in the community--- overdoses are at their highest this summer. </a:t>
            </a:r>
          </a:p>
          <a:p>
            <a:pPr marL="0" marR="0">
              <a:lnSpc>
                <a:spcPct val="107000"/>
              </a:lnSpc>
              <a:spcBef>
                <a:spcPts val="0"/>
              </a:spcBef>
              <a:spcAft>
                <a:spcPts val="800"/>
              </a:spcAft>
            </a:pPr>
            <a:r>
              <a:rPr lang="en-US" sz="2000" dirty="0">
                <a:effectLst/>
                <a:ea typeface="Calibri" panose="020F0502020204030204" pitchFamily="34" charset="0"/>
              </a:rPr>
              <a:t>As the community grapples with the overdose crisis, more HIV cases have been reported to the Office of Public Health by both Our Lady of the Lake North campus AND community-based organizations providing free HIV testing such as the Baton Rouge AIDS Society. The Department of Health reaches out to the Region 2 Medical Director to issue an advisory to all major health systems to screen everyone for HIV, no matter their risk factors. Cases continue to climb. </a:t>
            </a:r>
          </a:p>
          <a:p>
            <a:pPr marL="0" marR="0">
              <a:lnSpc>
                <a:spcPct val="107000"/>
              </a:lnSpc>
              <a:spcBef>
                <a:spcPts val="0"/>
              </a:spcBef>
              <a:spcAft>
                <a:spcPts val="800"/>
              </a:spcAft>
            </a:pPr>
            <a:endParaRPr lang="en-US" sz="1400" dirty="0">
              <a:effectLst/>
              <a:ea typeface="Calibri" panose="020F0502020204030204" pitchFamily="34" charset="0"/>
            </a:endParaRPr>
          </a:p>
        </p:txBody>
      </p:sp>
      <p:sp>
        <p:nvSpPr>
          <p:cNvPr id="4" name="Title 3">
            <a:extLst>
              <a:ext uri="{FF2B5EF4-FFF2-40B4-BE49-F238E27FC236}">
                <a16:creationId xmlns:a16="http://schemas.microsoft.com/office/drawing/2014/main" id="{08506C0D-4D76-4BFD-AED0-C7B26578B7E4}"/>
              </a:ext>
            </a:extLst>
          </p:cNvPr>
          <p:cNvSpPr>
            <a:spLocks noGrp="1"/>
          </p:cNvSpPr>
          <p:nvPr>
            <p:ph type="title"/>
          </p:nvPr>
        </p:nvSpPr>
        <p:spPr>
          <a:xfrm>
            <a:off x="1097705" y="1157607"/>
            <a:ext cx="9996589" cy="643174"/>
          </a:xfrm>
        </p:spPr>
        <p:txBody>
          <a:bodyPr>
            <a:normAutofit fontScale="90000"/>
          </a:bodyPr>
          <a:lstStyle/>
          <a:p>
            <a:r>
              <a:rPr lang="en-US" dirty="0"/>
              <a:t>Part 2: The News Story</a:t>
            </a:r>
          </a:p>
        </p:txBody>
      </p:sp>
      <p:sp>
        <p:nvSpPr>
          <p:cNvPr id="5" name="Date Placeholder 4">
            <a:extLst>
              <a:ext uri="{FF2B5EF4-FFF2-40B4-BE49-F238E27FC236}">
                <a16:creationId xmlns:a16="http://schemas.microsoft.com/office/drawing/2014/main" id="{1A2BE02C-8338-1C4E-A579-D04C7BBFEB2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42EF603D-D2C0-E540-8392-5A014A3F62FF}"/>
              </a:ext>
            </a:extLst>
          </p:cNvPr>
          <p:cNvSpPr>
            <a:spLocks noGrp="1"/>
          </p:cNvSpPr>
          <p:nvPr>
            <p:ph type="sldNum" sz="quarter" idx="12"/>
          </p:nvPr>
        </p:nvSpPr>
        <p:spPr/>
        <p:txBody>
          <a:bodyPr/>
          <a:lstStyle/>
          <a:p>
            <a:fld id="{DB15D044-B35F-4A77-B573-9EB4C86BF88C}" type="slidenum">
              <a:rPr lang="en-US" smtClean="0"/>
              <a:pPr/>
              <a:t>33</a:t>
            </a:fld>
            <a:endParaRPr lang="en-US" dirty="0"/>
          </a:p>
        </p:txBody>
      </p:sp>
    </p:spTree>
    <p:extLst>
      <p:ext uri="{BB962C8B-B14F-4D97-AF65-F5344CB8AC3E}">
        <p14:creationId xmlns:p14="http://schemas.microsoft.com/office/powerpoint/2010/main" val="345943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3AF210-8347-4A93-9450-BBC91405ED58}"/>
              </a:ext>
            </a:extLst>
          </p:cNvPr>
          <p:cNvSpPr>
            <a:spLocks noGrp="1"/>
          </p:cNvSpPr>
          <p:nvPr>
            <p:ph type="body" sz="half" idx="2"/>
          </p:nvPr>
        </p:nvSpPr>
        <p:spPr/>
        <p:txBody>
          <a:bodyPr>
            <a:normAutofit/>
          </a:bodyPr>
          <a:lstStyle/>
          <a:p>
            <a:pPr marL="0" marR="0">
              <a:lnSpc>
                <a:spcPct val="107000"/>
              </a:lnSpc>
              <a:spcBef>
                <a:spcPts val="0"/>
              </a:spcBef>
              <a:spcAft>
                <a:spcPts val="800"/>
              </a:spcAft>
            </a:pPr>
            <a:r>
              <a:rPr lang="en-US" sz="1800" i="1" dirty="0">
                <a:effectLst/>
                <a:ea typeface="Calibri" panose="020F0502020204030204" pitchFamily="34" charset="0"/>
              </a:rPr>
              <a:t>The Advocate</a:t>
            </a:r>
            <a:r>
              <a:rPr lang="en-US" sz="1800" dirty="0">
                <a:effectLst/>
                <a:ea typeface="Calibri" panose="020F0502020204030204" pitchFamily="34" charset="0"/>
              </a:rPr>
              <a:t> shared a news story on the overwhelming opioid crisis and the alarming numbers of overdoses occurring in the community. The article shared information about Capitol Area </a:t>
            </a:r>
            <a:r>
              <a:rPr lang="en-US" sz="1800" dirty="0" err="1">
                <a:effectLst/>
                <a:ea typeface="Calibri" panose="020F0502020204030204" pitchFamily="34" charset="0"/>
              </a:rPr>
              <a:t>ReEntry</a:t>
            </a:r>
            <a:r>
              <a:rPr lang="en-US" sz="1800" dirty="0">
                <a:effectLst/>
                <a:ea typeface="Calibri" panose="020F0502020204030204" pitchFamily="34" charset="0"/>
              </a:rPr>
              <a:t> Program (CARP), a harm reduction organization serving the Baton Rouge community. The news article was very positive, and encouraged people to get tested and seek services. The article also gave a shout out to the mobile unit CARP utilizes, providing services throughout all of Baton Rouge.  </a:t>
            </a:r>
          </a:p>
          <a:p>
            <a:pPr marL="0" marR="0">
              <a:lnSpc>
                <a:spcPct val="107000"/>
              </a:lnSpc>
              <a:spcBef>
                <a:spcPts val="0"/>
              </a:spcBef>
              <a:spcAft>
                <a:spcPts val="800"/>
              </a:spcAft>
            </a:pPr>
            <a:r>
              <a:rPr lang="en-US" sz="1800" dirty="0">
                <a:effectLst/>
                <a:ea typeface="Calibri" panose="020F0502020204030204" pitchFamily="34" charset="0"/>
              </a:rPr>
              <a:t>Another news story by Channel 9 came out reporting on the increased HIV cases, showing a copy of the HIV testing advisory issued to the major health systems. The reporter seems to blame people who inject drugs  for the outbreak and reports that it was occurring in encampments across Baton Rouge. </a:t>
            </a:r>
          </a:p>
          <a:p>
            <a:pPr marL="0" marR="0">
              <a:lnSpc>
                <a:spcPct val="107000"/>
              </a:lnSpc>
              <a:spcBef>
                <a:spcPts val="0"/>
              </a:spcBef>
              <a:spcAft>
                <a:spcPts val="800"/>
              </a:spcAft>
            </a:pPr>
            <a:r>
              <a:rPr lang="en-US" sz="1800" dirty="0">
                <a:effectLst/>
                <a:ea typeface="Calibri" panose="020F0502020204030204" pitchFamily="34" charset="0"/>
              </a:rPr>
              <a:t>The Mayor’s office starts  receiving phone calls from citizens concerned about “drug addicts”.</a:t>
            </a:r>
            <a:endParaRPr lang="en-US" sz="1800" dirty="0"/>
          </a:p>
        </p:txBody>
      </p:sp>
      <p:sp>
        <p:nvSpPr>
          <p:cNvPr id="4" name="Title 3">
            <a:extLst>
              <a:ext uri="{FF2B5EF4-FFF2-40B4-BE49-F238E27FC236}">
                <a16:creationId xmlns:a16="http://schemas.microsoft.com/office/drawing/2014/main" id="{D5D38D81-AA69-4913-95A8-FA82C6E6F6B4}"/>
              </a:ext>
            </a:extLst>
          </p:cNvPr>
          <p:cNvSpPr>
            <a:spLocks noGrp="1"/>
          </p:cNvSpPr>
          <p:nvPr>
            <p:ph type="title"/>
          </p:nvPr>
        </p:nvSpPr>
        <p:spPr>
          <a:xfrm>
            <a:off x="839788" y="1079267"/>
            <a:ext cx="9996589" cy="643174"/>
          </a:xfrm>
        </p:spPr>
        <p:txBody>
          <a:bodyPr>
            <a:normAutofit fontScale="90000"/>
          </a:bodyPr>
          <a:lstStyle/>
          <a:p>
            <a:r>
              <a:rPr lang="en-US" dirty="0"/>
              <a:t>Part 2: The News Story Continued</a:t>
            </a:r>
          </a:p>
        </p:txBody>
      </p:sp>
      <p:sp>
        <p:nvSpPr>
          <p:cNvPr id="5" name="Date Placeholder 4">
            <a:extLst>
              <a:ext uri="{FF2B5EF4-FFF2-40B4-BE49-F238E27FC236}">
                <a16:creationId xmlns:a16="http://schemas.microsoft.com/office/drawing/2014/main" id="{6E9F6023-C0DA-6544-8BFE-8608A75311DD}"/>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D339C56-1326-F744-9251-3B8D273DEFD9}"/>
              </a:ext>
            </a:extLst>
          </p:cNvPr>
          <p:cNvSpPr>
            <a:spLocks noGrp="1"/>
          </p:cNvSpPr>
          <p:nvPr>
            <p:ph type="sldNum" sz="quarter" idx="12"/>
          </p:nvPr>
        </p:nvSpPr>
        <p:spPr/>
        <p:txBody>
          <a:bodyPr/>
          <a:lstStyle/>
          <a:p>
            <a:fld id="{DB15D044-B35F-4A77-B573-9EB4C86BF88C}" type="slidenum">
              <a:rPr lang="en-US" smtClean="0"/>
              <a:pPr/>
              <a:t>34</a:t>
            </a:fld>
            <a:endParaRPr lang="en-US" dirty="0"/>
          </a:p>
        </p:txBody>
      </p:sp>
    </p:spTree>
    <p:extLst>
      <p:ext uri="{BB962C8B-B14F-4D97-AF65-F5344CB8AC3E}">
        <p14:creationId xmlns:p14="http://schemas.microsoft.com/office/powerpoint/2010/main" val="2071827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89FACF-E809-4D67-BA20-D91BC151409D}"/>
              </a:ext>
            </a:extLst>
          </p:cNvPr>
          <p:cNvSpPr>
            <a:spLocks noGrp="1"/>
          </p:cNvSpPr>
          <p:nvPr>
            <p:ph type="body" sz="half" idx="2"/>
          </p:nvPr>
        </p:nvSpPr>
        <p:spPr>
          <a:xfrm>
            <a:off x="1097706" y="1865376"/>
            <a:ext cx="10568564" cy="4192524"/>
          </a:xfrm>
        </p:spPr>
        <p:txBody>
          <a:bodyPr>
            <a:normAutofit/>
          </a:bodyPr>
          <a:lstStyle/>
          <a:p>
            <a:pPr marL="0" marR="0">
              <a:spcBef>
                <a:spcPts val="1200"/>
              </a:spcBef>
              <a:spcAft>
                <a:spcPts val="600"/>
              </a:spcAft>
            </a:pPr>
            <a:r>
              <a:rPr lang="en-US" sz="2000" b="1" dirty="0">
                <a:solidFill>
                  <a:srgbClr val="003366"/>
                </a:solidFill>
                <a:effectLst/>
                <a:ea typeface="MS Gothic" panose="020B0609070205080204" pitchFamily="49" charset="-128"/>
              </a:rPr>
              <a:t>Additional Details</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Disease Intervention Specialists’ (DIS) caseloads are increasing</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Linkage to care services and appointments with case managers aren’t available for a few weeks</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DIS investigations lead to identifying a homeless encampment at the center of the outbreak</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The public complains to the Mayor’s office about expanding harm reduction services (“not in my backyard”)</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Some infectious disease doctors are refusing to treat individuals for HIV who are actively using drugs unless they stop using first</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Cases of HIV in Baton Rouge’s correctional facilities have increased over the last year</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Law enforcement wants to break up the encampment</a:t>
            </a:r>
          </a:p>
          <a:p>
            <a:endParaRPr lang="en-US" sz="1400" dirty="0"/>
          </a:p>
        </p:txBody>
      </p:sp>
      <p:sp>
        <p:nvSpPr>
          <p:cNvPr id="4" name="Title 3">
            <a:extLst>
              <a:ext uri="{FF2B5EF4-FFF2-40B4-BE49-F238E27FC236}">
                <a16:creationId xmlns:a16="http://schemas.microsoft.com/office/drawing/2014/main" id="{9B218B26-C2DF-473B-9EED-85D652F6B8C0}"/>
              </a:ext>
            </a:extLst>
          </p:cNvPr>
          <p:cNvSpPr>
            <a:spLocks noGrp="1"/>
          </p:cNvSpPr>
          <p:nvPr>
            <p:ph type="title"/>
          </p:nvPr>
        </p:nvSpPr>
        <p:spPr>
          <a:xfrm>
            <a:off x="1097706" y="1108814"/>
            <a:ext cx="9996589" cy="643174"/>
          </a:xfrm>
        </p:spPr>
        <p:txBody>
          <a:bodyPr>
            <a:normAutofit fontScale="90000"/>
          </a:bodyPr>
          <a:lstStyle/>
          <a:p>
            <a:r>
              <a:rPr lang="en-US" dirty="0"/>
              <a:t>Part 2 Continued</a:t>
            </a:r>
          </a:p>
        </p:txBody>
      </p:sp>
      <p:sp>
        <p:nvSpPr>
          <p:cNvPr id="5" name="Date Placeholder 4">
            <a:extLst>
              <a:ext uri="{FF2B5EF4-FFF2-40B4-BE49-F238E27FC236}">
                <a16:creationId xmlns:a16="http://schemas.microsoft.com/office/drawing/2014/main" id="{47983FA8-C510-6E4A-80F6-6BF0932F7D72}"/>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21661004-D1B1-734C-891A-1E355C8E7E0B}"/>
              </a:ext>
            </a:extLst>
          </p:cNvPr>
          <p:cNvSpPr>
            <a:spLocks noGrp="1"/>
          </p:cNvSpPr>
          <p:nvPr>
            <p:ph type="sldNum" sz="quarter" idx="12"/>
          </p:nvPr>
        </p:nvSpPr>
        <p:spPr/>
        <p:txBody>
          <a:bodyPr/>
          <a:lstStyle/>
          <a:p>
            <a:fld id="{DB15D044-B35F-4A77-B573-9EB4C86BF88C}" type="slidenum">
              <a:rPr lang="en-US" smtClean="0"/>
              <a:pPr/>
              <a:t>35</a:t>
            </a:fld>
            <a:endParaRPr lang="en-US" dirty="0"/>
          </a:p>
        </p:txBody>
      </p:sp>
    </p:spTree>
    <p:extLst>
      <p:ext uri="{BB962C8B-B14F-4D97-AF65-F5344CB8AC3E}">
        <p14:creationId xmlns:p14="http://schemas.microsoft.com/office/powerpoint/2010/main" val="2763304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A4C12-A62B-4DF4-A77E-07FF78FCF492}"/>
              </a:ext>
            </a:extLst>
          </p:cNvPr>
          <p:cNvSpPr>
            <a:spLocks noGrp="1"/>
          </p:cNvSpPr>
          <p:nvPr>
            <p:ph type="title"/>
          </p:nvPr>
        </p:nvSpPr>
        <p:spPr>
          <a:xfrm>
            <a:off x="1097706" y="1299798"/>
            <a:ext cx="9996589" cy="643174"/>
          </a:xfrm>
        </p:spPr>
        <p:txBody>
          <a:bodyPr>
            <a:normAutofit fontScale="90000"/>
          </a:bodyPr>
          <a:lstStyle/>
          <a:p>
            <a:r>
              <a:rPr lang="en-US" dirty="0"/>
              <a:t>Part 2 Continued</a:t>
            </a:r>
          </a:p>
        </p:txBody>
      </p:sp>
      <p:sp>
        <p:nvSpPr>
          <p:cNvPr id="5" name="Text Placeholder 4">
            <a:extLst>
              <a:ext uri="{FF2B5EF4-FFF2-40B4-BE49-F238E27FC236}">
                <a16:creationId xmlns:a16="http://schemas.microsoft.com/office/drawing/2014/main" id="{0E607A2A-1E90-4B19-82DB-E0C1300C1460}"/>
              </a:ext>
            </a:extLst>
          </p:cNvPr>
          <p:cNvSpPr txBox="1">
            <a:spLocks noGrp="1"/>
          </p:cNvSpPr>
          <p:nvPr>
            <p:ph type="body" sz="half" idx="2"/>
          </p:nvPr>
        </p:nvSpPr>
        <p:spPr>
          <a:xfrm>
            <a:off x="1097706" y="2234468"/>
            <a:ext cx="10556875" cy="3032240"/>
          </a:xfrm>
          <a:prstGeom prst="rect">
            <a:avLst/>
          </a:prstGeom>
          <a:noFill/>
          <a:ln>
            <a:noFill/>
          </a:ln>
        </p:spPr>
        <p:txBody>
          <a:bodyPr wrap="square">
            <a:spAutoFit/>
          </a:bodyPr>
          <a:lstStyle/>
          <a:p>
            <a:pPr marR="0" lvl="0">
              <a:lnSpc>
                <a:spcPct val="107000"/>
              </a:lnSpc>
              <a:spcBef>
                <a:spcPts val="0"/>
              </a:spcBef>
              <a:spcAft>
                <a:spcPts val="0"/>
              </a:spcAft>
            </a:pPr>
            <a:r>
              <a:rPr lang="en-US" sz="2000" dirty="0">
                <a:effectLst/>
                <a:ea typeface="Calibri" panose="020F0502020204030204" pitchFamily="34" charset="0"/>
              </a:rPr>
              <a:t>HIV Prevention programs in East Baton Rouge are ramping up efforts. All players have increased plans and actions related to the following: </a:t>
            </a:r>
          </a:p>
          <a:p>
            <a:pPr marL="800100" lvl="1" indent="-342900">
              <a:lnSpc>
                <a:spcPct val="107000"/>
              </a:lnSpc>
              <a:spcBef>
                <a:spcPts val="0"/>
              </a:spcBef>
              <a:buFont typeface="Calibri" panose="020F0502020204030204" pitchFamily="34" charset="0"/>
              <a:buChar char="-"/>
            </a:pPr>
            <a:r>
              <a:rPr lang="en-US" sz="2000" dirty="0">
                <a:effectLst/>
                <a:ea typeface="Calibri" panose="020F0502020204030204" pitchFamily="34" charset="0"/>
              </a:rPr>
              <a:t>Harm reduction initiatives </a:t>
            </a:r>
          </a:p>
          <a:p>
            <a:pPr marL="800100" lvl="1" indent="-342900">
              <a:lnSpc>
                <a:spcPct val="107000"/>
              </a:lnSpc>
              <a:spcBef>
                <a:spcPts val="0"/>
              </a:spcBef>
              <a:buFont typeface="Calibri" panose="020F0502020204030204" pitchFamily="34" charset="0"/>
              <a:buChar char="-"/>
            </a:pPr>
            <a:r>
              <a:rPr lang="en-US" sz="2000" dirty="0">
                <a:effectLst/>
                <a:ea typeface="Calibri" panose="020F0502020204030204" pitchFamily="34" charset="0"/>
              </a:rPr>
              <a:t>HIV treatment </a:t>
            </a:r>
          </a:p>
          <a:p>
            <a:pPr marL="800100" lvl="1" indent="-342900">
              <a:lnSpc>
                <a:spcPct val="107000"/>
              </a:lnSpc>
              <a:spcBef>
                <a:spcPts val="0"/>
              </a:spcBef>
              <a:buFont typeface="Calibri" panose="020F0502020204030204" pitchFamily="34" charset="0"/>
              <a:buChar char="-"/>
            </a:pPr>
            <a:r>
              <a:rPr lang="en-US" sz="2000" dirty="0">
                <a:effectLst/>
                <a:ea typeface="Calibri" panose="020F0502020204030204" pitchFamily="34" charset="0"/>
              </a:rPr>
              <a:t>Pre-Exposure Prophylaxis (PrEP)</a:t>
            </a:r>
          </a:p>
          <a:p>
            <a:pPr marL="800100" lvl="1" indent="-342900">
              <a:lnSpc>
                <a:spcPct val="107000"/>
              </a:lnSpc>
              <a:spcBef>
                <a:spcPts val="0"/>
              </a:spcBef>
              <a:buFont typeface="Calibri" panose="020F0502020204030204" pitchFamily="34" charset="0"/>
              <a:buChar char="-"/>
            </a:pPr>
            <a:r>
              <a:rPr lang="en-US" sz="2000" dirty="0">
                <a:effectLst/>
                <a:ea typeface="Calibri" panose="020F0502020204030204" pitchFamily="34" charset="0"/>
              </a:rPr>
              <a:t>HIV testing</a:t>
            </a:r>
          </a:p>
          <a:p>
            <a:pPr marL="800100" lvl="1" indent="-342900">
              <a:lnSpc>
                <a:spcPct val="107000"/>
              </a:lnSpc>
              <a:spcBef>
                <a:spcPts val="0"/>
              </a:spcBef>
              <a:buFont typeface="Calibri" panose="020F0502020204030204" pitchFamily="34" charset="0"/>
              <a:buChar char="-"/>
            </a:pPr>
            <a:r>
              <a:rPr lang="en-US" sz="2000" dirty="0">
                <a:effectLst/>
                <a:ea typeface="Calibri" panose="020F0502020204030204" pitchFamily="34" charset="0"/>
              </a:rPr>
              <a:t>Naloxone</a:t>
            </a:r>
          </a:p>
          <a:p>
            <a:pPr marL="800100" lvl="1" indent="-342900">
              <a:lnSpc>
                <a:spcPct val="107000"/>
              </a:lnSpc>
              <a:spcBef>
                <a:spcPts val="0"/>
              </a:spcBef>
              <a:buFont typeface="Calibri" panose="020F0502020204030204" pitchFamily="34" charset="0"/>
              <a:buChar char="-"/>
            </a:pPr>
            <a:r>
              <a:rPr lang="en-US" sz="2000" dirty="0">
                <a:effectLst/>
                <a:ea typeface="Calibri" panose="020F0502020204030204" pitchFamily="34" charset="0"/>
              </a:rPr>
              <a:t>Sharing of injection equipment</a:t>
            </a:r>
          </a:p>
          <a:p>
            <a:pPr marL="800100" lvl="1" indent="-342900">
              <a:lnSpc>
                <a:spcPct val="107000"/>
              </a:lnSpc>
              <a:spcBef>
                <a:spcPts val="0"/>
              </a:spcBef>
              <a:spcAft>
                <a:spcPts val="800"/>
              </a:spcAft>
              <a:buFont typeface="Calibri" panose="020F0502020204030204" pitchFamily="34" charset="0"/>
              <a:buChar char="-"/>
            </a:pPr>
            <a:r>
              <a:rPr lang="en-US" sz="2000" dirty="0">
                <a:effectLst/>
                <a:ea typeface="Calibri" panose="020F0502020204030204" pitchFamily="34" charset="0"/>
              </a:rPr>
              <a:t>Housing and homeless services</a:t>
            </a:r>
          </a:p>
        </p:txBody>
      </p:sp>
      <p:sp>
        <p:nvSpPr>
          <p:cNvPr id="3" name="Date Placeholder 2">
            <a:extLst>
              <a:ext uri="{FF2B5EF4-FFF2-40B4-BE49-F238E27FC236}">
                <a16:creationId xmlns:a16="http://schemas.microsoft.com/office/drawing/2014/main" id="{A96FACBF-5BDC-5344-B77F-6A183AEBCDD6}"/>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D9F67A5-98D7-814F-92BD-E3F2DBC8EA69}"/>
              </a:ext>
            </a:extLst>
          </p:cNvPr>
          <p:cNvSpPr>
            <a:spLocks noGrp="1"/>
          </p:cNvSpPr>
          <p:nvPr>
            <p:ph type="sldNum" sz="quarter" idx="12"/>
          </p:nvPr>
        </p:nvSpPr>
        <p:spPr/>
        <p:txBody>
          <a:bodyPr/>
          <a:lstStyle/>
          <a:p>
            <a:fld id="{DB15D044-B35F-4A77-B573-9EB4C86BF88C}" type="slidenum">
              <a:rPr lang="en-US" smtClean="0"/>
              <a:pPr/>
              <a:t>36</a:t>
            </a:fld>
            <a:endParaRPr lang="en-US" dirty="0"/>
          </a:p>
        </p:txBody>
      </p:sp>
    </p:spTree>
    <p:extLst>
      <p:ext uri="{BB962C8B-B14F-4D97-AF65-F5344CB8AC3E}">
        <p14:creationId xmlns:p14="http://schemas.microsoft.com/office/powerpoint/2010/main" val="17231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C6C84-97B8-457F-A87F-B2017A932C6F}"/>
              </a:ext>
            </a:extLst>
          </p:cNvPr>
          <p:cNvSpPr>
            <a:spLocks noGrp="1"/>
          </p:cNvSpPr>
          <p:nvPr>
            <p:ph type="sldNum" sz="quarter" idx="12"/>
          </p:nvPr>
        </p:nvSpPr>
        <p:spPr/>
        <p:txBody>
          <a:bodyPr/>
          <a:lstStyle/>
          <a:p>
            <a:fld id="{DB15D044-B35F-4A77-B573-9EB4C86BF88C}" type="slidenum">
              <a:rPr lang="en-US" smtClean="0"/>
              <a:t>37</a:t>
            </a:fld>
            <a:endParaRPr lang="en-US"/>
          </a:p>
        </p:txBody>
      </p:sp>
      <p:sp>
        <p:nvSpPr>
          <p:cNvPr id="8" name="Title 1">
            <a:extLst>
              <a:ext uri="{FF2B5EF4-FFF2-40B4-BE49-F238E27FC236}">
                <a16:creationId xmlns:a16="http://schemas.microsoft.com/office/drawing/2014/main" id="{BF29B1C1-94B3-4067-9D35-55FABEB51DA4}"/>
              </a:ext>
            </a:extLst>
          </p:cNvPr>
          <p:cNvSpPr>
            <a:spLocks noGrp="1"/>
          </p:cNvSpPr>
          <p:nvPr>
            <p:ph sz="half" idx="4294967295"/>
          </p:nvPr>
        </p:nvSpPr>
        <p:spPr>
          <a:xfrm>
            <a:off x="3505199" y="4646833"/>
            <a:ext cx="5181600" cy="1411287"/>
          </a:xfrm>
        </p:spPr>
        <p:txBody>
          <a:bodyPr/>
          <a:lstStyle/>
          <a:p>
            <a:pPr marL="0" indent="0" algn="ctr">
              <a:buNone/>
            </a:pPr>
            <a:r>
              <a:rPr lang="en-US" sz="3600" dirty="0"/>
              <a:t>5-MINUTE BREAK</a:t>
            </a:r>
            <a:br>
              <a:rPr lang="en-US" dirty="0"/>
            </a:br>
            <a:r>
              <a:rPr lang="en-US" spc="0" dirty="0"/>
              <a:t>Please meet </a:t>
            </a:r>
            <a:r>
              <a:rPr lang="en-US" dirty="0"/>
              <a:t>b</a:t>
            </a:r>
            <a:r>
              <a:rPr lang="en-US" spc="0" dirty="0"/>
              <a:t>ack here at: ____</a:t>
            </a:r>
          </a:p>
        </p:txBody>
      </p:sp>
      <p:pic>
        <p:nvPicPr>
          <p:cNvPr id="4" name="Picture 3" descr="A picture containing text, businesscard&#10;&#10;Description automatically generated">
            <a:extLst>
              <a:ext uri="{FF2B5EF4-FFF2-40B4-BE49-F238E27FC236}">
                <a16:creationId xmlns:a16="http://schemas.microsoft.com/office/drawing/2014/main" id="{A3DDF74F-843D-4FA5-922E-A5C61B8A86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50788" y="1468643"/>
            <a:ext cx="2893489" cy="2893489"/>
          </a:xfrm>
          <a:prstGeom prst="rect">
            <a:avLst/>
          </a:prstGeom>
        </p:spPr>
      </p:pic>
      <p:sp>
        <p:nvSpPr>
          <p:cNvPr id="3" name="Date Placeholder 2">
            <a:extLst>
              <a:ext uri="{FF2B5EF4-FFF2-40B4-BE49-F238E27FC236}">
                <a16:creationId xmlns:a16="http://schemas.microsoft.com/office/drawing/2014/main" id="{534D7693-B017-8847-874F-50684EEDE24D}"/>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40109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12DBF7-8D85-4B6A-8A66-F82D4F6DB098}"/>
              </a:ext>
            </a:extLst>
          </p:cNvPr>
          <p:cNvSpPr>
            <a:spLocks noGrp="1"/>
          </p:cNvSpPr>
          <p:nvPr>
            <p:ph type="body" sz="half" idx="2"/>
          </p:nvPr>
        </p:nvSpPr>
        <p:spPr>
          <a:xfrm>
            <a:off x="1097706" y="2024742"/>
            <a:ext cx="10298222" cy="3844245"/>
          </a:xfrm>
        </p:spPr>
        <p:txBody>
          <a:bodyPr>
            <a:normAutofit/>
          </a:bodyPr>
          <a:lstStyle/>
          <a:p>
            <a:r>
              <a:rPr lang="en-US" sz="2000" dirty="0">
                <a:effectLst/>
                <a:ea typeface="Calibri" panose="020F0502020204030204" pitchFamily="34" charset="0"/>
              </a:rPr>
              <a:t>The article published in </a:t>
            </a:r>
            <a:r>
              <a:rPr lang="en-US" sz="2000" i="1" dirty="0">
                <a:effectLst/>
                <a:ea typeface="Calibri" panose="020F0502020204030204" pitchFamily="34" charset="0"/>
              </a:rPr>
              <a:t>The Advocate</a:t>
            </a:r>
            <a:r>
              <a:rPr lang="en-US" sz="2000" dirty="0">
                <a:effectLst/>
                <a:ea typeface="Calibri" panose="020F0502020204030204" pitchFamily="34" charset="0"/>
              </a:rPr>
              <a:t> was republished on national media channels. Reporters arrived in Baton Rouge to get the latest on the ground-- national attention continues to grow. All eyes are on Baton Rouge and their response. Feeling increased pressure to act, the State of Louisiana declares a public health emergency to redirect resources quickly, including expanding syringe service programs in East Baton Rouge Parish, and reallocating resources from other parishes. </a:t>
            </a:r>
          </a:p>
          <a:p>
            <a:endParaRPr lang="en-US" sz="1100" dirty="0"/>
          </a:p>
        </p:txBody>
      </p:sp>
      <p:sp>
        <p:nvSpPr>
          <p:cNvPr id="4" name="Title 3">
            <a:extLst>
              <a:ext uri="{FF2B5EF4-FFF2-40B4-BE49-F238E27FC236}">
                <a16:creationId xmlns:a16="http://schemas.microsoft.com/office/drawing/2014/main" id="{42069266-7008-4CB8-B7C9-C84FF31DA2B6}"/>
              </a:ext>
            </a:extLst>
          </p:cNvPr>
          <p:cNvSpPr>
            <a:spLocks noGrp="1"/>
          </p:cNvSpPr>
          <p:nvPr>
            <p:ph type="title"/>
          </p:nvPr>
        </p:nvSpPr>
        <p:spPr>
          <a:xfrm>
            <a:off x="1097706" y="1230759"/>
            <a:ext cx="9996589" cy="643174"/>
          </a:xfrm>
        </p:spPr>
        <p:txBody>
          <a:bodyPr>
            <a:normAutofit fontScale="90000"/>
          </a:bodyPr>
          <a:lstStyle/>
          <a:p>
            <a:r>
              <a:rPr lang="en-US" dirty="0"/>
              <a:t>Part 3: Looking Forward</a:t>
            </a:r>
          </a:p>
        </p:txBody>
      </p:sp>
      <p:sp>
        <p:nvSpPr>
          <p:cNvPr id="5" name="Date Placeholder 4">
            <a:extLst>
              <a:ext uri="{FF2B5EF4-FFF2-40B4-BE49-F238E27FC236}">
                <a16:creationId xmlns:a16="http://schemas.microsoft.com/office/drawing/2014/main" id="{08149121-DDDC-0E4E-81DD-E26D87C44B42}"/>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5867CD54-8769-C045-AFC6-02338ACDE3AB}"/>
              </a:ext>
            </a:extLst>
          </p:cNvPr>
          <p:cNvSpPr>
            <a:spLocks noGrp="1"/>
          </p:cNvSpPr>
          <p:nvPr>
            <p:ph type="sldNum" sz="quarter" idx="12"/>
          </p:nvPr>
        </p:nvSpPr>
        <p:spPr/>
        <p:txBody>
          <a:bodyPr/>
          <a:lstStyle/>
          <a:p>
            <a:fld id="{DB15D044-B35F-4A77-B573-9EB4C86BF88C}" type="slidenum">
              <a:rPr lang="en-US" smtClean="0"/>
              <a:pPr/>
              <a:t>38</a:t>
            </a:fld>
            <a:endParaRPr lang="en-US" dirty="0"/>
          </a:p>
        </p:txBody>
      </p:sp>
    </p:spTree>
    <p:extLst>
      <p:ext uri="{BB962C8B-B14F-4D97-AF65-F5344CB8AC3E}">
        <p14:creationId xmlns:p14="http://schemas.microsoft.com/office/powerpoint/2010/main" val="384012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41678-2CEE-4691-A9DF-C118D4D7025A}"/>
              </a:ext>
            </a:extLst>
          </p:cNvPr>
          <p:cNvSpPr>
            <a:spLocks noGrp="1"/>
          </p:cNvSpPr>
          <p:nvPr>
            <p:ph type="body" sz="half" idx="2"/>
          </p:nvPr>
        </p:nvSpPr>
        <p:spPr>
          <a:xfrm>
            <a:off x="1097706" y="2024742"/>
            <a:ext cx="10298222" cy="3844245"/>
          </a:xfrm>
        </p:spPr>
        <p:txBody>
          <a:bodyPr>
            <a:normAutofit/>
          </a:bodyPr>
          <a:lstStyle/>
          <a:p>
            <a:pPr marL="0" marR="0">
              <a:spcBef>
                <a:spcPts val="1200"/>
              </a:spcBef>
              <a:spcAft>
                <a:spcPts val="600"/>
              </a:spcAft>
            </a:pPr>
            <a:r>
              <a:rPr lang="en-US" sz="2000" b="1" dirty="0">
                <a:solidFill>
                  <a:srgbClr val="0F369B"/>
                </a:solidFill>
                <a:effectLst/>
                <a:ea typeface="MS Gothic" panose="020B0609070205080204" pitchFamily="49" charset="-128"/>
              </a:rPr>
              <a:t>Additional Details</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Through ongoing DIS interviews, additional community needs were shared, including food security</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The Centers for Disease Control and Prevention (CDC) has been deployed to assist with the response</a:t>
            </a:r>
          </a:p>
          <a:p>
            <a:pPr marL="342900" marR="0" lvl="0" indent="-342900">
              <a:lnSpc>
                <a:spcPct val="107000"/>
              </a:lnSpc>
              <a:spcBef>
                <a:spcPts val="0"/>
              </a:spcBef>
              <a:spcAft>
                <a:spcPts val="0"/>
              </a:spcAft>
              <a:buFont typeface="Calibri" panose="020F0502020204030204" pitchFamily="34" charset="0"/>
              <a:buChar char="-"/>
            </a:pPr>
            <a:r>
              <a:rPr lang="en-US" sz="2000" dirty="0">
                <a:effectLst/>
                <a:ea typeface="Calibri" panose="020F0502020204030204" pitchFamily="34" charset="0"/>
              </a:rPr>
              <a:t>Additional DIS, linkage to care specialists, and case managers were hired or brought in from other parish health departments, to get more people engaged in care and treatment </a:t>
            </a:r>
          </a:p>
          <a:p>
            <a:pPr marL="342900" marR="0" lvl="0" indent="-342900">
              <a:lnSpc>
                <a:spcPct val="107000"/>
              </a:lnSpc>
              <a:spcBef>
                <a:spcPts val="0"/>
              </a:spcBef>
              <a:spcAft>
                <a:spcPts val="800"/>
              </a:spcAft>
              <a:buFont typeface="Calibri" panose="020F0502020204030204" pitchFamily="34" charset="0"/>
              <a:buChar char="-"/>
            </a:pPr>
            <a:r>
              <a:rPr lang="en-US" sz="2000" dirty="0">
                <a:effectLst/>
                <a:ea typeface="Calibri" panose="020F0502020204030204" pitchFamily="34" charset="0"/>
              </a:rPr>
              <a:t>Community forums were held to seek community input on response efforts and future engagement</a:t>
            </a:r>
          </a:p>
          <a:p>
            <a:endParaRPr lang="en-US" sz="1400" dirty="0"/>
          </a:p>
        </p:txBody>
      </p:sp>
      <p:sp>
        <p:nvSpPr>
          <p:cNvPr id="4" name="Title 3">
            <a:extLst>
              <a:ext uri="{FF2B5EF4-FFF2-40B4-BE49-F238E27FC236}">
                <a16:creationId xmlns:a16="http://schemas.microsoft.com/office/drawing/2014/main" id="{11D74637-C9E2-4868-BF4C-33EDC698CB72}"/>
              </a:ext>
            </a:extLst>
          </p:cNvPr>
          <p:cNvSpPr>
            <a:spLocks noGrp="1"/>
          </p:cNvSpPr>
          <p:nvPr>
            <p:ph type="title"/>
          </p:nvPr>
        </p:nvSpPr>
        <p:spPr>
          <a:xfrm>
            <a:off x="1097706" y="1079267"/>
            <a:ext cx="9996589" cy="643174"/>
          </a:xfrm>
        </p:spPr>
        <p:txBody>
          <a:bodyPr>
            <a:normAutofit fontScale="90000"/>
          </a:bodyPr>
          <a:lstStyle/>
          <a:p>
            <a:r>
              <a:rPr lang="en-US" dirty="0"/>
              <a:t>Part 3 Continued</a:t>
            </a:r>
          </a:p>
        </p:txBody>
      </p:sp>
      <p:sp>
        <p:nvSpPr>
          <p:cNvPr id="5" name="Date Placeholder 4">
            <a:extLst>
              <a:ext uri="{FF2B5EF4-FFF2-40B4-BE49-F238E27FC236}">
                <a16:creationId xmlns:a16="http://schemas.microsoft.com/office/drawing/2014/main" id="{4569254B-2A30-9543-A1DB-C9980C71732B}"/>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848A66F-EF47-AD4F-9856-124537B4244F}"/>
              </a:ext>
            </a:extLst>
          </p:cNvPr>
          <p:cNvSpPr>
            <a:spLocks noGrp="1"/>
          </p:cNvSpPr>
          <p:nvPr>
            <p:ph type="sldNum" sz="quarter" idx="12"/>
          </p:nvPr>
        </p:nvSpPr>
        <p:spPr/>
        <p:txBody>
          <a:bodyPr/>
          <a:lstStyle/>
          <a:p>
            <a:fld id="{DB15D044-B35F-4A77-B573-9EB4C86BF88C}" type="slidenum">
              <a:rPr lang="en-US" smtClean="0"/>
              <a:pPr/>
              <a:t>39</a:t>
            </a:fld>
            <a:endParaRPr lang="en-US" dirty="0"/>
          </a:p>
        </p:txBody>
      </p:sp>
    </p:spTree>
    <p:extLst>
      <p:ext uri="{BB962C8B-B14F-4D97-AF65-F5344CB8AC3E}">
        <p14:creationId xmlns:p14="http://schemas.microsoft.com/office/powerpoint/2010/main" val="107138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299FA-E6CE-42CB-ABF3-3D54670928EB}"/>
              </a:ext>
            </a:extLst>
          </p:cNvPr>
          <p:cNvSpPr>
            <a:spLocks noGrp="1"/>
          </p:cNvSpPr>
          <p:nvPr>
            <p:ph type="title"/>
          </p:nvPr>
        </p:nvSpPr>
        <p:spPr>
          <a:xfrm>
            <a:off x="1097705" y="1124508"/>
            <a:ext cx="9996589" cy="643174"/>
          </a:xfrm>
        </p:spPr>
        <p:txBody>
          <a:bodyPr>
            <a:normAutofit fontScale="90000"/>
          </a:bodyPr>
          <a:lstStyle/>
          <a:p>
            <a:r>
              <a:rPr lang="en-US" dirty="0"/>
              <a:t>Sample Activity Structure</a:t>
            </a:r>
          </a:p>
        </p:txBody>
      </p:sp>
      <p:sp>
        <p:nvSpPr>
          <p:cNvPr id="6" name="Content Placeholder 4">
            <a:extLst>
              <a:ext uri="{FF2B5EF4-FFF2-40B4-BE49-F238E27FC236}">
                <a16:creationId xmlns:a16="http://schemas.microsoft.com/office/drawing/2014/main" id="{516AFFA6-9DD3-4353-86EA-C4DEE4D1CF54}"/>
              </a:ext>
            </a:extLst>
          </p:cNvPr>
          <p:cNvSpPr txBox="1">
            <a:spLocks/>
          </p:cNvSpPr>
          <p:nvPr/>
        </p:nvSpPr>
        <p:spPr>
          <a:xfrm>
            <a:off x="1097706" y="1962912"/>
            <a:ext cx="4257765" cy="3288507"/>
          </a:xfrm>
          <a:prstGeom prst="rect">
            <a:avLst/>
          </a:prstGeom>
          <a:solidFill>
            <a:srgbClr val="68D2F2"/>
          </a:solid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0F369B"/>
                </a:solidFill>
                <a:latin typeface="Arial" panose="020B0604020202020204" pitchFamily="34" charset="0"/>
                <a:cs typeface="Arial" panose="020B0604020202020204" pitchFamily="34" charset="0"/>
              </a:rPr>
              <a:t>Day 1 Agenda</a:t>
            </a:r>
          </a:p>
          <a:p>
            <a:pPr lvl="0" algn="l"/>
            <a:r>
              <a:rPr lang="en-US" dirty="0">
                <a:solidFill>
                  <a:srgbClr val="0F369B"/>
                </a:solidFill>
                <a:latin typeface="Arial" panose="020B0604020202020204" pitchFamily="34" charset="0"/>
                <a:cs typeface="Arial" panose="020B0604020202020204" pitchFamily="34" charset="0"/>
              </a:rPr>
              <a:t>Understanding HIV Surveillance in Your State</a:t>
            </a:r>
          </a:p>
          <a:p>
            <a:pPr lvl="0" algn="l"/>
            <a:r>
              <a:rPr lang="en-US" dirty="0">
                <a:solidFill>
                  <a:srgbClr val="0F369B"/>
                </a:solidFill>
                <a:latin typeface="Arial" panose="020B0604020202020204" pitchFamily="34" charset="0"/>
                <a:cs typeface="Arial" panose="020B0604020202020204" pitchFamily="34" charset="0"/>
              </a:rPr>
              <a:t>Your State’s Legal Landscape</a:t>
            </a:r>
          </a:p>
          <a:p>
            <a:pPr lvl="0" algn="l"/>
            <a:r>
              <a:rPr lang="en-US" sz="1800" b="1" dirty="0">
                <a:solidFill>
                  <a:srgbClr val="0F369B"/>
                </a:solidFill>
                <a:latin typeface="Arial" panose="020B0604020202020204" pitchFamily="34" charset="0"/>
                <a:cs typeface="Arial" panose="020B0604020202020204" pitchFamily="34" charset="0"/>
              </a:rPr>
              <a:t>Lunch</a:t>
            </a:r>
          </a:p>
          <a:p>
            <a:pPr lvl="0" algn="l"/>
            <a:r>
              <a:rPr lang="en-US" dirty="0">
                <a:solidFill>
                  <a:srgbClr val="0F369B"/>
                </a:solidFill>
                <a:latin typeface="Arial" panose="020B0604020202020204" pitchFamily="34" charset="0"/>
                <a:cs typeface="Arial" panose="020B0604020202020204" pitchFamily="34" charset="0"/>
              </a:rPr>
              <a:t>Your State’s Cluster Detection and Response Plan</a:t>
            </a:r>
          </a:p>
          <a:p>
            <a:pPr lvl="0" algn="l"/>
            <a:r>
              <a:rPr lang="en-US" dirty="0">
                <a:solidFill>
                  <a:srgbClr val="0F369B"/>
                </a:solidFill>
                <a:latin typeface="Arial" panose="020B0604020202020204" pitchFamily="34" charset="0"/>
                <a:cs typeface="Arial" panose="020B0604020202020204" pitchFamily="34" charset="0"/>
              </a:rPr>
              <a:t>Assets in Your Community: A Review</a:t>
            </a:r>
          </a:p>
          <a:p>
            <a:pPr lvl="0" algn="l"/>
            <a:r>
              <a:rPr lang="en-US" dirty="0">
                <a:solidFill>
                  <a:srgbClr val="0F369B"/>
                </a:solidFill>
                <a:latin typeface="Arial" panose="020B0604020202020204" pitchFamily="34" charset="0"/>
                <a:cs typeface="Arial" panose="020B0604020202020204" pitchFamily="34" charset="0"/>
              </a:rPr>
              <a:t>An Introduction to Harm Reduction</a:t>
            </a:r>
          </a:p>
        </p:txBody>
      </p:sp>
      <p:sp>
        <p:nvSpPr>
          <p:cNvPr id="7" name="Content Placeholder 4">
            <a:extLst>
              <a:ext uri="{FF2B5EF4-FFF2-40B4-BE49-F238E27FC236}">
                <a16:creationId xmlns:a16="http://schemas.microsoft.com/office/drawing/2014/main" id="{8726DA43-AF8E-4809-B16D-8ADCBFC604D5}"/>
              </a:ext>
            </a:extLst>
          </p:cNvPr>
          <p:cNvSpPr txBox="1">
            <a:spLocks/>
          </p:cNvSpPr>
          <p:nvPr/>
        </p:nvSpPr>
        <p:spPr>
          <a:xfrm>
            <a:off x="5766563" y="1962912"/>
            <a:ext cx="4257765" cy="3288507"/>
          </a:xfrm>
          <a:prstGeom prst="rect">
            <a:avLst/>
          </a:prstGeom>
          <a:solidFill>
            <a:srgbClr val="68D2F2"/>
          </a:solidFill>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rgbClr val="0F369B"/>
                </a:solidFill>
                <a:latin typeface="Arial" panose="020B0604020202020204" pitchFamily="34" charset="0"/>
                <a:cs typeface="Arial" panose="020B0604020202020204" pitchFamily="34" charset="0"/>
              </a:rPr>
              <a:t>Day 2 Agenda</a:t>
            </a:r>
          </a:p>
          <a:p>
            <a:pPr lvl="0" algn="l"/>
            <a:r>
              <a:rPr lang="en-US" dirty="0">
                <a:solidFill>
                  <a:srgbClr val="0F369B"/>
                </a:solidFill>
                <a:latin typeface="Arial" panose="020B0604020202020204" pitchFamily="34" charset="0"/>
                <a:cs typeface="Arial" panose="020B0604020202020204" pitchFamily="34" charset="0"/>
              </a:rPr>
              <a:t>Peer Presentation and Guest Panel: Collectively Responding to an HIV Outbreak </a:t>
            </a:r>
          </a:p>
          <a:p>
            <a:pPr lvl="0" algn="l"/>
            <a:r>
              <a:rPr lang="en-US" dirty="0">
                <a:solidFill>
                  <a:srgbClr val="0F369B"/>
                </a:solidFill>
                <a:latin typeface="Arial" panose="020B0604020202020204" pitchFamily="34" charset="0"/>
                <a:cs typeface="Arial" panose="020B0604020202020204" pitchFamily="34" charset="0"/>
              </a:rPr>
              <a:t>Scenario: Part 1</a:t>
            </a:r>
          </a:p>
          <a:p>
            <a:pPr lvl="0" algn="l"/>
            <a:r>
              <a:rPr lang="en-US" sz="1800" b="1" dirty="0">
                <a:solidFill>
                  <a:srgbClr val="0F369B"/>
                </a:solidFill>
                <a:latin typeface="Arial" panose="020B0604020202020204" pitchFamily="34" charset="0"/>
                <a:cs typeface="Arial" panose="020B0604020202020204" pitchFamily="34" charset="0"/>
              </a:rPr>
              <a:t>Lunch</a:t>
            </a:r>
            <a:endParaRPr lang="en-US" b="1" dirty="0">
              <a:solidFill>
                <a:srgbClr val="0F369B"/>
              </a:solidFill>
              <a:latin typeface="Arial" panose="020B0604020202020204" pitchFamily="34" charset="0"/>
              <a:cs typeface="Arial" panose="020B0604020202020204" pitchFamily="34" charset="0"/>
            </a:endParaRPr>
          </a:p>
          <a:p>
            <a:pPr lvl="0" algn="l"/>
            <a:r>
              <a:rPr lang="en-US" dirty="0">
                <a:solidFill>
                  <a:srgbClr val="0F369B"/>
                </a:solidFill>
                <a:latin typeface="Arial" panose="020B0604020202020204" pitchFamily="34" charset="0"/>
                <a:cs typeface="Arial" panose="020B0604020202020204" pitchFamily="34" charset="0"/>
              </a:rPr>
              <a:t>Scenario: Part 2</a:t>
            </a:r>
          </a:p>
          <a:p>
            <a:pPr lvl="0" algn="l"/>
            <a:r>
              <a:rPr lang="en-US" dirty="0">
                <a:solidFill>
                  <a:srgbClr val="0F369B"/>
                </a:solidFill>
                <a:latin typeface="Arial" panose="020B0604020202020204" pitchFamily="34" charset="0"/>
                <a:cs typeface="Arial" panose="020B0604020202020204" pitchFamily="34" charset="0"/>
              </a:rPr>
              <a:t>Scenario: Part 3</a:t>
            </a:r>
          </a:p>
          <a:p>
            <a:pPr lvl="0" algn="l"/>
            <a:r>
              <a:rPr lang="en-US" dirty="0">
                <a:solidFill>
                  <a:srgbClr val="0F369B"/>
                </a:solidFill>
                <a:latin typeface="Arial" panose="020B0604020202020204" pitchFamily="34" charset="0"/>
                <a:cs typeface="Arial" panose="020B0604020202020204" pitchFamily="34" charset="0"/>
              </a:rPr>
              <a:t>Debrief Activity</a:t>
            </a:r>
          </a:p>
          <a:p>
            <a:pPr lvl="0" algn="l"/>
            <a:r>
              <a:rPr lang="en-US" dirty="0">
                <a:solidFill>
                  <a:srgbClr val="0F369B"/>
                </a:solidFill>
                <a:latin typeface="Arial" panose="020B0604020202020204" pitchFamily="34" charset="0"/>
                <a:cs typeface="Arial" panose="020B0604020202020204" pitchFamily="34" charset="0"/>
              </a:rPr>
              <a:t>Next Steps/ Wrap Up</a:t>
            </a:r>
          </a:p>
        </p:txBody>
      </p:sp>
      <p:sp>
        <p:nvSpPr>
          <p:cNvPr id="3" name="Rectangle 2">
            <a:extLst>
              <a:ext uri="{FF2B5EF4-FFF2-40B4-BE49-F238E27FC236}">
                <a16:creationId xmlns:a16="http://schemas.microsoft.com/office/drawing/2014/main" id="{5F10333D-8DED-4DAD-A54B-75F7B85A0BF6}"/>
              </a:ext>
            </a:extLst>
          </p:cNvPr>
          <p:cNvSpPr/>
          <p:nvPr/>
        </p:nvSpPr>
        <p:spPr>
          <a:xfrm>
            <a:off x="1097705" y="5560164"/>
            <a:ext cx="8926623" cy="579422"/>
          </a:xfrm>
          <a:prstGeom prst="rect">
            <a:avLst/>
          </a:prstGeom>
          <a:solidFill>
            <a:srgbClr val="0F3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5EEE4"/>
                </a:solidFill>
                <a:latin typeface="Arial" panose="020B0604020202020204" pitchFamily="34" charset="0"/>
                <a:cs typeface="Arial" panose="020B0604020202020204" pitchFamily="34" charset="0"/>
              </a:rPr>
              <a:t>Please plan to attend both days! </a:t>
            </a:r>
          </a:p>
        </p:txBody>
      </p:sp>
      <p:sp>
        <p:nvSpPr>
          <p:cNvPr id="5" name="Oval 4">
            <a:extLst>
              <a:ext uri="{FF2B5EF4-FFF2-40B4-BE49-F238E27FC236}">
                <a16:creationId xmlns:a16="http://schemas.microsoft.com/office/drawing/2014/main" id="{6DA68C8B-58C3-E240-B1E2-564A35513AFA}"/>
              </a:ext>
            </a:extLst>
          </p:cNvPr>
          <p:cNvSpPr/>
          <p:nvPr/>
        </p:nvSpPr>
        <p:spPr>
          <a:xfrm>
            <a:off x="2858283" y="5402755"/>
            <a:ext cx="938784" cy="938784"/>
          </a:xfrm>
          <a:prstGeom prst="ellipse">
            <a:avLst/>
          </a:prstGeom>
          <a:solidFill>
            <a:srgbClr val="68D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gaphone1 with solid fill">
            <a:extLst>
              <a:ext uri="{FF2B5EF4-FFF2-40B4-BE49-F238E27FC236}">
                <a16:creationId xmlns:a16="http://schemas.microsoft.com/office/drawing/2014/main" id="{8102DA65-03E8-4B65-8346-B417001BFA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4574" y="5456773"/>
            <a:ext cx="786203" cy="786203"/>
          </a:xfrm>
          <a:prstGeom prst="rect">
            <a:avLst/>
          </a:prstGeom>
        </p:spPr>
      </p:pic>
      <p:sp>
        <p:nvSpPr>
          <p:cNvPr id="9" name="Date Placeholder 8">
            <a:extLst>
              <a:ext uri="{FF2B5EF4-FFF2-40B4-BE49-F238E27FC236}">
                <a16:creationId xmlns:a16="http://schemas.microsoft.com/office/drawing/2014/main" id="{A3A19837-9C9A-D149-8542-CF79E19DF207}"/>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FA2F670D-3085-2842-90EB-03C25BBAAF75}"/>
              </a:ext>
            </a:extLst>
          </p:cNvPr>
          <p:cNvSpPr>
            <a:spLocks noGrp="1"/>
          </p:cNvSpPr>
          <p:nvPr>
            <p:ph type="sldNum" sz="quarter" idx="12"/>
          </p:nvPr>
        </p:nvSpPr>
        <p:spPr/>
        <p:txBody>
          <a:bodyPr/>
          <a:lstStyle/>
          <a:p>
            <a:fld id="{DB15D044-B35F-4A77-B573-9EB4C86BF88C}" type="slidenum">
              <a:rPr lang="en-US" smtClean="0"/>
              <a:pPr/>
              <a:t>4</a:t>
            </a:fld>
            <a:endParaRPr lang="en-US" dirty="0"/>
          </a:p>
        </p:txBody>
      </p:sp>
    </p:spTree>
    <p:extLst>
      <p:ext uri="{BB962C8B-B14F-4D97-AF65-F5344CB8AC3E}">
        <p14:creationId xmlns:p14="http://schemas.microsoft.com/office/powerpoint/2010/main" val="3703280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A9ADF9-DEF7-4BB4-94AC-6750169AD59B}"/>
              </a:ext>
            </a:extLst>
          </p:cNvPr>
          <p:cNvSpPr>
            <a:spLocks noGrp="1"/>
          </p:cNvSpPr>
          <p:nvPr>
            <p:ph type="title"/>
          </p:nvPr>
        </p:nvSpPr>
        <p:spPr>
          <a:xfrm>
            <a:off x="1097704" y="1332755"/>
            <a:ext cx="9996589" cy="643174"/>
          </a:xfrm>
        </p:spPr>
        <p:txBody>
          <a:bodyPr>
            <a:normAutofit fontScale="90000"/>
          </a:bodyPr>
          <a:lstStyle/>
          <a:p>
            <a:pPr algn="ctr"/>
            <a:r>
              <a:rPr lang="en-US" dirty="0"/>
              <a:t>Debrief</a:t>
            </a:r>
          </a:p>
        </p:txBody>
      </p:sp>
      <p:pic>
        <p:nvPicPr>
          <p:cNvPr id="6" name="Graphic 5" descr="Meeting with solid fill">
            <a:extLst>
              <a:ext uri="{FF2B5EF4-FFF2-40B4-BE49-F238E27FC236}">
                <a16:creationId xmlns:a16="http://schemas.microsoft.com/office/drawing/2014/main" id="{C8C519B8-A312-46C4-B090-AE693DAD72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342" y="1923391"/>
            <a:ext cx="3549315" cy="3549315"/>
          </a:xfrm>
          <a:prstGeom prst="rect">
            <a:avLst/>
          </a:prstGeom>
        </p:spPr>
      </p:pic>
      <p:sp>
        <p:nvSpPr>
          <p:cNvPr id="3" name="Date Placeholder 2">
            <a:extLst>
              <a:ext uri="{FF2B5EF4-FFF2-40B4-BE49-F238E27FC236}">
                <a16:creationId xmlns:a16="http://schemas.microsoft.com/office/drawing/2014/main" id="{510F258E-537C-B241-B5A7-0AC64743445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B3812167-E76C-444E-A9DE-C83BF2B7243F}"/>
              </a:ext>
            </a:extLst>
          </p:cNvPr>
          <p:cNvSpPr>
            <a:spLocks noGrp="1"/>
          </p:cNvSpPr>
          <p:nvPr>
            <p:ph type="sldNum" sz="quarter" idx="12"/>
          </p:nvPr>
        </p:nvSpPr>
        <p:spPr/>
        <p:txBody>
          <a:bodyPr/>
          <a:lstStyle/>
          <a:p>
            <a:fld id="{DB15D044-B35F-4A77-B573-9EB4C86BF88C}" type="slidenum">
              <a:rPr lang="en-US" smtClean="0"/>
              <a:pPr/>
              <a:t>40</a:t>
            </a:fld>
            <a:endParaRPr lang="en-US" dirty="0"/>
          </a:p>
        </p:txBody>
      </p:sp>
    </p:spTree>
    <p:extLst>
      <p:ext uri="{BB962C8B-B14F-4D97-AF65-F5344CB8AC3E}">
        <p14:creationId xmlns:p14="http://schemas.microsoft.com/office/powerpoint/2010/main" val="119569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28B0B4-5AA1-45F9-823F-03C73FB31CAA}"/>
              </a:ext>
            </a:extLst>
          </p:cNvPr>
          <p:cNvSpPr>
            <a:spLocks noGrp="1"/>
          </p:cNvSpPr>
          <p:nvPr>
            <p:ph type="body" sz="half" idx="2"/>
          </p:nvPr>
        </p:nvSpPr>
        <p:spPr>
          <a:xfrm>
            <a:off x="1097706" y="2060799"/>
            <a:ext cx="6487604" cy="4432074"/>
          </a:xfrm>
        </p:spPr>
        <p:txBody>
          <a:bodyPr>
            <a:normAutofit/>
          </a:bodyPr>
          <a:lstStyle/>
          <a:p>
            <a:pPr marL="285750" indent="-285750">
              <a:buFont typeface="Wingdings" panose="05000000000000000000" pitchFamily="2" charset="2"/>
              <a:buChar char="Ø"/>
            </a:pPr>
            <a:r>
              <a:rPr lang="en-US" sz="2000" dirty="0">
                <a:solidFill>
                  <a:srgbClr val="008BC3"/>
                </a:solidFill>
              </a:rPr>
              <a:t>Evaluation</a:t>
            </a:r>
          </a:p>
          <a:p>
            <a:pPr marL="285750" indent="-285750">
              <a:buFont typeface="Wingdings" panose="05000000000000000000" pitchFamily="2" charset="2"/>
              <a:buChar char="Ø"/>
            </a:pPr>
            <a:r>
              <a:rPr lang="en-US" sz="2000" dirty="0">
                <a:solidFill>
                  <a:srgbClr val="008BC3"/>
                </a:solidFill>
              </a:rPr>
              <a:t>Follow-Ups:</a:t>
            </a:r>
          </a:p>
          <a:p>
            <a:pPr marL="742950" lvl="1" indent="-285750">
              <a:buFont typeface="Wingdings" panose="05000000000000000000" pitchFamily="2" charset="2"/>
              <a:buChar char="Ø"/>
            </a:pPr>
            <a:r>
              <a:rPr lang="en-US" sz="2000" dirty="0"/>
              <a:t>Follow up information will be shared with participants after activity.</a:t>
            </a:r>
          </a:p>
          <a:p>
            <a:pPr marL="742950" lvl="1" indent="-285750">
              <a:buFont typeface="Wingdings" panose="05000000000000000000" pitchFamily="2" charset="2"/>
              <a:buChar char="Ø"/>
            </a:pPr>
            <a:r>
              <a:rPr lang="en-US" sz="2000" dirty="0"/>
              <a:t>Activity findings and report will be shared with participants in a few weeks. </a:t>
            </a:r>
          </a:p>
          <a:p>
            <a:pPr marL="285750" indent="-285750">
              <a:buFont typeface="Wingdings" panose="05000000000000000000" pitchFamily="2" charset="2"/>
              <a:buChar char="Ø"/>
            </a:pPr>
            <a:r>
              <a:rPr lang="en-US" sz="2000" dirty="0">
                <a:solidFill>
                  <a:srgbClr val="008BC3"/>
                </a:solidFill>
              </a:rPr>
              <a:t>Stay involved!</a:t>
            </a:r>
          </a:p>
          <a:p>
            <a:pPr marL="742950" lvl="1" indent="-285750">
              <a:buFont typeface="Wingdings" panose="05000000000000000000" pitchFamily="2" charset="2"/>
              <a:buChar char="Ø"/>
            </a:pPr>
            <a:r>
              <a:rPr lang="en-US" sz="1800" dirty="0"/>
              <a:t>Your Jurisdiction’s EHE Commission Meetings</a:t>
            </a:r>
            <a:endParaRPr lang="en-US" sz="2000" dirty="0"/>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endParaRPr lang="en-US" dirty="0"/>
          </a:p>
        </p:txBody>
      </p:sp>
      <p:sp>
        <p:nvSpPr>
          <p:cNvPr id="4" name="Title 3">
            <a:extLst>
              <a:ext uri="{FF2B5EF4-FFF2-40B4-BE49-F238E27FC236}">
                <a16:creationId xmlns:a16="http://schemas.microsoft.com/office/drawing/2014/main" id="{1CB40E4F-43D4-4A5A-AD07-321A4A957EC8}"/>
              </a:ext>
            </a:extLst>
          </p:cNvPr>
          <p:cNvSpPr>
            <a:spLocks noGrp="1"/>
          </p:cNvSpPr>
          <p:nvPr>
            <p:ph type="title"/>
          </p:nvPr>
        </p:nvSpPr>
        <p:spPr>
          <a:xfrm>
            <a:off x="1097706" y="1115327"/>
            <a:ext cx="9996589" cy="643174"/>
          </a:xfrm>
        </p:spPr>
        <p:txBody>
          <a:bodyPr>
            <a:normAutofit fontScale="90000"/>
          </a:bodyPr>
          <a:lstStyle/>
          <a:p>
            <a:r>
              <a:rPr lang="en-US" dirty="0"/>
              <a:t>Next Steps</a:t>
            </a:r>
          </a:p>
        </p:txBody>
      </p:sp>
      <p:pic>
        <p:nvPicPr>
          <p:cNvPr id="6" name="Picture 5" descr="A picture containing timeline&#10;&#10;Description automatically generated">
            <a:extLst>
              <a:ext uri="{FF2B5EF4-FFF2-40B4-BE49-F238E27FC236}">
                <a16:creationId xmlns:a16="http://schemas.microsoft.com/office/drawing/2014/main" id="{0FD7B118-82B3-4DFB-B0A5-3F96EAEBA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053" y="1436914"/>
            <a:ext cx="3489416" cy="3489416"/>
          </a:xfrm>
          <a:prstGeom prst="rect">
            <a:avLst/>
          </a:prstGeom>
        </p:spPr>
      </p:pic>
      <p:sp>
        <p:nvSpPr>
          <p:cNvPr id="5" name="Date Placeholder 4">
            <a:extLst>
              <a:ext uri="{FF2B5EF4-FFF2-40B4-BE49-F238E27FC236}">
                <a16:creationId xmlns:a16="http://schemas.microsoft.com/office/drawing/2014/main" id="{B3B37BC0-0719-1C4F-AD7F-E31979FA19E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1C834389-C801-B74C-BFA5-59A20CF37170}"/>
              </a:ext>
            </a:extLst>
          </p:cNvPr>
          <p:cNvSpPr>
            <a:spLocks noGrp="1"/>
          </p:cNvSpPr>
          <p:nvPr>
            <p:ph type="sldNum" sz="quarter" idx="12"/>
          </p:nvPr>
        </p:nvSpPr>
        <p:spPr/>
        <p:txBody>
          <a:bodyPr/>
          <a:lstStyle/>
          <a:p>
            <a:fld id="{DB15D044-B35F-4A77-B573-9EB4C86BF88C}" type="slidenum">
              <a:rPr lang="en-US" smtClean="0"/>
              <a:pPr/>
              <a:t>41</a:t>
            </a:fld>
            <a:endParaRPr lang="en-US" dirty="0"/>
          </a:p>
        </p:txBody>
      </p:sp>
    </p:spTree>
    <p:extLst>
      <p:ext uri="{BB962C8B-B14F-4D97-AF65-F5344CB8AC3E}">
        <p14:creationId xmlns:p14="http://schemas.microsoft.com/office/powerpoint/2010/main" val="2236946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44B511D-681B-4E5B-8805-E65F80C9F7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80679" y="1948632"/>
            <a:ext cx="5630641" cy="2960736"/>
          </a:xfrm>
          <a:prstGeom prst="rect">
            <a:avLst/>
          </a:prstGeom>
        </p:spPr>
      </p:pic>
      <p:sp>
        <p:nvSpPr>
          <p:cNvPr id="7" name="Date Placeholder 6">
            <a:extLst>
              <a:ext uri="{FF2B5EF4-FFF2-40B4-BE49-F238E27FC236}">
                <a16:creationId xmlns:a16="http://schemas.microsoft.com/office/drawing/2014/main" id="{0855CA1B-F90C-7544-A35F-7BFB9F4BC708}"/>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id="{536D925D-2AD3-894A-93A4-267713AAF53D}"/>
              </a:ext>
            </a:extLst>
          </p:cNvPr>
          <p:cNvSpPr>
            <a:spLocks noGrp="1"/>
          </p:cNvSpPr>
          <p:nvPr>
            <p:ph type="sldNum" sz="quarter" idx="12"/>
          </p:nvPr>
        </p:nvSpPr>
        <p:spPr/>
        <p:txBody>
          <a:bodyPr/>
          <a:lstStyle/>
          <a:p>
            <a:fld id="{DB15D044-B35F-4A77-B573-9EB4C86BF88C}" type="slidenum">
              <a:rPr lang="en-US" smtClean="0"/>
              <a:pPr/>
              <a:t>42</a:t>
            </a:fld>
            <a:endParaRPr lang="en-US" dirty="0"/>
          </a:p>
        </p:txBody>
      </p:sp>
    </p:spTree>
    <p:extLst>
      <p:ext uri="{BB962C8B-B14F-4D97-AF65-F5344CB8AC3E}">
        <p14:creationId xmlns:p14="http://schemas.microsoft.com/office/powerpoint/2010/main" val="61467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1F9AB7-381C-F242-8901-439B79F1E113}"/>
              </a:ext>
            </a:extLst>
          </p:cNvPr>
          <p:cNvSpPr>
            <a:spLocks noGrp="1"/>
          </p:cNvSpPr>
          <p:nvPr>
            <p:ph type="dt" sz="half" idx="10"/>
          </p:nvPr>
        </p:nvSpPr>
        <p:spPr/>
        <p:txBody>
          <a:bodyPr/>
          <a:lstStyle/>
          <a:p>
            <a:endParaRPr lang="en-US" dirty="0"/>
          </a:p>
        </p:txBody>
      </p:sp>
      <p:sp>
        <p:nvSpPr>
          <p:cNvPr id="2" name="Slide Number Placeholder 1">
            <a:extLst>
              <a:ext uri="{FF2B5EF4-FFF2-40B4-BE49-F238E27FC236}">
                <a16:creationId xmlns:a16="http://schemas.microsoft.com/office/drawing/2014/main" id="{C03DB37B-129E-4E47-8F36-C34811BCFF8A}"/>
              </a:ext>
            </a:extLst>
          </p:cNvPr>
          <p:cNvSpPr>
            <a:spLocks noGrp="1"/>
          </p:cNvSpPr>
          <p:nvPr>
            <p:ph type="sldNum" sz="quarter" idx="12"/>
          </p:nvPr>
        </p:nvSpPr>
        <p:spPr/>
        <p:txBody>
          <a:bodyPr/>
          <a:lstStyle/>
          <a:p>
            <a:fld id="{DB15D044-B35F-4A77-B573-9EB4C86BF88C}" type="slidenum">
              <a:rPr lang="en-US" smtClean="0"/>
              <a:t>5</a:t>
            </a:fld>
            <a:endParaRPr lang="en-US"/>
          </a:p>
        </p:txBody>
      </p:sp>
      <p:sp>
        <p:nvSpPr>
          <p:cNvPr id="4" name="Title 3">
            <a:extLst>
              <a:ext uri="{FF2B5EF4-FFF2-40B4-BE49-F238E27FC236}">
                <a16:creationId xmlns:a16="http://schemas.microsoft.com/office/drawing/2014/main" id="{A82C673A-2A2D-4488-AD77-9458DF00BCCD}"/>
              </a:ext>
            </a:extLst>
          </p:cNvPr>
          <p:cNvSpPr>
            <a:spLocks noGrp="1"/>
          </p:cNvSpPr>
          <p:nvPr>
            <p:ph type="title"/>
          </p:nvPr>
        </p:nvSpPr>
        <p:spPr/>
        <p:txBody>
          <a:bodyPr>
            <a:normAutofit fontScale="90000"/>
          </a:bodyPr>
          <a:lstStyle/>
          <a:p>
            <a:r>
              <a:rPr lang="en-US" dirty="0"/>
              <a:t>Community Agreements</a:t>
            </a:r>
          </a:p>
        </p:txBody>
      </p:sp>
      <p:sp>
        <p:nvSpPr>
          <p:cNvPr id="5" name="Text Placeholder 2">
            <a:extLst>
              <a:ext uri="{FF2B5EF4-FFF2-40B4-BE49-F238E27FC236}">
                <a16:creationId xmlns:a16="http://schemas.microsoft.com/office/drawing/2014/main" id="{E35A5517-FC10-48A6-B770-DD7E96A78C12}"/>
              </a:ext>
            </a:extLst>
          </p:cNvPr>
          <p:cNvSpPr>
            <a:spLocks noGrp="1"/>
          </p:cNvSpPr>
          <p:nvPr>
            <p:ph type="body" sz="half" idx="2"/>
          </p:nvPr>
        </p:nvSpPr>
        <p:spPr>
          <a:xfrm>
            <a:off x="839788" y="1915415"/>
            <a:ext cx="8018385" cy="3844245"/>
          </a:xfrm>
        </p:spPr>
        <p:txBody>
          <a:bodyPr>
            <a:noAutofit/>
          </a:bodyPr>
          <a:lstStyle/>
          <a:p>
            <a:pPr marL="457200" indent="-457200">
              <a:buClr>
                <a:srgbClr val="008FC5"/>
              </a:buClr>
              <a:buFont typeface="Wingdings" panose="05000000000000000000" pitchFamily="2" charset="2"/>
              <a:buChar char="Ø"/>
            </a:pPr>
            <a:r>
              <a:rPr lang="en-US" dirty="0">
                <a:solidFill>
                  <a:srgbClr val="102E4F"/>
                </a:solidFill>
              </a:rPr>
              <a:t>Encourage active participation and discussion </a:t>
            </a:r>
          </a:p>
          <a:p>
            <a:pPr marL="914400" lvl="1" indent="-457200">
              <a:buClr>
                <a:srgbClr val="008FC5"/>
              </a:buClr>
              <a:buFont typeface="Wingdings" panose="05000000000000000000" pitchFamily="2" charset="2"/>
              <a:buChar char="§"/>
            </a:pPr>
            <a:r>
              <a:rPr lang="en-US" sz="1600" dirty="0">
                <a:solidFill>
                  <a:srgbClr val="102E4F"/>
                </a:solidFill>
              </a:rPr>
              <a:t>Make space, take space</a:t>
            </a:r>
          </a:p>
          <a:p>
            <a:pPr marL="457200" indent="-457200">
              <a:buClr>
                <a:srgbClr val="008FC5"/>
              </a:buClr>
              <a:buFont typeface="Wingdings" panose="05000000000000000000" pitchFamily="2" charset="2"/>
              <a:buChar char="Ø"/>
            </a:pPr>
            <a:r>
              <a:rPr lang="en-US" dirty="0">
                <a:solidFill>
                  <a:srgbClr val="102E4F"/>
                </a:solidFill>
              </a:rPr>
              <a:t>Maintain a safe space/ brave space for discussion</a:t>
            </a:r>
          </a:p>
          <a:p>
            <a:pPr marL="914400" lvl="1" indent="-457200">
              <a:buClr>
                <a:srgbClr val="008FC5"/>
              </a:buClr>
              <a:buFont typeface="Wingdings" panose="05000000000000000000" pitchFamily="2" charset="2"/>
              <a:buChar char="§"/>
            </a:pPr>
            <a:r>
              <a:rPr lang="en-US" sz="1600" dirty="0">
                <a:solidFill>
                  <a:srgbClr val="102E4F"/>
                </a:solidFill>
              </a:rPr>
              <a:t>Own both intention AND impact</a:t>
            </a:r>
          </a:p>
          <a:p>
            <a:pPr marL="457200" indent="-457200">
              <a:buClr>
                <a:srgbClr val="008FC5"/>
              </a:buClr>
              <a:buFont typeface="Wingdings" panose="05000000000000000000" pitchFamily="2" charset="2"/>
              <a:buChar char="Ø"/>
            </a:pPr>
            <a:r>
              <a:rPr lang="en-US" dirty="0">
                <a:solidFill>
                  <a:srgbClr val="102E4F"/>
                </a:solidFill>
              </a:rPr>
              <a:t>Respect different levels of experience and knowledge</a:t>
            </a:r>
          </a:p>
          <a:p>
            <a:pPr marL="457200" indent="-457200">
              <a:buClr>
                <a:srgbClr val="008FC5"/>
              </a:buClr>
              <a:buFont typeface="Wingdings" panose="05000000000000000000" pitchFamily="2" charset="2"/>
              <a:buChar char="Ø"/>
            </a:pPr>
            <a:r>
              <a:rPr lang="en-US" dirty="0">
                <a:solidFill>
                  <a:srgbClr val="102E4F"/>
                </a:solidFill>
              </a:rPr>
              <a:t>Manage our technology</a:t>
            </a:r>
          </a:p>
          <a:p>
            <a:pPr marL="914400" lvl="1" indent="-457200">
              <a:buClr>
                <a:srgbClr val="008FC5"/>
              </a:buClr>
              <a:buFont typeface="Wingdings" panose="05000000000000000000" pitchFamily="2" charset="2"/>
              <a:buChar char="§"/>
            </a:pPr>
            <a:r>
              <a:rPr lang="en-US" sz="1600" dirty="0">
                <a:solidFill>
                  <a:srgbClr val="102E4F"/>
                </a:solidFill>
              </a:rPr>
              <a:t>Mute line when not speaking</a:t>
            </a:r>
          </a:p>
          <a:p>
            <a:pPr marL="914400" lvl="1" indent="-457200">
              <a:buClr>
                <a:srgbClr val="008FC5"/>
              </a:buClr>
              <a:buFont typeface="Wingdings" panose="05000000000000000000" pitchFamily="2" charset="2"/>
              <a:buChar char="§"/>
            </a:pPr>
            <a:r>
              <a:rPr lang="en-US" sz="1600" dirty="0">
                <a:solidFill>
                  <a:srgbClr val="102E4F"/>
                </a:solidFill>
              </a:rPr>
              <a:t>Strongly encourage camera on during discussion</a:t>
            </a:r>
          </a:p>
          <a:p>
            <a:pPr marL="457200" indent="-457200">
              <a:buClr>
                <a:srgbClr val="008FC5"/>
              </a:buClr>
              <a:buFont typeface="Wingdings" panose="05000000000000000000" pitchFamily="2" charset="2"/>
              <a:buChar char="Ø"/>
            </a:pPr>
            <a:r>
              <a:rPr lang="en-US" dirty="0">
                <a:solidFill>
                  <a:srgbClr val="102E4F"/>
                </a:solidFill>
              </a:rPr>
              <a:t>Ask questions</a:t>
            </a:r>
          </a:p>
          <a:p>
            <a:pPr marL="685800" lvl="1" indent="-228600">
              <a:buClr>
                <a:srgbClr val="008FC5"/>
              </a:buClr>
              <a:buFont typeface="Wingdings" panose="05000000000000000000" pitchFamily="2" charset="2"/>
              <a:buChar char="§"/>
            </a:pPr>
            <a:r>
              <a:rPr lang="en-US" sz="1600" dirty="0">
                <a:solidFill>
                  <a:srgbClr val="102E4F"/>
                </a:solidFill>
              </a:rPr>
              <a:t>Please submit questions in the chat box </a:t>
            </a:r>
            <a:r>
              <a:rPr lang="en-US" sz="1600" u="sng" dirty="0">
                <a:solidFill>
                  <a:srgbClr val="102E4F"/>
                </a:solidFill>
              </a:rPr>
              <a:t>and/or</a:t>
            </a:r>
            <a:r>
              <a:rPr lang="en-US" sz="1600" dirty="0">
                <a:solidFill>
                  <a:srgbClr val="102E4F"/>
                </a:solidFill>
              </a:rPr>
              <a:t> can ask verbal questions during Q&amp;A and discussion times</a:t>
            </a:r>
          </a:p>
          <a:p>
            <a:pPr marL="685800" lvl="1" indent="-228600">
              <a:buClr>
                <a:srgbClr val="008FC5"/>
              </a:buClr>
              <a:buFont typeface="Wingdings" panose="05000000000000000000" pitchFamily="2" charset="2"/>
              <a:buChar char="§"/>
            </a:pPr>
            <a:r>
              <a:rPr lang="en-US" sz="1600" dirty="0">
                <a:solidFill>
                  <a:srgbClr val="102E4F"/>
                </a:solidFill>
              </a:rPr>
              <a:t>We encourage all questions! Please ask clarifying questions</a:t>
            </a:r>
          </a:p>
          <a:p>
            <a:pPr marL="685800" lvl="1" indent="-228600">
              <a:buClr>
                <a:srgbClr val="008FC5"/>
              </a:buClr>
              <a:buFont typeface="Wingdings" panose="05000000000000000000" pitchFamily="2" charset="2"/>
              <a:buChar char="§"/>
            </a:pPr>
            <a:r>
              <a:rPr lang="en-US" sz="1600" dirty="0">
                <a:solidFill>
                  <a:srgbClr val="102E4F"/>
                </a:solidFill>
              </a:rPr>
              <a:t>“Say it ugly”</a:t>
            </a:r>
          </a:p>
          <a:p>
            <a:pPr marL="342900" indent="-342900">
              <a:buClr>
                <a:srgbClr val="008FC5"/>
              </a:buClr>
              <a:buFont typeface="Wingdings" panose="05000000000000000000" pitchFamily="2" charset="2"/>
              <a:buChar char="Ø"/>
            </a:pPr>
            <a:r>
              <a:rPr lang="en-US" b="1" dirty="0">
                <a:solidFill>
                  <a:srgbClr val="102E4F"/>
                </a:solidFill>
              </a:rPr>
              <a:t>Practice compassion, for ourselves and for each other</a:t>
            </a:r>
          </a:p>
          <a:p>
            <a:pPr>
              <a:buClr>
                <a:srgbClr val="008FC5"/>
              </a:buClr>
            </a:pPr>
            <a:endParaRPr lang="en-US" dirty="0">
              <a:solidFill>
                <a:srgbClr val="102E4F"/>
              </a:solidFill>
            </a:endParaRPr>
          </a:p>
          <a:p>
            <a:pPr>
              <a:buClr>
                <a:srgbClr val="008FC5"/>
              </a:buClr>
            </a:pPr>
            <a:endParaRPr lang="en-US" dirty="0">
              <a:solidFill>
                <a:srgbClr val="102E4F"/>
              </a:solidFill>
            </a:endParaRPr>
          </a:p>
          <a:p>
            <a:pPr>
              <a:buClr>
                <a:srgbClr val="008FC5"/>
              </a:buClr>
            </a:pPr>
            <a:endParaRPr lang="en-US" dirty="0">
              <a:solidFill>
                <a:srgbClr val="102E4F"/>
              </a:solidFill>
            </a:endParaRPr>
          </a:p>
        </p:txBody>
      </p:sp>
      <p:pic>
        <p:nvPicPr>
          <p:cNvPr id="8" name="Picture 7" descr="Icon&#10;&#10;Description automatically generated">
            <a:extLst>
              <a:ext uri="{FF2B5EF4-FFF2-40B4-BE49-F238E27FC236}">
                <a16:creationId xmlns:a16="http://schemas.microsoft.com/office/drawing/2014/main" id="{DEE3BC5F-AED7-4691-8E10-E85DA312F26D}"/>
              </a:ext>
            </a:extLst>
          </p:cNvPr>
          <p:cNvPicPr>
            <a:picLocks noChangeAspect="1"/>
          </p:cNvPicPr>
          <p:nvPr/>
        </p:nvPicPr>
        <p:blipFill rotWithShape="1">
          <a:blip r:embed="rId3"/>
          <a:srcRect l="17193" t="15722" r="10738" b="18912"/>
          <a:stretch/>
        </p:blipFill>
        <p:spPr>
          <a:xfrm flipH="1">
            <a:off x="9774909" y="1098340"/>
            <a:ext cx="1621019" cy="1470264"/>
          </a:xfrm>
          <a:prstGeom prst="rect">
            <a:avLst/>
          </a:prstGeom>
        </p:spPr>
      </p:pic>
      <p:pic>
        <p:nvPicPr>
          <p:cNvPr id="9" name="Picture 8" descr="Icon&#10;&#10;Description automatically generated">
            <a:extLst>
              <a:ext uri="{FF2B5EF4-FFF2-40B4-BE49-F238E27FC236}">
                <a16:creationId xmlns:a16="http://schemas.microsoft.com/office/drawing/2014/main" id="{B8CFC2B6-EED8-44A7-99B8-28AB1C5EC97F}"/>
              </a:ext>
            </a:extLst>
          </p:cNvPr>
          <p:cNvPicPr>
            <a:picLocks noChangeAspect="1"/>
          </p:cNvPicPr>
          <p:nvPr/>
        </p:nvPicPr>
        <p:blipFill rotWithShape="1">
          <a:blip r:embed="rId4"/>
          <a:srcRect l="16667" t="18520" r="15741" b="18803"/>
          <a:stretch/>
        </p:blipFill>
        <p:spPr>
          <a:xfrm>
            <a:off x="9364846" y="2859613"/>
            <a:ext cx="1318964" cy="1223060"/>
          </a:xfrm>
          <a:prstGeom prst="rect">
            <a:avLst/>
          </a:prstGeom>
        </p:spPr>
      </p:pic>
      <p:pic>
        <p:nvPicPr>
          <p:cNvPr id="10" name="Picture 9" descr="Icon&#10;&#10;Description automatically generated">
            <a:extLst>
              <a:ext uri="{FF2B5EF4-FFF2-40B4-BE49-F238E27FC236}">
                <a16:creationId xmlns:a16="http://schemas.microsoft.com/office/drawing/2014/main" id="{3C0077B4-8691-441C-8B9C-B2390076D3F6}"/>
              </a:ext>
            </a:extLst>
          </p:cNvPr>
          <p:cNvPicPr>
            <a:picLocks noChangeAspect="1"/>
          </p:cNvPicPr>
          <p:nvPr/>
        </p:nvPicPr>
        <p:blipFill rotWithShape="1">
          <a:blip r:embed="rId5"/>
          <a:srcRect l="24537" t="21329" r="24074" b="21566"/>
          <a:stretch/>
        </p:blipFill>
        <p:spPr>
          <a:xfrm>
            <a:off x="10226507" y="4373683"/>
            <a:ext cx="1247236" cy="1385977"/>
          </a:xfrm>
          <a:prstGeom prst="rect">
            <a:avLst/>
          </a:prstGeom>
        </p:spPr>
      </p:pic>
    </p:spTree>
    <p:extLst>
      <p:ext uri="{BB962C8B-B14F-4D97-AF65-F5344CB8AC3E}">
        <p14:creationId xmlns:p14="http://schemas.microsoft.com/office/powerpoint/2010/main" val="35392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3E838-ABE5-0A46-AF35-F29D20A11A79}"/>
              </a:ext>
            </a:extLst>
          </p:cNvPr>
          <p:cNvSpPr/>
          <p:nvPr/>
        </p:nvSpPr>
        <p:spPr>
          <a:xfrm>
            <a:off x="0" y="0"/>
            <a:ext cx="12191999"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ogo&#10;&#10;Description automatically generated">
            <a:extLst>
              <a:ext uri="{FF2B5EF4-FFF2-40B4-BE49-F238E27FC236}">
                <a16:creationId xmlns:a16="http://schemas.microsoft.com/office/drawing/2014/main" id="{318F41BF-2662-BB43-8DBE-47609B47D899}"/>
              </a:ext>
            </a:extLst>
          </p:cNvPr>
          <p:cNvPicPr>
            <a:picLocks noChangeAspect="1"/>
          </p:cNvPicPr>
          <p:nvPr/>
        </p:nvPicPr>
        <p:blipFill rotWithShape="1">
          <a:blip r:embed="rId3"/>
          <a:srcRect l="1723" t="14779" r="12530"/>
          <a:stretch/>
        </p:blipFill>
        <p:spPr>
          <a:xfrm>
            <a:off x="3371160" y="0"/>
            <a:ext cx="8820839" cy="5844448"/>
          </a:xfrm>
          <a:prstGeom prst="rect">
            <a:avLst/>
          </a:prstGeom>
        </p:spPr>
      </p:pic>
      <p:sp>
        <p:nvSpPr>
          <p:cNvPr id="3" name="Title 2">
            <a:extLst>
              <a:ext uri="{FF2B5EF4-FFF2-40B4-BE49-F238E27FC236}">
                <a16:creationId xmlns:a16="http://schemas.microsoft.com/office/drawing/2014/main" id="{99567FF8-CDCF-4E33-A322-DAAE4971BCA4}"/>
              </a:ext>
            </a:extLst>
          </p:cNvPr>
          <p:cNvSpPr>
            <a:spLocks noGrp="1"/>
          </p:cNvSpPr>
          <p:nvPr>
            <p:ph type="ctrTitle" idx="4294967295"/>
          </p:nvPr>
        </p:nvSpPr>
        <p:spPr>
          <a:xfrm>
            <a:off x="1333041" y="3236549"/>
            <a:ext cx="5372559" cy="2076450"/>
          </a:xfrm>
        </p:spPr>
        <p:txBody>
          <a:bodyPr>
            <a:normAutofit/>
          </a:bodyPr>
          <a:lstStyle/>
          <a:p>
            <a:r>
              <a:rPr lang="en-US" spc="300" dirty="0">
                <a:solidFill>
                  <a:schemeClr val="bg1"/>
                </a:solidFill>
              </a:rPr>
              <a:t>INTRODUCTIONS &amp; ICE-BREAKER ACTIVITY</a:t>
            </a:r>
          </a:p>
        </p:txBody>
      </p:sp>
      <p:sp>
        <p:nvSpPr>
          <p:cNvPr id="10" name="Slide Number Placeholder 5">
            <a:extLst>
              <a:ext uri="{FF2B5EF4-FFF2-40B4-BE49-F238E27FC236}">
                <a16:creationId xmlns:a16="http://schemas.microsoft.com/office/drawing/2014/main" id="{03562E46-A9FB-6B4E-BDFA-DD1997DC3EE2}"/>
              </a:ext>
            </a:extLst>
          </p:cNvPr>
          <p:cNvSpPr txBox="1">
            <a:spLocks/>
          </p:cNvSpPr>
          <p:nvPr/>
        </p:nvSpPr>
        <p:spPr>
          <a:xfrm>
            <a:off x="11087100" y="6356350"/>
            <a:ext cx="8509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3EEFAF-8721-6846-993E-85ED8EDADB58}" type="slidenum">
              <a:rPr lang="en-US" smtClean="0"/>
              <a:pPr/>
              <a:t>6</a:t>
            </a:fld>
            <a:endParaRPr lang="en-US"/>
          </a:p>
        </p:txBody>
      </p:sp>
    </p:spTree>
    <p:extLst>
      <p:ext uri="{BB962C8B-B14F-4D97-AF65-F5344CB8AC3E}">
        <p14:creationId xmlns:p14="http://schemas.microsoft.com/office/powerpoint/2010/main" val="222327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D4A284-7DD2-4D01-BB2B-D1474A5DD4BC}"/>
              </a:ext>
            </a:extLst>
          </p:cNvPr>
          <p:cNvSpPr>
            <a:spLocks noGrp="1"/>
          </p:cNvSpPr>
          <p:nvPr>
            <p:ph type="title"/>
          </p:nvPr>
        </p:nvSpPr>
        <p:spPr>
          <a:xfrm>
            <a:off x="880328" y="1127143"/>
            <a:ext cx="9996589" cy="643174"/>
          </a:xfrm>
        </p:spPr>
        <p:txBody>
          <a:bodyPr>
            <a:normAutofit fontScale="90000"/>
          </a:bodyPr>
          <a:lstStyle/>
          <a:p>
            <a:r>
              <a:rPr lang="en-US" dirty="0"/>
              <a:t>Introductions and Icebreaker</a:t>
            </a:r>
          </a:p>
        </p:txBody>
      </p:sp>
      <p:pic>
        <p:nvPicPr>
          <p:cNvPr id="4" name="Picture 3" descr="A picture containing timeline&#10;&#10;Description automatically generated">
            <a:extLst>
              <a:ext uri="{FF2B5EF4-FFF2-40B4-BE49-F238E27FC236}">
                <a16:creationId xmlns:a16="http://schemas.microsoft.com/office/drawing/2014/main" id="{38771102-96D2-4DC6-A3AA-330439FCFFB1}"/>
              </a:ext>
            </a:extLst>
          </p:cNvPr>
          <p:cNvPicPr>
            <a:picLocks noChangeAspect="1"/>
          </p:cNvPicPr>
          <p:nvPr/>
        </p:nvPicPr>
        <p:blipFill>
          <a:blip r:embed="rId3"/>
          <a:stretch>
            <a:fillRect/>
          </a:stretch>
        </p:blipFill>
        <p:spPr>
          <a:xfrm>
            <a:off x="698428" y="2678906"/>
            <a:ext cx="3299514" cy="311345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F332B096-E5A4-44F1-B316-D1ACF66C893E}"/>
              </a:ext>
            </a:extLst>
          </p:cNvPr>
          <p:cNvPicPr>
            <a:picLocks noChangeAspect="1"/>
          </p:cNvPicPr>
          <p:nvPr/>
        </p:nvPicPr>
        <p:blipFill>
          <a:blip r:embed="rId4"/>
          <a:stretch>
            <a:fillRect/>
          </a:stretch>
        </p:blipFill>
        <p:spPr>
          <a:xfrm>
            <a:off x="4154296" y="2740853"/>
            <a:ext cx="4080624" cy="308285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D2D05D81-BF36-4E9E-A1E7-08EC015F534D}"/>
              </a:ext>
            </a:extLst>
          </p:cNvPr>
          <p:cNvPicPr>
            <a:picLocks noChangeAspect="1"/>
          </p:cNvPicPr>
          <p:nvPr/>
        </p:nvPicPr>
        <p:blipFill>
          <a:blip r:embed="rId5"/>
          <a:stretch>
            <a:fillRect/>
          </a:stretch>
        </p:blipFill>
        <p:spPr>
          <a:xfrm>
            <a:off x="8391274" y="2740854"/>
            <a:ext cx="3567917" cy="3082853"/>
          </a:xfrm>
          <a:prstGeom prst="rect">
            <a:avLst/>
          </a:prstGeom>
        </p:spPr>
      </p:pic>
      <p:sp>
        <p:nvSpPr>
          <p:cNvPr id="7" name="Content Placeholder 1">
            <a:extLst>
              <a:ext uri="{FF2B5EF4-FFF2-40B4-BE49-F238E27FC236}">
                <a16:creationId xmlns:a16="http://schemas.microsoft.com/office/drawing/2014/main" id="{D1D3E0DE-993A-4890-A771-18D79F085492}"/>
              </a:ext>
            </a:extLst>
          </p:cNvPr>
          <p:cNvSpPr txBox="1">
            <a:spLocks/>
          </p:cNvSpPr>
          <p:nvPr/>
        </p:nvSpPr>
        <p:spPr>
          <a:xfrm>
            <a:off x="880328" y="1928813"/>
            <a:ext cx="10515600" cy="15001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cs typeface="Calibri Light" panose="020F0302020204030204"/>
              </a:rPr>
              <a:t>Re-name yourself and add: </a:t>
            </a:r>
            <a:r>
              <a:rPr lang="en-US" sz="2000" dirty="0">
                <a:cs typeface="Calibri Light" panose="020F0302020204030204"/>
              </a:rPr>
              <a:t>Name, Pronouns, Organization</a:t>
            </a:r>
          </a:p>
        </p:txBody>
      </p:sp>
      <p:sp>
        <p:nvSpPr>
          <p:cNvPr id="3" name="Date Placeholder 2">
            <a:extLst>
              <a:ext uri="{FF2B5EF4-FFF2-40B4-BE49-F238E27FC236}">
                <a16:creationId xmlns:a16="http://schemas.microsoft.com/office/drawing/2014/main" id="{7BAEE979-36F3-DB46-89C9-5F0F9135E8BC}"/>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id="{7F62AED6-5EFC-7343-9A86-03202AC9B774}"/>
              </a:ext>
            </a:extLst>
          </p:cNvPr>
          <p:cNvSpPr>
            <a:spLocks noGrp="1"/>
          </p:cNvSpPr>
          <p:nvPr>
            <p:ph type="sldNum" sz="quarter" idx="12"/>
          </p:nvPr>
        </p:nvSpPr>
        <p:spPr/>
        <p:txBody>
          <a:bodyPr/>
          <a:lstStyle/>
          <a:p>
            <a:fld id="{DB15D044-B35F-4A77-B573-9EB4C86BF88C}" type="slidenum">
              <a:rPr lang="en-US" smtClean="0"/>
              <a:pPr/>
              <a:t>7</a:t>
            </a:fld>
            <a:endParaRPr lang="en-US" dirty="0"/>
          </a:p>
        </p:txBody>
      </p:sp>
    </p:spTree>
    <p:extLst>
      <p:ext uri="{BB962C8B-B14F-4D97-AF65-F5344CB8AC3E}">
        <p14:creationId xmlns:p14="http://schemas.microsoft.com/office/powerpoint/2010/main" val="340693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B2BFF1-C24F-4043-8C65-621D2850066F}"/>
              </a:ext>
            </a:extLst>
          </p:cNvPr>
          <p:cNvSpPr>
            <a:spLocks noGrp="1"/>
          </p:cNvSpPr>
          <p:nvPr>
            <p:ph type="body" sz="half" idx="2"/>
          </p:nvPr>
        </p:nvSpPr>
        <p:spPr>
          <a:xfrm>
            <a:off x="1151179" y="2077066"/>
            <a:ext cx="6242656" cy="2703868"/>
          </a:xfrm>
        </p:spPr>
        <p:txBody>
          <a:bodyPr>
            <a:normAutofit/>
          </a:bodyPr>
          <a:lstStyle/>
          <a:p>
            <a:pPr marL="457200" indent="-457200">
              <a:buFont typeface="+mj-lt"/>
              <a:buAutoNum type="arabicPeriod"/>
            </a:pPr>
            <a:r>
              <a:rPr lang="en-US" sz="2800" dirty="0"/>
              <a:t>Name</a:t>
            </a:r>
          </a:p>
          <a:p>
            <a:pPr marL="457200" indent="-457200">
              <a:buFont typeface="+mj-lt"/>
              <a:buAutoNum type="arabicPeriod"/>
            </a:pPr>
            <a:r>
              <a:rPr lang="en-US" sz="2800" dirty="0"/>
              <a:t>Pronouns</a:t>
            </a:r>
          </a:p>
          <a:p>
            <a:pPr marL="457200" indent="-457200">
              <a:buFont typeface="+mj-lt"/>
              <a:buAutoNum type="arabicPeriod"/>
            </a:pPr>
            <a:r>
              <a:rPr lang="en-US" sz="2800" dirty="0"/>
              <a:t>Organization and Role</a:t>
            </a:r>
          </a:p>
        </p:txBody>
      </p:sp>
      <p:sp>
        <p:nvSpPr>
          <p:cNvPr id="4" name="Title 3">
            <a:extLst>
              <a:ext uri="{FF2B5EF4-FFF2-40B4-BE49-F238E27FC236}">
                <a16:creationId xmlns:a16="http://schemas.microsoft.com/office/drawing/2014/main" id="{66F9E841-30F1-485F-A097-DE69E97A4BCC}"/>
              </a:ext>
            </a:extLst>
          </p:cNvPr>
          <p:cNvSpPr>
            <a:spLocks noGrp="1"/>
          </p:cNvSpPr>
          <p:nvPr>
            <p:ph type="title"/>
          </p:nvPr>
        </p:nvSpPr>
        <p:spPr>
          <a:xfrm>
            <a:off x="1097706" y="1108839"/>
            <a:ext cx="9996589" cy="643174"/>
          </a:xfrm>
        </p:spPr>
        <p:txBody>
          <a:bodyPr>
            <a:normAutofit fontScale="90000"/>
          </a:bodyPr>
          <a:lstStyle/>
          <a:p>
            <a:r>
              <a:rPr lang="en-US" dirty="0"/>
              <a:t>Introductions and Ice-Breaker</a:t>
            </a:r>
          </a:p>
        </p:txBody>
      </p:sp>
      <p:pic>
        <p:nvPicPr>
          <p:cNvPr id="5" name="Picture 4" descr="A picture containing logo&#10;&#10;Description automatically generated">
            <a:extLst>
              <a:ext uri="{FF2B5EF4-FFF2-40B4-BE49-F238E27FC236}">
                <a16:creationId xmlns:a16="http://schemas.microsoft.com/office/drawing/2014/main" id="{7D05E5D7-2DF5-4A75-BD61-543B618AE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494" y="2121675"/>
            <a:ext cx="3174801" cy="298431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Date Placeholder 5">
            <a:extLst>
              <a:ext uri="{FF2B5EF4-FFF2-40B4-BE49-F238E27FC236}">
                <a16:creationId xmlns:a16="http://schemas.microsoft.com/office/drawing/2014/main" id="{83549766-B0B0-104E-93C6-0A9D7B04EB64}"/>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65B1EDF7-0E6E-7E4D-89A7-09F145ED15BA}"/>
              </a:ext>
            </a:extLst>
          </p:cNvPr>
          <p:cNvSpPr>
            <a:spLocks noGrp="1"/>
          </p:cNvSpPr>
          <p:nvPr>
            <p:ph type="sldNum" sz="quarter" idx="12"/>
          </p:nvPr>
        </p:nvSpPr>
        <p:spPr/>
        <p:txBody>
          <a:bodyPr/>
          <a:lstStyle/>
          <a:p>
            <a:fld id="{DB15D044-B35F-4A77-B573-9EB4C86BF88C}" type="slidenum">
              <a:rPr lang="en-US" smtClean="0"/>
              <a:pPr/>
              <a:t>8</a:t>
            </a:fld>
            <a:endParaRPr lang="en-US" dirty="0"/>
          </a:p>
        </p:txBody>
      </p:sp>
    </p:spTree>
    <p:extLst>
      <p:ext uri="{BB962C8B-B14F-4D97-AF65-F5344CB8AC3E}">
        <p14:creationId xmlns:p14="http://schemas.microsoft.com/office/powerpoint/2010/main" val="418456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EDF924-CA8A-4BBA-BB13-9A0F7D105BD0}"/>
              </a:ext>
            </a:extLst>
          </p:cNvPr>
          <p:cNvSpPr>
            <a:spLocks noGrp="1"/>
          </p:cNvSpPr>
          <p:nvPr>
            <p:ph type="body" sz="half" idx="2"/>
          </p:nvPr>
        </p:nvSpPr>
        <p:spPr>
          <a:xfrm>
            <a:off x="1011803" y="2519316"/>
            <a:ext cx="5901061" cy="2462543"/>
          </a:xfrm>
        </p:spPr>
        <p:txBody>
          <a:bodyPr>
            <a:normAutofit/>
          </a:bodyPr>
          <a:lstStyle/>
          <a:p>
            <a:pPr marL="457200" indent="-457200">
              <a:buFont typeface="Arial" panose="020B0604020202020204" pitchFamily="34" charset="0"/>
              <a:buChar char="•"/>
            </a:pPr>
            <a:r>
              <a:rPr lang="en-US" sz="2400" dirty="0"/>
              <a:t>What initial thought or question did you have when receiving the invitation to this activity?</a:t>
            </a:r>
          </a:p>
          <a:p>
            <a:pPr marL="457200" indent="-457200">
              <a:buFont typeface="Arial" panose="020B0604020202020204" pitchFamily="34" charset="0"/>
              <a:buChar char="•"/>
            </a:pPr>
            <a:r>
              <a:rPr lang="en-US" sz="2400" dirty="0">
                <a:hlinkClick r:id="rId3"/>
              </a:rPr>
              <a:t>www.menti.com</a:t>
            </a:r>
            <a:endParaRPr lang="en-US" sz="2400" dirty="0"/>
          </a:p>
          <a:p>
            <a:pPr marL="914400" lvl="1" indent="-457200">
              <a:buFont typeface="Arial" panose="020B0604020202020204" pitchFamily="34" charset="0"/>
              <a:buChar char="•"/>
            </a:pPr>
            <a:r>
              <a:rPr lang="en-US" sz="2000" dirty="0"/>
              <a:t>Enter code on screen.</a:t>
            </a:r>
          </a:p>
        </p:txBody>
      </p:sp>
      <p:sp>
        <p:nvSpPr>
          <p:cNvPr id="6" name="Title 5">
            <a:extLst>
              <a:ext uri="{FF2B5EF4-FFF2-40B4-BE49-F238E27FC236}">
                <a16:creationId xmlns:a16="http://schemas.microsoft.com/office/drawing/2014/main" id="{DA54B468-DD88-4278-8BDE-9E13F1230B0E}"/>
              </a:ext>
            </a:extLst>
          </p:cNvPr>
          <p:cNvSpPr>
            <a:spLocks noGrp="1"/>
          </p:cNvSpPr>
          <p:nvPr>
            <p:ph type="title"/>
          </p:nvPr>
        </p:nvSpPr>
        <p:spPr>
          <a:xfrm>
            <a:off x="1097705" y="1425633"/>
            <a:ext cx="9996589" cy="643174"/>
          </a:xfrm>
        </p:spPr>
        <p:txBody>
          <a:bodyPr>
            <a:normAutofit fontScale="90000"/>
          </a:bodyPr>
          <a:lstStyle/>
          <a:p>
            <a:r>
              <a:rPr lang="en-US" dirty="0" err="1"/>
              <a:t>Mentimeter</a:t>
            </a:r>
            <a:r>
              <a:rPr lang="en-US" dirty="0"/>
              <a:t> Discussion</a:t>
            </a:r>
          </a:p>
        </p:txBody>
      </p:sp>
      <p:pic>
        <p:nvPicPr>
          <p:cNvPr id="5" name="Picture 4" descr="Logo&#10;&#10;Description automatically generated">
            <a:extLst>
              <a:ext uri="{FF2B5EF4-FFF2-40B4-BE49-F238E27FC236}">
                <a16:creationId xmlns:a16="http://schemas.microsoft.com/office/drawing/2014/main" id="{242C197E-365C-4BE9-9885-A26607D9F88B}"/>
              </a:ext>
            </a:extLst>
          </p:cNvPr>
          <p:cNvPicPr>
            <a:picLocks noChangeAspect="1"/>
          </p:cNvPicPr>
          <p:nvPr/>
        </p:nvPicPr>
        <p:blipFill>
          <a:blip r:embed="rId4"/>
          <a:stretch>
            <a:fillRect/>
          </a:stretch>
        </p:blipFill>
        <p:spPr>
          <a:xfrm>
            <a:off x="7233244" y="2552494"/>
            <a:ext cx="3462699" cy="2396188"/>
          </a:xfrm>
          <a:prstGeom prst="rect">
            <a:avLst/>
          </a:prstGeom>
        </p:spPr>
      </p:pic>
      <p:sp>
        <p:nvSpPr>
          <p:cNvPr id="3" name="Date Placeholder 2">
            <a:extLst>
              <a:ext uri="{FF2B5EF4-FFF2-40B4-BE49-F238E27FC236}">
                <a16:creationId xmlns:a16="http://schemas.microsoft.com/office/drawing/2014/main" id="{9D4A0EF7-6691-6843-AB90-FB798942BEBB}"/>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454E5D00-B63F-8349-AF00-F49138BF437B}"/>
              </a:ext>
            </a:extLst>
          </p:cNvPr>
          <p:cNvSpPr>
            <a:spLocks noGrp="1"/>
          </p:cNvSpPr>
          <p:nvPr>
            <p:ph type="sldNum" sz="quarter" idx="12"/>
          </p:nvPr>
        </p:nvSpPr>
        <p:spPr/>
        <p:txBody>
          <a:bodyPr/>
          <a:lstStyle/>
          <a:p>
            <a:fld id="{DB15D044-B35F-4A77-B573-9EB4C86BF88C}" type="slidenum">
              <a:rPr lang="en-US" smtClean="0"/>
              <a:pPr/>
              <a:t>9</a:t>
            </a:fld>
            <a:endParaRPr lang="en-US" dirty="0"/>
          </a:p>
        </p:txBody>
      </p:sp>
    </p:spTree>
    <p:extLst>
      <p:ext uri="{BB962C8B-B14F-4D97-AF65-F5344CB8AC3E}">
        <p14:creationId xmlns:p14="http://schemas.microsoft.com/office/powerpoint/2010/main" val="20758742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3F062B500834DB77D94172A392FBF" ma:contentTypeVersion="13" ma:contentTypeDescription="Create a new document." ma:contentTypeScope="" ma:versionID="355deb7be374aa2821d89d30ad4519f7">
  <xsd:schema xmlns:xsd="http://www.w3.org/2001/XMLSchema" xmlns:xs="http://www.w3.org/2001/XMLSchema" xmlns:p="http://schemas.microsoft.com/office/2006/metadata/properties" xmlns:ns3="b6bdc5ad-dbe8-4778-8a74-f1b53a4fbfb6" xmlns:ns4="82b85172-35d8-478d-b66d-2e1dd1788c3c" targetNamespace="http://schemas.microsoft.com/office/2006/metadata/properties" ma:root="true" ma:fieldsID="0017f32069f19ce4da10c124928c0437" ns3:_="" ns4:_="">
    <xsd:import namespace="b6bdc5ad-dbe8-4778-8a74-f1b53a4fbfb6"/>
    <xsd:import namespace="82b85172-35d8-478d-b66d-2e1dd1788c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dc5ad-dbe8-4778-8a74-f1b53a4fb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b85172-35d8-478d-b66d-2e1dd1788c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2b85172-35d8-478d-b66d-2e1dd1788c3c">
      <UserInfo>
        <DisplayName>Eve Mokotoff</DisplayName>
        <AccountId>1689</AccountId>
        <AccountType/>
      </UserInfo>
    </SharedWithUsers>
  </documentManagement>
</p:properties>
</file>

<file path=customXml/itemProps1.xml><?xml version="1.0" encoding="utf-8"?>
<ds:datastoreItem xmlns:ds="http://schemas.openxmlformats.org/officeDocument/2006/customXml" ds:itemID="{6D08F5C0-4DF9-4650-8D35-336EA77781C8}">
  <ds:schemaRefs>
    <ds:schemaRef ds:uri="82b85172-35d8-478d-b66d-2e1dd1788c3c"/>
    <ds:schemaRef ds:uri="b6bdc5ad-dbe8-4778-8a74-f1b53a4fbf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BF9B1A-D7FD-4D28-B86B-F328031BBFB3}">
  <ds:schemaRefs>
    <ds:schemaRef ds:uri="http://schemas.microsoft.com/sharepoint/v3/contenttype/forms"/>
  </ds:schemaRefs>
</ds:datastoreItem>
</file>

<file path=customXml/itemProps3.xml><?xml version="1.0" encoding="utf-8"?>
<ds:datastoreItem xmlns:ds="http://schemas.openxmlformats.org/officeDocument/2006/customXml" ds:itemID="{72A6A75E-F323-4AEF-BA4D-902EA541A1D4}">
  <ds:schemaRef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terms/"/>
    <ds:schemaRef ds:uri="b6bdc5ad-dbe8-4778-8a74-f1b53a4fbfb6"/>
    <ds:schemaRef ds:uri="http://purl.org/dc/elements/1.1/"/>
    <ds:schemaRef ds:uri="http://schemas.openxmlformats.org/package/2006/metadata/core-properties"/>
    <ds:schemaRef ds:uri="82b85172-35d8-478d-b66d-2e1dd1788c3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8866</TotalTime>
  <Words>2951</Words>
  <Application>Microsoft Office PowerPoint</Application>
  <PresentationFormat>Widescreen</PresentationFormat>
  <Paragraphs>356</Paragraphs>
  <Slides>42</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Segoe</vt:lpstr>
      <vt:lpstr>Segoe Semibold</vt:lpstr>
      <vt:lpstr>System Font Regular</vt:lpstr>
      <vt:lpstr>Trebuchet MS</vt:lpstr>
      <vt:lpstr>Wingdings</vt:lpstr>
      <vt:lpstr>Office Theme</vt:lpstr>
      <vt:lpstr>6_Office Theme</vt:lpstr>
      <vt:lpstr>Your Jurisdiction’s Table-top Activity</vt:lpstr>
      <vt:lpstr>Your Jurisdiction’s Table-top Activity</vt:lpstr>
      <vt:lpstr>Table-top Objectives</vt:lpstr>
      <vt:lpstr>Sample Activity Structure</vt:lpstr>
      <vt:lpstr>Community Agreements</vt:lpstr>
      <vt:lpstr>INTRODUCTIONS &amp; ICE-BREAKER ACTIVITY</vt:lpstr>
      <vt:lpstr>Introductions and Icebreaker</vt:lpstr>
      <vt:lpstr>Introductions and Ice-Breaker</vt:lpstr>
      <vt:lpstr>Mentimeter Discussion</vt:lpstr>
      <vt:lpstr>Why We’re All Here</vt:lpstr>
      <vt:lpstr>Material Overview</vt:lpstr>
      <vt:lpstr>Review of Terms and Acronyms</vt:lpstr>
      <vt:lpstr>Placeholder for local epi data presentation/ Understanding HIV Surveillance in Your State   </vt:lpstr>
      <vt:lpstr>HIV Cluster Response Intensity Can Vary</vt:lpstr>
      <vt:lpstr>Placeholder: Your State’s Legal Landscape</vt:lpstr>
      <vt:lpstr>Placeholder: Your State’s Cluster Detection and Response Plan   </vt:lpstr>
      <vt:lpstr>Placeholder: Assets in your Community</vt:lpstr>
      <vt:lpstr>Placeholder: An Introduction to Harm Reduction/ Drug User Health Education  </vt:lpstr>
      <vt:lpstr>PowerPoint Presentation</vt:lpstr>
      <vt:lpstr>Day 1 Wrap-up/ Day 2 Horizons</vt:lpstr>
      <vt:lpstr>East Baton Rouge HIV Emergency Action Response Table-top Activity</vt:lpstr>
      <vt:lpstr>Welcome and Check-In</vt:lpstr>
      <vt:lpstr>Day 1 Recap</vt:lpstr>
      <vt:lpstr>Day 2 Agenda</vt:lpstr>
      <vt:lpstr>Community Agreements</vt:lpstr>
      <vt:lpstr>Peer Presentation and Guest Panel: Collectively Responding to an HIV Outbreak</vt:lpstr>
      <vt:lpstr>Panelists</vt:lpstr>
      <vt:lpstr>PowerPoint Presentation</vt:lpstr>
      <vt:lpstr>Tabletop Activity</vt:lpstr>
      <vt:lpstr>Part 1: A Hot Summer</vt:lpstr>
      <vt:lpstr>PowerPoint Presentation</vt:lpstr>
      <vt:lpstr>Welcome Back!</vt:lpstr>
      <vt:lpstr>Part 2: The News Story</vt:lpstr>
      <vt:lpstr>Part 2: The News Story Continued</vt:lpstr>
      <vt:lpstr>Part 2 Continued</vt:lpstr>
      <vt:lpstr>Part 2 Continued</vt:lpstr>
      <vt:lpstr>PowerPoint Presentation</vt:lpstr>
      <vt:lpstr>Part 3: Looking Forward</vt:lpstr>
      <vt:lpstr>Part 3 Continued</vt:lpstr>
      <vt:lpstr>Debrief</vt:lpstr>
      <vt:lpstr>Next Steps</vt:lpstr>
      <vt:lpstr>PowerPoint Presentation</vt:lpstr>
    </vt:vector>
  </TitlesOfParts>
  <Company>NASTAD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NASTAD Powerpoint Template</dc:title>
  <dc:creator>Shaan Wade</dc:creator>
  <cp:lastModifiedBy>Maeve Lynch</cp:lastModifiedBy>
  <cp:revision>27</cp:revision>
  <dcterms:created xsi:type="dcterms:W3CDTF">2015-12-09T18:35:05Z</dcterms:created>
  <dcterms:modified xsi:type="dcterms:W3CDTF">2022-01-14T16:29:53Z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0x0101006EF3F062B500834DB77D94172A392FBF</vt:lpwstr>
  </property>
  <property fmtid="{D5CDD505-2E9C-101B-9397-08002B2CF9AE}" pid="3" name="Order">
    <vt:r8>100</vt:r8>
  </property>
  <property fmtid="{D5CDD505-2E9C-101B-9397-08002B2CF9AE}" pid="4" name="AuthorIds_UIVersion_1024">
    <vt:lpwstr>47</vt:lpwstr>
  </property>
  <property fmtid="{D5CDD505-2E9C-101B-9397-08002B2CF9AE}" pid="5" name="AuthorIds_UIVersion_1536">
    <vt:lpwstr>47</vt:lpwstr>
  </property>
  <property fmtid="{D5CDD505-2E9C-101B-9397-08002B2CF9AE}" pid="6" name="MSIP_Label_7b94a7b8-f06c-4dfe-bdcc-9b548fd58c31_Enabled">
    <vt:lpwstr>true</vt:lpwstr>
  </property>
  <property fmtid="{D5CDD505-2E9C-101B-9397-08002B2CF9AE}" pid="7" name="MSIP_Label_7b94a7b8-f06c-4dfe-bdcc-9b548fd58c31_SetDate">
    <vt:lpwstr>2021-12-02T17:59:19Z</vt:lpwstr>
  </property>
  <property fmtid="{D5CDD505-2E9C-101B-9397-08002B2CF9AE}" pid="8" name="MSIP_Label_7b94a7b8-f06c-4dfe-bdcc-9b548fd58c31_Method">
    <vt:lpwstr>Privileged</vt:lpwstr>
  </property>
  <property fmtid="{D5CDD505-2E9C-101B-9397-08002B2CF9AE}" pid="9" name="MSIP_Label_7b94a7b8-f06c-4dfe-bdcc-9b548fd58c31_Name">
    <vt:lpwstr>7b94a7b8-f06c-4dfe-bdcc-9b548fd58c31</vt:lpwstr>
  </property>
  <property fmtid="{D5CDD505-2E9C-101B-9397-08002B2CF9AE}" pid="10" name="MSIP_Label_7b94a7b8-f06c-4dfe-bdcc-9b548fd58c31_SiteId">
    <vt:lpwstr>9ce70869-60db-44fd-abe8-d2767077fc8f</vt:lpwstr>
  </property>
  <property fmtid="{D5CDD505-2E9C-101B-9397-08002B2CF9AE}" pid="11" name="MSIP_Label_7b94a7b8-f06c-4dfe-bdcc-9b548fd58c31_ActionId">
    <vt:lpwstr>aed2c259-306c-4e74-aa5e-50dae627b37e</vt:lpwstr>
  </property>
  <property fmtid="{D5CDD505-2E9C-101B-9397-08002B2CF9AE}" pid="12" name="MSIP_Label_7b94a7b8-f06c-4dfe-bdcc-9b548fd58c31_ContentBits">
    <vt:lpwstr>0</vt:lpwstr>
  </property>
</Properties>
</file>